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7"/>
  </p:notesMasterIdLst>
  <p:sldIdLst>
    <p:sldId id="329" r:id="rId3"/>
    <p:sldId id="259" r:id="rId4"/>
    <p:sldId id="284" r:id="rId5"/>
    <p:sldId id="289" r:id="rId6"/>
    <p:sldId id="320" r:id="rId7"/>
    <p:sldId id="321" r:id="rId8"/>
    <p:sldId id="299" r:id="rId9"/>
    <p:sldId id="300" r:id="rId10"/>
    <p:sldId id="288" r:id="rId11"/>
    <p:sldId id="303" r:id="rId12"/>
    <p:sldId id="304" r:id="rId13"/>
    <p:sldId id="305" r:id="rId14"/>
    <p:sldId id="302" r:id="rId15"/>
    <p:sldId id="306" r:id="rId16"/>
    <p:sldId id="298" r:id="rId17"/>
    <p:sldId id="322" r:id="rId18"/>
    <p:sldId id="310" r:id="rId19"/>
    <p:sldId id="311" r:id="rId20"/>
    <p:sldId id="312" r:id="rId21"/>
    <p:sldId id="313" r:id="rId22"/>
    <p:sldId id="293" r:id="rId23"/>
    <p:sldId id="294" r:id="rId24"/>
    <p:sldId id="327" r:id="rId25"/>
    <p:sldId id="316" r:id="rId26"/>
    <p:sldId id="326" r:id="rId27"/>
    <p:sldId id="315" r:id="rId28"/>
    <p:sldId id="317" r:id="rId29"/>
    <p:sldId id="318" r:id="rId30"/>
    <p:sldId id="314" r:id="rId31"/>
    <p:sldId id="319" r:id="rId32"/>
    <p:sldId id="297" r:id="rId33"/>
    <p:sldId id="324" r:id="rId34"/>
    <p:sldId id="323" r:id="rId35"/>
    <p:sldId id="328" r:id="rId36"/>
    <p:sldId id="343" r:id="rId37"/>
    <p:sldId id="264" r:id="rId38"/>
    <p:sldId id="345" r:id="rId39"/>
    <p:sldId id="346" r:id="rId40"/>
    <p:sldId id="344" r:id="rId41"/>
    <p:sldId id="265" r:id="rId42"/>
    <p:sldId id="266" r:id="rId43"/>
    <p:sldId id="267" r:id="rId44"/>
    <p:sldId id="348" r:id="rId45"/>
    <p:sldId id="350" r:id="rId46"/>
    <p:sldId id="351" r:id="rId47"/>
    <p:sldId id="269" r:id="rId48"/>
    <p:sldId id="331" r:id="rId49"/>
    <p:sldId id="333" r:id="rId50"/>
    <p:sldId id="334" r:id="rId51"/>
    <p:sldId id="336" r:id="rId52"/>
    <p:sldId id="338" r:id="rId53"/>
    <p:sldId id="339" r:id="rId54"/>
    <p:sldId id="353" r:id="rId55"/>
    <p:sldId id="263" r:id="rId56"/>
  </p:sldIdLst>
  <p:sldSz cx="9144000" cy="6858000" type="screen4x3"/>
  <p:notesSz cx="6858000" cy="9144000"/>
  <p:defaultTextStyle>
    <a:defPPr>
      <a:defRPr lang="es-UY"/>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ΑΘΗΝΑ" initials="Α"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3300"/>
    <a:srgbClr val="DE3500"/>
    <a:srgbClr val="333300"/>
    <a:srgbClr val="894A27"/>
    <a:srgbClr val="85582B"/>
    <a:srgbClr val="996633"/>
    <a:srgbClr val="FF9900"/>
    <a:srgbClr val="FF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0" autoAdjust="0"/>
    <p:restoredTop sz="94737" autoAdjust="0"/>
  </p:normalViewPr>
  <p:slideViewPr>
    <p:cSldViewPr>
      <p:cViewPr>
        <p:scale>
          <a:sx n="70" d="100"/>
          <a:sy n="70" d="100"/>
        </p:scale>
        <p:origin x="-2784" y="-416"/>
      </p:cViewPr>
      <p:guideLst>
        <p:guide orient="horz" pos="2160"/>
        <p:guide pos="2880"/>
      </p:guideLst>
    </p:cSldViewPr>
  </p:slideViewPr>
  <p:outlineViewPr>
    <p:cViewPr>
      <p:scale>
        <a:sx n="33" d="100"/>
        <a:sy n="33" d="100"/>
      </p:scale>
      <p:origin x="144" y="549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D3185-B1C9-4FD4-AF84-95E836CC7E95}" type="datetimeFigureOut">
              <a:rPr lang="el-GR" smtClean="0"/>
              <a:pPr/>
              <a:t>4/2/12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66BCE-85F7-4D51-9C09-BB2EBE7D9E88}" type="slidenum">
              <a:rPr lang="el-GR" smtClean="0"/>
              <a:pPr/>
              <a:t>‹#›</a:t>
            </a:fld>
            <a:endParaRPr lang="el-GR"/>
          </a:p>
        </p:txBody>
      </p:sp>
    </p:spTree>
    <p:extLst>
      <p:ext uri="{BB962C8B-B14F-4D97-AF65-F5344CB8AC3E}">
        <p14:creationId xmlns:p14="http://schemas.microsoft.com/office/powerpoint/2010/main" val="81407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825C2A2-E32C-49E5-B0CC-234E5367F6F0}"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4C66BCE-85F7-4D51-9C09-BB2EBE7D9E88}"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4C66BCE-85F7-4D51-9C09-BB2EBE7D9E88}"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E5321E7-4F72-46C1-9E42-68F47113728C}" type="slidenum">
              <a:rPr lang="el-GR" smtClean="0"/>
              <a:pPr/>
              <a:t>50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BCC0B4A-8DA1-4794-8744-0650D4E99E0E}"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DDE2E88-C161-467E-A3AC-6F9F214DEF2C}"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78E6BBB-3EE7-4479-B25D-35E0BF32824D}"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F89AAA3-5F16-435A-B46D-6A1388F0D46E}"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348DB2F-1E57-49C8-98A2-37FB6C07EA2B}" type="slidenum">
              <a:rPr lang="es-ES"/>
              <a:pPr>
                <a:defRPr/>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8487531-DBE0-4EAA-B46A-B87CDE9DF22F}" type="slidenum">
              <a:rPr lang="es-ES"/>
              <a:pPr>
                <a:defRPr/>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6EB775B-7885-45BE-A553-493EC1191035}" type="slidenum">
              <a:rPr lang="es-ES"/>
              <a:pPr>
                <a:defRPr/>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F8A160E-E1B7-4736-9000-0FD9BCEEE9A4}" type="slidenum">
              <a:rPr lang="es-ES"/>
              <a:pPr>
                <a:defRPr/>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AAAE90D-90D9-48F7-97DF-28CAD5E5CF11}" type="slidenum">
              <a:rPr lang="es-ES"/>
              <a:pPr>
                <a:defRPr/>
              </a:pPr>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CBDB72BE-AC22-46EA-ABC3-7DEF40D5C26E}" type="slidenum">
              <a:rPr lang="es-ES"/>
              <a:pPr>
                <a:defRPr/>
              </a:pPr>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1A55999-405D-43E5-9641-A932BB9935DF}"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EE1A3D7-BD6B-4FF4-9239-663200D59ADF}" type="slidenum">
              <a:rPr lang="es-ES"/>
              <a:pPr>
                <a:defRPr/>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C8E040D-CAFD-44EF-BE4C-46D7470A3C99}" type="slidenum">
              <a:rPr lang="es-ES"/>
              <a:pPr>
                <a:defRPr/>
              </a:pPr>
              <a:t>‹#›</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02332DD-1A56-4775-8B4A-CBB416D76059}" type="slidenum">
              <a:rPr lang="es-ES"/>
              <a:pPr>
                <a:defRPr/>
              </a:pPr>
              <a:t>‹#›</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F660925-0AFC-4ED3-AEF1-8799B6DDEF27}"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F74E5D2-6E82-4B2E-8B1E-FC74619D742E}"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3DC362A-14D3-433C-B843-81D5ECC3E22F}"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F35C1454-A555-41A7-898F-0ED4B49BC69B}"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F634E29-2DEA-41C2-80D9-1DC066CB5780}"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D08430CE-DC3B-4995-91DB-64ACB15356FB}"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D412F1-9667-4561-BC9F-078E10673445}"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4B26246-2B8F-48A5-9511-CB12C0022019}"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F44F8B6-D679-4A94-B496-754C22C7E177}"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296158B-1C8C-45B8-93E7-E0E0752C7280}"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705"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hyperlink" Target="http://el.wikipedia.org/wiki/%CE%91%CF%81%CF%87%CE%B5%CE%AF%CE%BF:Aniline.svg" TargetMode="External"/><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31.gif"/></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gif"/><Relationship Id="rId5" Type="http://schemas.openxmlformats.org/officeDocument/2006/relationships/image" Target="../media/image35.gif"/><Relationship Id="rId6" Type="http://schemas.openxmlformats.org/officeDocument/2006/relationships/image" Target="../media/image36.gif"/><Relationship Id="rId7"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9.gif"/></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 Id="rId3" Type="http://schemas.openxmlformats.org/officeDocument/2006/relationships/image" Target="../media/image4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51.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3.png"/><Relationship Id="rId1" Type="http://schemas.microsoft.com/office/2007/relationships/media" Target="file:///C:\Users\maria%20vaia%20perikli\Desktop\Presantation%20&#919;%20&#960;&#961;&#940;&#963;&#953;&#957;&#951;%20&#935;&#951;&#956;&#949;&#943;&#945;%20&#963;&#964;&#951;&#957;%20&#964;&#941;&#967;&#957;&#951;%20&#964;&#951;&#962;%20&#918;&#969;&#947;&#961;&#945;&#966;&#953;&#954;&#942;&#962;\Conclusion%20Video.wmv" TargetMode="External"/><Relationship Id="rId2" Type="http://schemas.openxmlformats.org/officeDocument/2006/relationships/video" Target="file:///C:\Users\maria%20vaia%20perikli\Desktop\Presantation%20&#919;%20&#960;&#961;&#940;&#963;&#953;&#957;&#951;%20&#935;&#951;&#956;&#949;&#943;&#945;%20&#963;&#964;&#951;&#957;%20&#964;&#941;&#967;&#957;&#951;%20&#964;&#951;&#962;%20&#918;&#969;&#947;&#961;&#945;&#966;&#953;&#954;&#942;&#962;\Conclusion%20Video.wmv"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clab.edc.uoc.gr/seminar/art/history/%CE%97%20%CE%A4%CE%AD%CF%87%CE%BD%CE%B7/various/tihograf.jpg" TargetMode="External"/><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hyperlink" Target="http://el.wikipedia.org/wiki/%CE%91%CF%81%CF%87%CE%B5%CE%AF%CE%BF:Saffron_gatherers_detail_Thera_Santorini.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a vaia perikli\Desktop\Les Deux Marionett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347864" cy="6453336"/>
          </a:xfrm>
          <a:prstGeom prst="rect">
            <a:avLst/>
          </a:prstGeom>
          <a:noFill/>
        </p:spPr>
      </p:pic>
      <p:sp>
        <p:nvSpPr>
          <p:cNvPr id="3" name="2 - TextBox"/>
          <p:cNvSpPr txBox="1"/>
          <p:nvPr/>
        </p:nvSpPr>
        <p:spPr bwMode="auto">
          <a:xfrm>
            <a:off x="3275856" y="1"/>
            <a:ext cx="5868144" cy="123110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l-GR" sz="1600" b="1" dirty="0" smtClean="0">
                <a:solidFill>
                  <a:srgbClr val="993300"/>
                </a:solidFill>
                <a:latin typeface="Cambria" pitchFamily="18" charset="0"/>
              </a:rPr>
              <a:t>ΤΜΗΜΑ ΧΗΜΕΙΑΣ</a:t>
            </a:r>
            <a:r>
              <a:rPr lang="el-GR" sz="1600" dirty="0" smtClean="0">
                <a:solidFill>
                  <a:srgbClr val="993300"/>
                </a:solidFill>
                <a:latin typeface="Cambria" pitchFamily="18" charset="0"/>
              </a:rPr>
              <a:t/>
            </a:r>
            <a:br>
              <a:rPr lang="el-GR" sz="1600" dirty="0" smtClean="0">
                <a:solidFill>
                  <a:srgbClr val="993300"/>
                </a:solidFill>
                <a:latin typeface="Cambria" pitchFamily="18" charset="0"/>
              </a:rPr>
            </a:br>
            <a:r>
              <a:rPr lang="el-GR" sz="1600" b="1" dirty="0" smtClean="0">
                <a:solidFill>
                  <a:srgbClr val="993300"/>
                </a:solidFill>
                <a:latin typeface="Cambria" pitchFamily="18" charset="0"/>
              </a:rPr>
              <a:t>Αριστοτέλειο Πανεπιστήμιο Θεσσαλονίκης </a:t>
            </a:r>
            <a:r>
              <a:rPr lang="el-GR" sz="1600" dirty="0" smtClean="0">
                <a:solidFill>
                  <a:srgbClr val="993300"/>
                </a:solidFill>
                <a:latin typeface="Cambria" pitchFamily="18" charset="0"/>
              </a:rPr>
              <a:t/>
            </a:r>
            <a:br>
              <a:rPr lang="el-GR" sz="1600" dirty="0" smtClean="0">
                <a:solidFill>
                  <a:srgbClr val="993300"/>
                </a:solidFill>
                <a:latin typeface="Cambria" pitchFamily="18" charset="0"/>
              </a:rPr>
            </a:br>
            <a:r>
              <a:rPr lang="el-GR" sz="1600" b="1" dirty="0">
                <a:solidFill>
                  <a:srgbClr val="993300"/>
                </a:solidFill>
                <a:latin typeface="Cambria" pitchFamily="18" charset="0"/>
              </a:rPr>
              <a:t> </a:t>
            </a:r>
            <a:endParaRPr lang="en-US" sz="1600" b="1" dirty="0" smtClean="0">
              <a:solidFill>
                <a:srgbClr val="993300"/>
              </a:solidFill>
              <a:latin typeface="Cambria" pitchFamily="18" charset="0"/>
            </a:endParaRPr>
          </a:p>
          <a:p>
            <a:pPr algn="ctr"/>
            <a:r>
              <a:rPr lang="el-GR" sz="1300" b="1" dirty="0" smtClean="0">
                <a:solidFill>
                  <a:srgbClr val="993300"/>
                </a:solidFill>
                <a:latin typeface="Cambria" pitchFamily="18" charset="0"/>
              </a:rPr>
              <a:t>Διαπανεπιστημιακό</a:t>
            </a:r>
            <a:r>
              <a:rPr lang="en-US" sz="1300" b="1" dirty="0" smtClean="0">
                <a:solidFill>
                  <a:srgbClr val="993300"/>
                </a:solidFill>
                <a:latin typeface="Cambria" pitchFamily="18" charset="0"/>
              </a:rPr>
              <a:t>,</a:t>
            </a:r>
            <a:r>
              <a:rPr lang="el-GR" sz="1300" b="1" dirty="0" smtClean="0">
                <a:solidFill>
                  <a:srgbClr val="993300"/>
                </a:solidFill>
                <a:latin typeface="Cambria" pitchFamily="18" charset="0"/>
              </a:rPr>
              <a:t> </a:t>
            </a:r>
            <a:r>
              <a:rPr lang="el-GR" sz="1300" b="1" dirty="0" err="1">
                <a:solidFill>
                  <a:srgbClr val="993300"/>
                </a:solidFill>
                <a:latin typeface="Cambria" pitchFamily="18" charset="0"/>
              </a:rPr>
              <a:t>Διατμηματικό</a:t>
            </a:r>
            <a:r>
              <a:rPr lang="el-GR" sz="1300" b="1" dirty="0">
                <a:solidFill>
                  <a:srgbClr val="993300"/>
                </a:solidFill>
                <a:latin typeface="Cambria" pitchFamily="18" charset="0"/>
              </a:rPr>
              <a:t> </a:t>
            </a:r>
            <a:r>
              <a:rPr lang="el-GR" sz="1300" b="1" dirty="0" smtClean="0">
                <a:solidFill>
                  <a:srgbClr val="993300"/>
                </a:solidFill>
                <a:latin typeface="Cambria" pitchFamily="18" charset="0"/>
              </a:rPr>
              <a:t>Πρόγραμμα Μεταπτυχιακών Σπουδών</a:t>
            </a:r>
          </a:p>
          <a:p>
            <a:pPr algn="ctr"/>
            <a:r>
              <a:rPr lang="el-GR" sz="1300" b="1" dirty="0" smtClean="0">
                <a:solidFill>
                  <a:srgbClr val="993300"/>
                </a:solidFill>
                <a:latin typeface="Cambria" pitchFamily="18" charset="0"/>
              </a:rPr>
              <a:t>Της Διδακτικής της Χημείας και Των Νέων Εκπαιδευτικών Τεχνολογιών</a:t>
            </a:r>
          </a:p>
        </p:txBody>
      </p:sp>
      <p:sp>
        <p:nvSpPr>
          <p:cNvPr id="4" name="3 - TextBox"/>
          <p:cNvSpPr txBox="1"/>
          <p:nvPr/>
        </p:nvSpPr>
        <p:spPr>
          <a:xfrm>
            <a:off x="3563888" y="1772816"/>
            <a:ext cx="5268494" cy="954107"/>
          </a:xfrm>
          <a:prstGeom prst="rect">
            <a:avLst/>
          </a:prstGeom>
          <a:noFill/>
        </p:spPr>
        <p:txBody>
          <a:bodyPr wrap="none" rtlCol="0">
            <a:spAutoFit/>
          </a:bodyPr>
          <a:lstStyle/>
          <a:p>
            <a:pPr algn="ctr"/>
            <a:r>
              <a:rPr lang="el-GR" sz="2800" b="1" dirty="0" smtClean="0">
                <a:solidFill>
                  <a:srgbClr val="993300"/>
                </a:solidFill>
                <a:latin typeface="Cambria" pitchFamily="18" charset="0"/>
              </a:rPr>
              <a:t>Η Πράσινη Χημεία στην Τέχνη </a:t>
            </a:r>
          </a:p>
          <a:p>
            <a:pPr algn="ctr"/>
            <a:r>
              <a:rPr lang="el-GR" sz="2800" b="1" dirty="0" smtClean="0">
                <a:solidFill>
                  <a:srgbClr val="993300"/>
                </a:solidFill>
                <a:latin typeface="Cambria" pitchFamily="18" charset="0"/>
              </a:rPr>
              <a:t>της Ζωγραφικής</a:t>
            </a:r>
            <a:endParaRPr lang="el-GR" sz="2800" b="1" dirty="0">
              <a:solidFill>
                <a:srgbClr val="993300"/>
              </a:solidFill>
              <a:latin typeface="Cambria" pitchFamily="18" charset="0"/>
            </a:endParaRPr>
          </a:p>
        </p:txBody>
      </p:sp>
      <p:sp>
        <p:nvSpPr>
          <p:cNvPr id="5" name="4 - TextBox"/>
          <p:cNvSpPr txBox="1"/>
          <p:nvPr/>
        </p:nvSpPr>
        <p:spPr>
          <a:xfrm>
            <a:off x="4572000" y="4163596"/>
            <a:ext cx="4572000" cy="1569660"/>
          </a:xfrm>
          <a:prstGeom prst="rect">
            <a:avLst/>
          </a:prstGeom>
          <a:noFill/>
        </p:spPr>
        <p:style>
          <a:lnRef idx="0">
            <a:scrgbClr r="0" g="0" b="0"/>
          </a:lnRef>
          <a:fillRef idx="1003">
            <a:schemeClr val="lt2"/>
          </a:fillRef>
          <a:effectRef idx="0">
            <a:scrgbClr r="0" g="0" b="0"/>
          </a:effectRef>
          <a:fontRef idx="major"/>
        </p:style>
        <p:txBody>
          <a:bodyPr wrap="square" rtlCol="0">
            <a:spAutoFit/>
          </a:bodyPr>
          <a:lstStyle/>
          <a:p>
            <a:r>
              <a:rPr lang="el-GR" b="1" smtClean="0">
                <a:solidFill>
                  <a:srgbClr val="993300"/>
                </a:solidFill>
                <a:latin typeface="Cambria" pitchFamily="18" charset="0"/>
              </a:rPr>
              <a:t>Μαρούλης Απόστολος</a:t>
            </a:r>
          </a:p>
          <a:p>
            <a:r>
              <a:rPr lang="el-GR" b="1" dirty="0" smtClean="0">
                <a:solidFill>
                  <a:srgbClr val="993300"/>
                </a:solidFill>
                <a:latin typeface="Cambria" pitchFamily="18" charset="0"/>
              </a:rPr>
              <a:t>Νικολαΐδου Αθηνά </a:t>
            </a:r>
          </a:p>
          <a:p>
            <a:r>
              <a:rPr lang="el-GR" b="1" dirty="0" smtClean="0">
                <a:solidFill>
                  <a:srgbClr val="993300"/>
                </a:solidFill>
                <a:latin typeface="Cambria" pitchFamily="18" charset="0"/>
              </a:rPr>
              <a:t>Περικλή Μαρία Βαΐα</a:t>
            </a:r>
          </a:p>
          <a:p>
            <a:r>
              <a:rPr lang="el-GR" b="1" dirty="0" smtClean="0">
                <a:solidFill>
                  <a:srgbClr val="993300"/>
                </a:solidFill>
                <a:latin typeface="Cambria" pitchFamily="18" charset="0"/>
              </a:rPr>
              <a:t>Χατζηαντωνίου – Μαρούλη Κωνσταντίνα</a:t>
            </a:r>
          </a:p>
          <a:p>
            <a:pPr algn="r"/>
            <a:endParaRPr lang="el-GR" sz="2400" b="1" i="1" dirty="0" smtClean="0">
              <a:solidFill>
                <a:srgbClr val="663300"/>
              </a:solidFill>
              <a:latin typeface="Cambria" pitchFamily="18" charset="0"/>
            </a:endParaRPr>
          </a:p>
        </p:txBody>
      </p:sp>
      <p:sp>
        <p:nvSpPr>
          <p:cNvPr id="7" name="6 - TextBox"/>
          <p:cNvSpPr txBox="1"/>
          <p:nvPr/>
        </p:nvSpPr>
        <p:spPr>
          <a:xfrm>
            <a:off x="5163038" y="6453336"/>
            <a:ext cx="2217274" cy="369332"/>
          </a:xfrm>
          <a:prstGeom prst="rect">
            <a:avLst/>
          </a:prstGeom>
          <a:noFill/>
        </p:spPr>
        <p:txBody>
          <a:bodyPr wrap="none" rtlCol="0">
            <a:spAutoFit/>
          </a:bodyPr>
          <a:lstStyle/>
          <a:p>
            <a:r>
              <a:rPr lang="el-GR" b="1" dirty="0" smtClean="0">
                <a:solidFill>
                  <a:srgbClr val="993300"/>
                </a:solidFill>
                <a:latin typeface="Cambria" pitchFamily="18" charset="0"/>
              </a:rPr>
              <a:t>Θεσσαλονίκη 2011</a:t>
            </a:r>
            <a:endParaRPr lang="el-GR" b="1" dirty="0">
              <a:solidFill>
                <a:srgbClr val="993300"/>
              </a:solidFill>
              <a:latin typeface="Cambria" pitchFamily="18" charset="0"/>
            </a:endParaRPr>
          </a:p>
        </p:txBody>
      </p:sp>
      <p:sp>
        <p:nvSpPr>
          <p:cNvPr id="8" name="7 - TextBox"/>
          <p:cNvSpPr txBox="1"/>
          <p:nvPr/>
        </p:nvSpPr>
        <p:spPr>
          <a:xfrm>
            <a:off x="323528" y="6381328"/>
            <a:ext cx="2952328" cy="523220"/>
          </a:xfrm>
          <a:prstGeom prst="rect">
            <a:avLst/>
          </a:prstGeom>
          <a:noFill/>
        </p:spPr>
        <p:txBody>
          <a:bodyPr wrap="square" rtlCol="0">
            <a:spAutoFit/>
          </a:bodyPr>
          <a:lstStyle/>
          <a:p>
            <a:pPr algn="ctr"/>
            <a:r>
              <a:rPr lang="en-US" sz="1400" b="1" dirty="0" smtClean="0">
                <a:solidFill>
                  <a:srgbClr val="993300"/>
                </a:solidFill>
                <a:latin typeface="Cambria" pitchFamily="18" charset="0"/>
              </a:rPr>
              <a:t>Les </a:t>
            </a:r>
            <a:r>
              <a:rPr lang="en-US" sz="1400" b="1" dirty="0" err="1" smtClean="0">
                <a:solidFill>
                  <a:srgbClr val="993300"/>
                </a:solidFill>
                <a:latin typeface="Cambria" pitchFamily="18" charset="0"/>
              </a:rPr>
              <a:t>Deux</a:t>
            </a:r>
            <a:r>
              <a:rPr lang="en-US" sz="1400" b="1" dirty="0" smtClean="0">
                <a:solidFill>
                  <a:srgbClr val="993300"/>
                </a:solidFill>
                <a:latin typeface="Cambria" pitchFamily="18" charset="0"/>
              </a:rPr>
              <a:t> Marionettes</a:t>
            </a:r>
            <a:endParaRPr lang="el-GR" sz="1400" b="1" dirty="0" smtClean="0">
              <a:solidFill>
                <a:srgbClr val="993300"/>
              </a:solidFill>
              <a:latin typeface="Cambria" pitchFamily="18" charset="0"/>
            </a:endParaRPr>
          </a:p>
          <a:p>
            <a:pPr algn="ctr"/>
            <a:r>
              <a:rPr lang="en-US" sz="1400" b="1" dirty="0" smtClean="0">
                <a:solidFill>
                  <a:srgbClr val="993300"/>
                </a:solidFill>
                <a:latin typeface="Cambria" pitchFamily="18" charset="0"/>
              </a:rPr>
              <a:t>Roman </a:t>
            </a:r>
            <a:r>
              <a:rPr lang="en-US" sz="1400" b="1" dirty="0" err="1" smtClean="0">
                <a:solidFill>
                  <a:srgbClr val="993300"/>
                </a:solidFill>
                <a:latin typeface="Cambria" pitchFamily="18" charset="0"/>
              </a:rPr>
              <a:t>Zaslonov</a:t>
            </a:r>
            <a:r>
              <a:rPr lang="en-US" sz="1400" b="1" dirty="0" smtClean="0">
                <a:solidFill>
                  <a:srgbClr val="993300"/>
                </a:solidFill>
                <a:latin typeface="Cambria" pitchFamily="18" charset="0"/>
              </a:rPr>
              <a:t>  (1962 -        )</a:t>
            </a:r>
            <a:endParaRPr lang="el-GR" sz="1400" b="1" dirty="0">
              <a:solidFill>
                <a:srgbClr val="993300"/>
              </a:solidFill>
              <a:latin typeface="Cambria" pitchFamily="18" charset="0"/>
            </a:endParaRPr>
          </a:p>
        </p:txBody>
      </p:sp>
      <p:sp>
        <p:nvSpPr>
          <p:cNvPr id="9" name="8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 Ορθογώνιο"/>
          <p:cNvSpPr>
            <a:spLocks noChangeArrowheads="1"/>
          </p:cNvSpPr>
          <p:nvPr/>
        </p:nvSpPr>
        <p:spPr bwMode="auto">
          <a:xfrm>
            <a:off x="539552" y="528350"/>
            <a:ext cx="4680520" cy="3908762"/>
          </a:xfrm>
          <a:prstGeom prst="rect">
            <a:avLst/>
          </a:prstGeom>
          <a:noFill/>
          <a:ln w="9525">
            <a:noFill/>
            <a:miter lim="800000"/>
            <a:headEnd/>
            <a:tailEnd/>
          </a:ln>
        </p:spPr>
        <p:txBody>
          <a:bodyPr wrap="square">
            <a:spAutoFit/>
          </a:bodyPr>
          <a:lstStyle/>
          <a:p>
            <a:pPr algn="just"/>
            <a:r>
              <a:rPr lang="el-GR" sz="2400" dirty="0">
                <a:latin typeface="Cambria" pitchFamily="18" charset="0"/>
              </a:rPr>
              <a:t>    </a:t>
            </a:r>
            <a:endParaRPr lang="en-US" sz="2400" dirty="0" smtClean="0">
              <a:latin typeface="Cambria" pitchFamily="18" charset="0"/>
            </a:endParaRPr>
          </a:p>
          <a:p>
            <a:pPr algn="just"/>
            <a:endParaRPr lang="en-US" sz="2400" dirty="0" smtClean="0">
              <a:latin typeface="Cambria" pitchFamily="18" charset="0"/>
            </a:endParaRPr>
          </a:p>
          <a:p>
            <a:pPr algn="just"/>
            <a:r>
              <a:rPr lang="en-US" sz="2000" b="1" dirty="0" smtClean="0">
                <a:latin typeface="Cambria" pitchFamily="18" charset="0"/>
              </a:rPr>
              <a:t>        T</a:t>
            </a:r>
            <a:r>
              <a:rPr lang="el-GR" sz="2000" b="1" dirty="0" err="1" smtClean="0">
                <a:latin typeface="Cambria" pitchFamily="18" charset="0"/>
              </a:rPr>
              <a:t>έμπερα</a:t>
            </a:r>
            <a:endParaRPr lang="en-US" sz="2000" b="1" dirty="0" smtClean="0">
              <a:latin typeface="Cambria" pitchFamily="18" charset="0"/>
            </a:endParaRPr>
          </a:p>
          <a:p>
            <a:pPr algn="just"/>
            <a:endParaRPr lang="en-US" sz="2000" b="1" dirty="0" smtClean="0">
              <a:latin typeface="Cambria" pitchFamily="18" charset="0"/>
            </a:endParaRPr>
          </a:p>
          <a:p>
            <a:pPr algn="just"/>
            <a:r>
              <a:rPr lang="en-US" sz="2000" dirty="0" smtClean="0">
                <a:latin typeface="Cambria" pitchFamily="18" charset="0"/>
              </a:rPr>
              <a:t>         </a:t>
            </a:r>
            <a:r>
              <a:rPr lang="el-GR" sz="2000" dirty="0" smtClean="0">
                <a:latin typeface="Cambria" pitchFamily="18" charset="0"/>
              </a:rPr>
              <a:t>Στη </a:t>
            </a:r>
            <a:r>
              <a:rPr lang="el-GR" sz="2000" dirty="0">
                <a:latin typeface="Cambria" pitchFamily="18" charset="0"/>
              </a:rPr>
              <a:t>τεχνική αυτή αντί για λάδι, ως συγκολλητική ουσία των χρωμάτων, χρησιμοποιείται ζωική κόλλα, αβγό, ιχθυόκολλα, γάλα, γόμα διαλυμένη σε νέφτι, κερί κλπ. Η τέμπερα πρωτοεμφανίζεται στις διακοσμητικές τοιχογραφίες ετρουσκικών τάφων του 6ου αι. </a:t>
            </a:r>
            <a:r>
              <a:rPr lang="el-GR" sz="2000" dirty="0" err="1">
                <a:latin typeface="Cambria" pitchFamily="18" charset="0"/>
              </a:rPr>
              <a:t>π.Χ.</a:t>
            </a:r>
            <a:r>
              <a:rPr lang="el-GR" sz="2000" dirty="0">
                <a:latin typeface="Cambria" pitchFamily="18" charset="0"/>
              </a:rPr>
              <a:t> </a:t>
            </a:r>
          </a:p>
        </p:txBody>
      </p:sp>
      <p:sp>
        <p:nvSpPr>
          <p:cNvPr id="48130" name="Rectangle 2"/>
          <p:cNvSpPr>
            <a:spLocks noChangeArrowheads="1"/>
          </p:cNvSpPr>
          <p:nvPr/>
        </p:nvSpPr>
        <p:spPr bwMode="auto">
          <a:xfrm>
            <a:off x="611560" y="4422591"/>
            <a:ext cx="4104456" cy="2246769"/>
          </a:xfrm>
          <a:prstGeom prst="rect">
            <a:avLst/>
          </a:prstGeom>
          <a:noFill/>
          <a:ln w="9525">
            <a:noFill/>
            <a:miter lim="800000"/>
            <a:headEnd/>
            <a:tailEnd/>
          </a:ln>
        </p:spPr>
        <p:txBody>
          <a:bodyPr wrap="square" anchor="ctr">
            <a:spAutoFit/>
          </a:bodyPr>
          <a:lstStyle/>
          <a:p>
            <a:pPr indent="457200" algn="just"/>
            <a:r>
              <a:rPr lang="en-US" sz="2000" b="1" dirty="0" smtClean="0">
                <a:latin typeface="Cambria" pitchFamily="18" charset="0"/>
                <a:cs typeface="Times New Roman" pitchFamily="18" charset="0"/>
              </a:rPr>
              <a:t>E</a:t>
            </a:r>
            <a:r>
              <a:rPr lang="el-GR" sz="2000" b="1" dirty="0" err="1" smtClean="0">
                <a:latin typeface="Cambria" pitchFamily="18" charset="0"/>
                <a:cs typeface="Times New Roman" pitchFamily="18" charset="0"/>
              </a:rPr>
              <a:t>γκαυστική</a:t>
            </a:r>
            <a:r>
              <a:rPr lang="el-GR" sz="2000" b="1" dirty="0" smtClean="0">
                <a:latin typeface="Cambria" pitchFamily="18" charset="0"/>
                <a:cs typeface="Times New Roman" pitchFamily="18" charset="0"/>
              </a:rPr>
              <a:t> </a:t>
            </a:r>
            <a:endParaRPr lang="en-US" sz="2000" b="1" dirty="0" smtClean="0">
              <a:latin typeface="Cambria" pitchFamily="18" charset="0"/>
              <a:cs typeface="Times New Roman" pitchFamily="18" charset="0"/>
            </a:endParaRPr>
          </a:p>
          <a:p>
            <a:pPr indent="457200" algn="just"/>
            <a:endParaRPr lang="en-US" sz="2000" b="1" dirty="0" smtClean="0">
              <a:latin typeface="Cambria" pitchFamily="18" charset="0"/>
              <a:cs typeface="Times New Roman" pitchFamily="18" charset="0"/>
            </a:endParaRPr>
          </a:p>
          <a:p>
            <a:pPr indent="457200" algn="just"/>
            <a:r>
              <a:rPr lang="en-US" sz="2000" dirty="0" smtClean="0">
                <a:latin typeface="Cambria" pitchFamily="18" charset="0"/>
                <a:cs typeface="Times New Roman" pitchFamily="18" charset="0"/>
              </a:rPr>
              <a:t>O</a:t>
            </a:r>
            <a:r>
              <a:rPr lang="el-GR" sz="2000" dirty="0" err="1" smtClean="0">
                <a:latin typeface="Cambria" pitchFamily="18" charset="0"/>
                <a:cs typeface="Times New Roman" pitchFamily="18" charset="0"/>
              </a:rPr>
              <a:t>νομάζεται</a:t>
            </a:r>
            <a:r>
              <a:rPr lang="el-GR" sz="2000" dirty="0" smtClean="0">
                <a:latin typeface="Cambria" pitchFamily="18" charset="0"/>
                <a:cs typeface="Times New Roman" pitchFamily="18" charset="0"/>
              </a:rPr>
              <a:t> </a:t>
            </a:r>
            <a:r>
              <a:rPr lang="el-GR" sz="2000" dirty="0">
                <a:latin typeface="Cambria" pitchFamily="18" charset="0"/>
                <a:cs typeface="Times New Roman" pitchFamily="18" charset="0"/>
              </a:rPr>
              <a:t>και "ζωγραφική με ζεστό κερί", είναι η δημιουργία  έργων με τη χρήση θερμασμένου κεριού  στο οποίο έχει προστεθεί χρωστική ουσία. </a:t>
            </a:r>
            <a:endParaRPr lang="el-GR" sz="2000" dirty="0">
              <a:latin typeface="Cambria" pitchFamily="18" charset="0"/>
            </a:endParaRPr>
          </a:p>
        </p:txBody>
      </p:sp>
      <p:pic>
        <p:nvPicPr>
          <p:cNvPr id="48131" name="Picture 2" descr="http://t3.gstatic.com/images?q=tbn:ANd9GcTAIfKm82ET_pCWt1A22qHAebJMCYhwkW7ccRCzTJmoMSIhm8iqZ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4653136"/>
            <a:ext cx="1017220" cy="1427389"/>
          </a:xfrm>
          <a:prstGeom prst="rect">
            <a:avLst/>
          </a:prstGeom>
          <a:noFill/>
          <a:ln w="9525">
            <a:noFill/>
            <a:miter lim="800000"/>
            <a:headEnd/>
            <a:tailEnd/>
          </a:ln>
        </p:spPr>
      </p:pic>
      <p:pic>
        <p:nvPicPr>
          <p:cNvPr id="48132" name="Picture 6" descr="http://t0.gstatic.com/images?q=tbn:ANd9GcQJoJ6mfs0radGqWJf5htZ2csaN1uRBde0RNrjSoaZlGWvsMGiKyw"/>
          <p:cNvPicPr>
            <a:picLocks noChangeAspect="1" noChangeArrowheads="1"/>
          </p:cNvPicPr>
          <p:nvPr/>
        </p:nvPicPr>
        <p:blipFill>
          <a:blip r:embed="rId3" cstate="print"/>
          <a:srcRect/>
          <a:stretch>
            <a:fillRect/>
          </a:stretch>
        </p:blipFill>
        <p:spPr bwMode="auto">
          <a:xfrm>
            <a:off x="6084168" y="1412776"/>
            <a:ext cx="1584176" cy="2058604"/>
          </a:xfrm>
          <a:prstGeom prst="rect">
            <a:avLst/>
          </a:prstGeom>
          <a:noFill/>
          <a:ln w="9525">
            <a:noFill/>
            <a:miter lim="800000"/>
            <a:headEnd/>
            <a:tailEnd/>
          </a:ln>
        </p:spPr>
      </p:pic>
      <p:sp>
        <p:nvSpPr>
          <p:cNvPr id="7" name="6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Τίτλος 1"/>
          <p:cNvSpPr txBox="1">
            <a:spLocks/>
          </p:cNvSpPr>
          <p:nvPr/>
        </p:nvSpPr>
        <p:spPr>
          <a:xfrm>
            <a:off x="662880" y="-24340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0" cap="none" spc="0" normalizeH="0" baseline="0" noProof="0" smtClean="0">
                <a:ln>
                  <a:noFill/>
                </a:ln>
                <a:solidFill>
                  <a:schemeClr val="tx2"/>
                </a:solidFill>
                <a:effectLst/>
                <a:uLnTx/>
                <a:uFillTx/>
                <a:latin typeface="+mj-lt"/>
                <a:ea typeface="+mj-ea"/>
                <a:cs typeface="+mj-cs"/>
              </a:rPr>
              <a:t/>
            </a:r>
            <a:br>
              <a:rPr kumimoji="0" lang="el-GR" sz="2800" b="0" i="0" u="none" strike="noStrike" kern="0" cap="none" spc="0" normalizeH="0" baseline="0" noProof="0" smtClean="0">
                <a:ln>
                  <a:noFill/>
                </a:ln>
                <a:solidFill>
                  <a:schemeClr val="tx2"/>
                </a:solidFill>
                <a:effectLst/>
                <a:uLnTx/>
                <a:uFillTx/>
                <a:latin typeface="+mj-lt"/>
                <a:ea typeface="+mj-ea"/>
                <a:cs typeface="+mj-cs"/>
              </a:rPr>
            </a:br>
            <a:r>
              <a:rPr kumimoji="0" lang="el-GR" sz="2800" b="1" i="0" u="none" strike="noStrike" kern="0" cap="none" spc="0" normalizeH="0" baseline="0" noProof="0" smtClean="0">
                <a:ln>
                  <a:noFill/>
                </a:ln>
                <a:solidFill>
                  <a:schemeClr val="tx2"/>
                </a:solidFill>
                <a:effectLst/>
                <a:uLnTx/>
                <a:uFillTx/>
                <a:latin typeface="Cambria" pitchFamily="18" charset="0"/>
                <a:ea typeface="+mj-ea"/>
                <a:cs typeface="+mj-cs"/>
              </a:rPr>
              <a:t> </a:t>
            </a:r>
            <a:r>
              <a:rPr kumimoji="0" lang="el-GR" sz="2800" b="1" i="0" u="none" strike="noStrike" kern="0" cap="none" spc="0" normalizeH="0" baseline="0" noProof="0" smtClean="0">
                <a:ln>
                  <a:noFill/>
                </a:ln>
                <a:solidFill>
                  <a:srgbClr val="993300"/>
                </a:solidFill>
                <a:effectLst/>
                <a:uLnTx/>
                <a:uFillTx/>
                <a:latin typeface="Cambria" pitchFamily="18" charset="0"/>
                <a:ea typeface="+mj-ea"/>
                <a:cs typeface="+mj-cs"/>
              </a:rPr>
              <a:t>Ζωγραφική. Ιστορική Αναδρομή</a:t>
            </a:r>
            <a:r>
              <a:rPr kumimoji="0" lang="el-GR" sz="2800" b="0" i="0" u="none" strike="noStrike" kern="0" cap="none" spc="0" normalizeH="0" baseline="0" noProof="0" smtClean="0">
                <a:ln>
                  <a:noFill/>
                </a:ln>
                <a:solidFill>
                  <a:schemeClr val="tx2"/>
                </a:solidFill>
                <a:effectLst/>
                <a:uLnTx/>
                <a:uFillTx/>
                <a:latin typeface="+mj-lt"/>
                <a:ea typeface="+mj-ea"/>
                <a:cs typeface="+mj-cs"/>
              </a:rPr>
              <a:t/>
            </a:r>
            <a:br>
              <a:rPr kumimoji="0" lang="el-GR" sz="2800" b="0" i="0" u="none" strike="noStrike" kern="0" cap="none" spc="0" normalizeH="0" baseline="0" noProof="0" smtClean="0">
                <a:ln>
                  <a:noFill/>
                </a:ln>
                <a:solidFill>
                  <a:schemeClr val="tx2"/>
                </a:solidFill>
                <a:effectLst/>
                <a:uLnTx/>
                <a:uFillTx/>
                <a:latin typeface="+mj-lt"/>
                <a:ea typeface="+mj-ea"/>
                <a:cs typeface="+mj-cs"/>
              </a:rPr>
            </a:br>
            <a:r>
              <a:rPr kumimoji="0" lang="el-GR" sz="2800" b="0" i="1" u="none" strike="noStrike" kern="0" cap="none" spc="0" normalizeH="0" baseline="0" noProof="0" smtClean="0">
                <a:ln>
                  <a:noFill/>
                </a:ln>
                <a:solidFill>
                  <a:srgbClr val="993300"/>
                </a:solidFill>
                <a:effectLst/>
                <a:uLnTx/>
                <a:uFillTx/>
                <a:latin typeface="Cambria" pitchFamily="18" charset="0"/>
                <a:ea typeface="+mj-ea"/>
                <a:cs typeface="+mj-cs"/>
              </a:rPr>
              <a:t>Τεχνικές και υλικά</a:t>
            </a:r>
            <a:r>
              <a:rPr kumimoji="0" lang="el-GR" sz="3200" b="0" i="1" u="none" strike="noStrike" kern="0" cap="none" spc="0" normalizeH="0" baseline="0" noProof="0" smtClean="0">
                <a:ln>
                  <a:noFill/>
                </a:ln>
                <a:solidFill>
                  <a:schemeClr val="tx2"/>
                </a:solidFill>
                <a:effectLst/>
                <a:uLnTx/>
                <a:uFillTx/>
                <a:latin typeface="Cambria" pitchFamily="18" charset="0"/>
                <a:ea typeface="+mj-ea"/>
                <a:cs typeface="+mj-cs"/>
              </a:rPr>
              <a:t/>
            </a:r>
            <a:br>
              <a:rPr kumimoji="0" lang="el-GR" sz="3200" b="0" i="1" u="none" strike="noStrike" kern="0" cap="none" spc="0" normalizeH="0" baseline="0" noProof="0" smtClean="0">
                <a:ln>
                  <a:noFill/>
                </a:ln>
                <a:solidFill>
                  <a:schemeClr val="tx2"/>
                </a:solidFill>
                <a:effectLst/>
                <a:uLnTx/>
                <a:uFillTx/>
                <a:latin typeface="Cambria" pitchFamily="18" charset="0"/>
                <a:ea typeface="+mj-ea"/>
                <a:cs typeface="+mj-cs"/>
              </a:rPr>
            </a:br>
            <a:endParaRPr kumimoji="0" lang="el-GR" sz="3200" b="0" i="1" u="none" strike="noStrike" kern="0" cap="none" spc="0" normalizeH="0" baseline="0" noProof="0" dirty="0" smtClean="0">
              <a:ln>
                <a:noFill/>
              </a:ln>
              <a:solidFill>
                <a:schemeClr val="tx2"/>
              </a:solidFill>
              <a:effectLst/>
              <a:uLnTx/>
              <a:uFillTx/>
              <a:latin typeface="Cambria" pitchFamily="18"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0" y="5373688"/>
            <a:ext cx="9144000" cy="457200"/>
          </a:xfrm>
          <a:prstGeom prst="rect">
            <a:avLst/>
          </a:prstGeom>
          <a:noFill/>
          <a:ln w="9525">
            <a:noFill/>
            <a:miter lim="800000"/>
            <a:headEnd/>
            <a:tailEnd/>
          </a:ln>
        </p:spPr>
        <p:txBody>
          <a:bodyPr wrap="none" anchor="ctr">
            <a:spAutoFit/>
          </a:bodyPr>
          <a:lstStyle/>
          <a:p>
            <a:endParaRPr lang="el-GR"/>
          </a:p>
        </p:txBody>
      </p:sp>
      <p:sp>
        <p:nvSpPr>
          <p:cNvPr id="49154" name="Rectangle 3"/>
          <p:cNvSpPr>
            <a:spLocks noChangeArrowheads="1"/>
          </p:cNvSpPr>
          <p:nvPr/>
        </p:nvSpPr>
        <p:spPr bwMode="auto">
          <a:xfrm>
            <a:off x="323528" y="764704"/>
            <a:ext cx="3456384" cy="6186309"/>
          </a:xfrm>
          <a:prstGeom prst="rect">
            <a:avLst/>
          </a:prstGeom>
          <a:noFill/>
          <a:ln w="9525">
            <a:noFill/>
            <a:miter lim="800000"/>
            <a:headEnd/>
            <a:tailEnd/>
          </a:ln>
        </p:spPr>
        <p:txBody>
          <a:bodyPr wrap="square" anchor="ctr">
            <a:spAutoFit/>
          </a:bodyPr>
          <a:lstStyle/>
          <a:p>
            <a:r>
              <a:rPr lang="el-GR" sz="2200" b="1" dirty="0" smtClean="0">
                <a:latin typeface="Cambria" pitchFamily="18" charset="0"/>
                <a:cs typeface="Times New Roman" pitchFamily="18" charset="0"/>
              </a:rPr>
              <a:t>Ελαιογραφία</a:t>
            </a:r>
            <a:r>
              <a:rPr lang="en-US" sz="2200" b="1" dirty="0" smtClean="0">
                <a:latin typeface="Cambria" pitchFamily="18" charset="0"/>
                <a:cs typeface="Times New Roman" pitchFamily="18" charset="0"/>
              </a:rPr>
              <a:t>.</a:t>
            </a:r>
          </a:p>
          <a:p>
            <a:r>
              <a:rPr lang="en-US" sz="2200" dirty="0" smtClean="0">
                <a:latin typeface="Cambria" pitchFamily="18" charset="0"/>
                <a:cs typeface="Times New Roman" pitchFamily="18" charset="0"/>
              </a:rPr>
              <a:t>E</a:t>
            </a:r>
            <a:r>
              <a:rPr lang="el-GR" sz="2200" dirty="0" err="1" smtClean="0">
                <a:latin typeface="Cambria" pitchFamily="18" charset="0"/>
                <a:cs typeface="Times New Roman" pitchFamily="18" charset="0"/>
              </a:rPr>
              <a:t>μφανίσθηκε</a:t>
            </a:r>
            <a:r>
              <a:rPr lang="el-GR" sz="2200" dirty="0" smtClean="0">
                <a:latin typeface="Cambria" pitchFamily="18" charset="0"/>
                <a:cs typeface="Times New Roman" pitchFamily="18" charset="0"/>
              </a:rPr>
              <a:t> </a:t>
            </a:r>
            <a:r>
              <a:rPr lang="el-GR" sz="2200" dirty="0">
                <a:latin typeface="Cambria" pitchFamily="18" charset="0"/>
                <a:cs typeface="Times New Roman" pitchFamily="18" charset="0"/>
              </a:rPr>
              <a:t>πρώτα στη Φλάνδρα. </a:t>
            </a:r>
          </a:p>
          <a:p>
            <a:r>
              <a:rPr lang="el-GR" sz="2200" dirty="0">
                <a:latin typeface="Cambria" pitchFamily="18" charset="0"/>
                <a:cs typeface="Times New Roman" pitchFamily="18" charset="0"/>
              </a:rPr>
              <a:t>Φλαμανδοί ζωγράφοι  ανέπτυξαν την επαναστατική τεχνοτροπία της ελαιογραφίας που διαδέχθηκε τη διεθνή γοτθική τεχνοτροπία.</a:t>
            </a:r>
          </a:p>
          <a:p>
            <a:r>
              <a:rPr lang="el-GR" sz="2200" dirty="0">
                <a:latin typeface="Cambria" pitchFamily="18" charset="0"/>
                <a:cs typeface="Times New Roman" pitchFamily="18" charset="0"/>
              </a:rPr>
              <a:t>Τεχνική γνωστή από την Αρχαιότητα που όμως βελτιώθηκε και αξιοποιήθηκε στο έπακρο από το </a:t>
            </a:r>
            <a:r>
              <a:rPr lang="el-GR" sz="2200" dirty="0" err="1">
                <a:latin typeface="Cambria" pitchFamily="18" charset="0"/>
                <a:cs typeface="Times New Roman" pitchFamily="18" charset="0"/>
              </a:rPr>
              <a:t>Φλαμανδό</a:t>
            </a:r>
            <a:r>
              <a:rPr lang="el-GR" sz="2200" dirty="0">
                <a:latin typeface="Cambria" pitchFamily="18" charset="0"/>
                <a:cs typeface="Times New Roman" pitchFamily="18" charset="0"/>
              </a:rPr>
              <a:t> ζωγράφο του πρώτου μισού του 15ου αιώνα Γιαν βαν </a:t>
            </a:r>
            <a:r>
              <a:rPr lang="el-GR" sz="2200" dirty="0" err="1">
                <a:latin typeface="Cambria" pitchFamily="18" charset="0"/>
                <a:cs typeface="Times New Roman" pitchFamily="18" charset="0"/>
              </a:rPr>
              <a:t>Άυκ</a:t>
            </a:r>
            <a:r>
              <a:rPr lang="el-GR" sz="2200" dirty="0" smtClean="0">
                <a:latin typeface="Cambria" pitchFamily="18" charset="0"/>
                <a:cs typeface="Times New Roman" pitchFamily="18" charset="0"/>
              </a:rPr>
              <a:t>.</a:t>
            </a:r>
            <a:endParaRPr lang="el-GR" sz="2200" dirty="0">
              <a:latin typeface="Cambria" pitchFamily="18" charset="0"/>
              <a:cs typeface="Times New Roman" pitchFamily="18" charset="0"/>
            </a:endParaRPr>
          </a:p>
        </p:txBody>
      </p:sp>
      <p:sp>
        <p:nvSpPr>
          <p:cNvPr id="49155" name="4 - Ορθογώνιο"/>
          <p:cNvSpPr>
            <a:spLocks noChangeArrowheads="1"/>
          </p:cNvSpPr>
          <p:nvPr/>
        </p:nvSpPr>
        <p:spPr bwMode="auto">
          <a:xfrm>
            <a:off x="0" y="4611688"/>
            <a:ext cx="4679950" cy="708025"/>
          </a:xfrm>
          <a:prstGeom prst="rect">
            <a:avLst/>
          </a:prstGeom>
          <a:noFill/>
          <a:ln w="9525">
            <a:noFill/>
            <a:miter lim="800000"/>
            <a:headEnd/>
            <a:tailEnd/>
          </a:ln>
        </p:spPr>
        <p:txBody>
          <a:bodyPr>
            <a:spAutoFit/>
          </a:bodyPr>
          <a:lstStyle/>
          <a:p>
            <a:endParaRPr lang="el-GR" sz="2000">
              <a:latin typeface="Cambria" pitchFamily="18" charset="0"/>
            </a:endParaRPr>
          </a:p>
          <a:p>
            <a:endParaRPr lang="el-GR" sz="2000">
              <a:latin typeface="Cambria" pitchFamily="18" charset="0"/>
            </a:endParaRPr>
          </a:p>
        </p:txBody>
      </p:sp>
      <p:pic>
        <p:nvPicPr>
          <p:cNvPr id="49156" name="Picture 2" descr="http://t0.gstatic.com/images?q=tbn:ANd9GcREI9UAoQT-XHdKGfbEJ_J9qWLTPzAs2YPXUnjMvcyMxSImcgWn4A"/>
          <p:cNvPicPr>
            <a:picLocks noChangeAspect="1" noChangeArrowheads="1"/>
          </p:cNvPicPr>
          <p:nvPr/>
        </p:nvPicPr>
        <p:blipFill>
          <a:blip r:embed="rId2" cstate="print"/>
          <a:srcRect/>
          <a:stretch>
            <a:fillRect/>
          </a:stretch>
        </p:blipFill>
        <p:spPr bwMode="auto">
          <a:xfrm>
            <a:off x="4572000" y="1052736"/>
            <a:ext cx="4493523" cy="5417095"/>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937" name="Rectangle 1"/>
          <p:cNvSpPr>
            <a:spLocks noChangeArrowheads="1"/>
          </p:cNvSpPr>
          <p:nvPr/>
        </p:nvSpPr>
        <p:spPr bwMode="auto">
          <a:xfrm>
            <a:off x="4572000" y="6550223"/>
            <a:ext cx="4572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t>Οι αρραβώνες του </a:t>
            </a:r>
            <a:r>
              <a:rPr kumimoji="0" lang="el-GR" sz="1400" b="0" i="0" u="none" strike="noStrike" cap="none" normalizeH="0" baseline="0" dirty="0" err="1" smtClean="0">
                <a:ln>
                  <a:noFill/>
                </a:ln>
                <a:solidFill>
                  <a:schemeClr val="tx1"/>
                </a:solidFill>
                <a:effectLst/>
                <a:latin typeface="Cambria" pitchFamily="18" charset="0"/>
                <a:ea typeface="Calibri" pitchFamily="34" charset="0"/>
                <a:cs typeface="Calibri" pitchFamily="34" charset="0"/>
              </a:rPr>
              <a:t>Αρνολφίνι</a:t>
            </a:r>
            <a:r>
              <a:rPr kumimoji="0" lang="el-GR" sz="14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t>. </a:t>
            </a:r>
            <a:r>
              <a:rPr kumimoji="0" lang="el-GR" sz="1400" b="0" i="0" u="none" strike="noStrike" cap="none" normalizeH="0" baseline="0" dirty="0" err="1" smtClean="0">
                <a:ln>
                  <a:noFill/>
                </a:ln>
                <a:solidFill>
                  <a:schemeClr val="tx1"/>
                </a:solidFill>
                <a:effectLst/>
                <a:latin typeface="Cambria" pitchFamily="18" charset="0"/>
                <a:ea typeface="Calibri" pitchFamily="34" charset="0"/>
                <a:cs typeface="Calibri" pitchFamily="34" charset="0"/>
              </a:rPr>
              <a:t>Γιάν</a:t>
            </a:r>
            <a:r>
              <a:rPr kumimoji="0" lang="el-GR" sz="14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t> Βαν </a:t>
            </a:r>
            <a:r>
              <a:rPr kumimoji="0" lang="el-GR" sz="1400" b="0" i="0" u="none" strike="noStrike" cap="none" normalizeH="0" baseline="0" dirty="0" err="1" smtClean="0">
                <a:ln>
                  <a:noFill/>
                </a:ln>
                <a:solidFill>
                  <a:schemeClr val="tx1"/>
                </a:solidFill>
                <a:effectLst/>
                <a:latin typeface="Cambria" pitchFamily="18" charset="0"/>
                <a:ea typeface="Calibri" pitchFamily="34" charset="0"/>
                <a:cs typeface="Calibri" pitchFamily="34" charset="0"/>
              </a:rPr>
              <a:t>Αυκ</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Τίτλος 1"/>
          <p:cNvSpPr txBox="1">
            <a:spLocks/>
          </p:cNvSpPr>
          <p:nvPr/>
        </p:nvSpPr>
        <p:spPr>
          <a:xfrm>
            <a:off x="467544" y="-387424"/>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mj-lt"/>
                <a:ea typeface="+mj-ea"/>
                <a:cs typeface="+mj-cs"/>
              </a:rPr>
              <a:t/>
            </a:r>
            <a:br>
              <a:rPr kumimoji="0" lang="el-GR" sz="2800" b="0" i="0" u="none" strike="noStrike" kern="0" cap="none" spc="0" normalizeH="0" baseline="0" noProof="0" dirty="0" smtClean="0">
                <a:ln>
                  <a:noFill/>
                </a:ln>
                <a:solidFill>
                  <a:schemeClr val="tx2"/>
                </a:solidFill>
                <a:effectLst/>
                <a:uLnTx/>
                <a:uFillTx/>
                <a:latin typeface="+mj-lt"/>
                <a:ea typeface="+mj-ea"/>
                <a:cs typeface="+mj-cs"/>
              </a:rPr>
            </a:br>
            <a:r>
              <a:rPr kumimoji="0" lang="el-GR" sz="2800" b="1" i="0" u="none" strike="noStrike" kern="0" cap="none" spc="0" normalizeH="0" baseline="0" noProof="0" dirty="0" smtClean="0">
                <a:ln>
                  <a:noFill/>
                </a:ln>
                <a:solidFill>
                  <a:schemeClr val="tx2"/>
                </a:solidFill>
                <a:effectLst/>
                <a:uLnTx/>
                <a:uFillTx/>
                <a:latin typeface="Cambria" pitchFamily="18" charset="0"/>
                <a:ea typeface="+mj-ea"/>
                <a:cs typeface="+mj-cs"/>
              </a:rPr>
              <a:t> </a:t>
            </a:r>
            <a: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t>Ζωγραφική. Ιστορική Αναδρομή</a:t>
            </a:r>
            <a:r>
              <a:rPr kumimoji="0" lang="el-GR" sz="2800" b="0" i="0" u="none" strike="noStrike" kern="0" cap="none" spc="0" normalizeH="0" baseline="0" noProof="0" dirty="0" smtClean="0">
                <a:ln>
                  <a:noFill/>
                </a:ln>
                <a:solidFill>
                  <a:schemeClr val="tx2"/>
                </a:solidFill>
                <a:effectLst/>
                <a:uLnTx/>
                <a:uFillTx/>
                <a:latin typeface="+mj-lt"/>
                <a:ea typeface="+mj-ea"/>
                <a:cs typeface="+mj-cs"/>
              </a:rPr>
              <a:t/>
            </a:r>
            <a:br>
              <a:rPr kumimoji="0" lang="el-GR" sz="2800" b="0" i="0" u="none" strike="noStrike" kern="0" cap="none" spc="0" normalizeH="0" baseline="0" noProof="0" dirty="0" smtClean="0">
                <a:ln>
                  <a:noFill/>
                </a:ln>
                <a:solidFill>
                  <a:schemeClr val="tx2"/>
                </a:solidFill>
                <a:effectLst/>
                <a:uLnTx/>
                <a:uFillTx/>
                <a:latin typeface="+mj-lt"/>
                <a:ea typeface="+mj-ea"/>
                <a:cs typeface="+mj-cs"/>
              </a:rPr>
            </a:br>
            <a:r>
              <a:rPr kumimoji="0" lang="el-GR" sz="2800" b="0" i="1" u="none" strike="noStrike" kern="0" cap="none" spc="0" normalizeH="0" baseline="0" noProof="0" dirty="0" smtClean="0">
                <a:ln>
                  <a:noFill/>
                </a:ln>
                <a:solidFill>
                  <a:srgbClr val="993300"/>
                </a:solidFill>
                <a:effectLst/>
                <a:uLnTx/>
                <a:uFillTx/>
                <a:latin typeface="Cambria" pitchFamily="18" charset="0"/>
                <a:ea typeface="+mj-ea"/>
                <a:cs typeface="+mj-cs"/>
              </a:rPr>
              <a:t>Τεχνικές και υλικά</a:t>
            </a:r>
            <a:r>
              <a:rPr kumimoji="0" lang="el-GR" sz="3200" b="0" i="1" u="none" strike="noStrike" kern="0" cap="none" spc="0" normalizeH="0" baseline="0" noProof="0" dirty="0" smtClean="0">
                <a:ln>
                  <a:noFill/>
                </a:ln>
                <a:solidFill>
                  <a:schemeClr val="tx2"/>
                </a:solidFill>
                <a:effectLst/>
                <a:uLnTx/>
                <a:uFillTx/>
                <a:latin typeface="Cambria" pitchFamily="18" charset="0"/>
                <a:ea typeface="+mj-ea"/>
                <a:cs typeface="+mj-cs"/>
              </a:rPr>
              <a:t/>
            </a:r>
            <a:br>
              <a:rPr kumimoji="0" lang="el-GR" sz="3200" b="0" i="1" u="none" strike="noStrike" kern="0" cap="none" spc="0" normalizeH="0" baseline="0" noProof="0" dirty="0" smtClean="0">
                <a:ln>
                  <a:noFill/>
                </a:ln>
                <a:solidFill>
                  <a:schemeClr val="tx2"/>
                </a:solidFill>
                <a:effectLst/>
                <a:uLnTx/>
                <a:uFillTx/>
                <a:latin typeface="Cambria" pitchFamily="18" charset="0"/>
                <a:ea typeface="+mj-ea"/>
                <a:cs typeface="+mj-cs"/>
              </a:rPr>
            </a:br>
            <a:endParaRPr kumimoji="0" lang="el-GR" sz="3200" b="0" i="1" u="none" strike="noStrike" kern="0" cap="none" spc="0" normalizeH="0" baseline="0" noProof="0" dirty="0" smtClean="0">
              <a:ln>
                <a:noFill/>
              </a:ln>
              <a:solidFill>
                <a:schemeClr val="tx2"/>
              </a:solidFill>
              <a:effectLst/>
              <a:uLnTx/>
              <a:uFillTx/>
              <a:latin typeface="Cambria" pitchFamily="18"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1 - Εικόνα" descr="Chocolat dansant dans un bar - 1896 - color litho, 30x22.5cm"/>
          <p:cNvPicPr>
            <a:picLocks noChangeAspect="1" noChangeArrowheads="1"/>
          </p:cNvPicPr>
          <p:nvPr/>
        </p:nvPicPr>
        <p:blipFill>
          <a:blip r:embed="rId2" cstate="print"/>
          <a:srcRect/>
          <a:stretch>
            <a:fillRect/>
          </a:stretch>
        </p:blipFill>
        <p:spPr bwMode="auto">
          <a:xfrm>
            <a:off x="5436096" y="1183360"/>
            <a:ext cx="2941320" cy="4117848"/>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178" name="2 - Ορθογώνιο"/>
          <p:cNvSpPr>
            <a:spLocks noChangeArrowheads="1"/>
          </p:cNvSpPr>
          <p:nvPr/>
        </p:nvSpPr>
        <p:spPr bwMode="auto">
          <a:xfrm>
            <a:off x="179512" y="985952"/>
            <a:ext cx="4104456" cy="1938992"/>
          </a:xfrm>
          <a:prstGeom prst="rect">
            <a:avLst/>
          </a:prstGeom>
          <a:noFill/>
          <a:ln w="9525">
            <a:noFill/>
            <a:miter lim="800000"/>
            <a:headEnd/>
            <a:tailEnd/>
          </a:ln>
        </p:spPr>
        <p:txBody>
          <a:bodyPr wrap="square">
            <a:spAutoFit/>
          </a:bodyPr>
          <a:lstStyle/>
          <a:p>
            <a:r>
              <a:rPr lang="el-GR" sz="2400" dirty="0">
                <a:latin typeface="Cambria" pitchFamily="18" charset="0"/>
              </a:rPr>
              <a:t>Η </a:t>
            </a:r>
            <a:r>
              <a:rPr lang="el-GR" sz="2400" b="1" dirty="0">
                <a:latin typeface="Cambria" pitchFamily="18" charset="0"/>
              </a:rPr>
              <a:t>Λιθογραφία</a:t>
            </a:r>
            <a:r>
              <a:rPr lang="el-GR" sz="2400" dirty="0">
                <a:latin typeface="Cambria" pitchFamily="18" charset="0"/>
              </a:rPr>
              <a:t> είναι μια τεχνική εκτύπωσης η οποία επινοήθηκε το 1798 περίπου από τον Α. </a:t>
            </a:r>
            <a:r>
              <a:rPr lang="el-GR" sz="2400" dirty="0" err="1">
                <a:latin typeface="Cambria" pitchFamily="18" charset="0"/>
              </a:rPr>
              <a:t>Ζενεφέλντερ</a:t>
            </a:r>
            <a:r>
              <a:rPr lang="el-GR" sz="2400" dirty="0">
                <a:latin typeface="Cambria" pitchFamily="18" charset="0"/>
              </a:rPr>
              <a:t> (</a:t>
            </a:r>
            <a:r>
              <a:rPr lang="el-GR" sz="2400" dirty="0" err="1">
                <a:latin typeface="Cambria" pitchFamily="18" charset="0"/>
              </a:rPr>
              <a:t>Alois</a:t>
            </a:r>
            <a:r>
              <a:rPr lang="el-GR" sz="2400" dirty="0">
                <a:latin typeface="Cambria" pitchFamily="18" charset="0"/>
              </a:rPr>
              <a:t> </a:t>
            </a:r>
            <a:r>
              <a:rPr lang="el-GR" sz="2400" dirty="0" err="1">
                <a:latin typeface="Cambria" pitchFamily="18" charset="0"/>
              </a:rPr>
              <a:t>Senefelder</a:t>
            </a:r>
            <a:r>
              <a:rPr lang="el-GR" sz="2400" dirty="0" smtClean="0">
                <a:latin typeface="Cambria" pitchFamily="18" charset="0"/>
              </a:rPr>
              <a:t>)</a:t>
            </a:r>
            <a:r>
              <a:rPr lang="en-US" sz="2400" dirty="0" smtClean="0">
                <a:latin typeface="Cambria" pitchFamily="18" charset="0"/>
              </a:rPr>
              <a:t>.</a:t>
            </a:r>
            <a:endParaRPr lang="el-GR" sz="2400" dirty="0">
              <a:latin typeface="Cambria" pitchFamily="18" charset="0"/>
            </a:endParaRPr>
          </a:p>
        </p:txBody>
      </p:sp>
      <p:sp>
        <p:nvSpPr>
          <p:cNvPr id="50179" name="3 - Ορθογώνιο"/>
          <p:cNvSpPr>
            <a:spLocks noChangeArrowheads="1"/>
          </p:cNvSpPr>
          <p:nvPr/>
        </p:nvSpPr>
        <p:spPr bwMode="auto">
          <a:xfrm>
            <a:off x="179512" y="2802408"/>
            <a:ext cx="4176465" cy="4154984"/>
          </a:xfrm>
          <a:prstGeom prst="rect">
            <a:avLst/>
          </a:prstGeom>
          <a:noFill/>
          <a:ln w="9525">
            <a:noFill/>
            <a:miter lim="800000"/>
            <a:headEnd/>
            <a:tailEnd/>
          </a:ln>
        </p:spPr>
        <p:txBody>
          <a:bodyPr wrap="square">
            <a:spAutoFit/>
          </a:bodyPr>
          <a:lstStyle/>
          <a:p>
            <a:r>
              <a:rPr lang="el-GR" sz="2400" dirty="0">
                <a:latin typeface="Cambria" pitchFamily="18" charset="0"/>
              </a:rPr>
              <a:t>Το θέμα ή η παράσταση σχεδιάζεται με λιπαρή κιμωλία πάνω σε πορώδη ασβεστόλιθο  ή πλάκα </a:t>
            </a:r>
            <a:r>
              <a:rPr lang="el-GR" sz="2400" dirty="0" err="1">
                <a:latin typeface="Cambria" pitchFamily="18" charset="0"/>
              </a:rPr>
              <a:t>τσίγγου</a:t>
            </a:r>
            <a:r>
              <a:rPr lang="el-GR" sz="2400" dirty="0">
                <a:latin typeface="Cambria" pitchFamily="18" charset="0"/>
              </a:rPr>
              <a:t> και στην συνέχεια στεγνώνεται. Όταν το νερό τρέξει στις επιφάνειες που έχουν σχεδιαστεί, το λιπαρό μελάνι "πιάνει" μόνο στα σημεία που είναι χαραγμένα και όχι στην υγρή πέτρα. </a:t>
            </a:r>
          </a:p>
        </p:txBody>
      </p:sp>
      <p:sp>
        <p:nvSpPr>
          <p:cNvPr id="50180" name="Rectangle 1"/>
          <p:cNvSpPr>
            <a:spLocks noChangeArrowheads="1"/>
          </p:cNvSpPr>
          <p:nvPr/>
        </p:nvSpPr>
        <p:spPr bwMode="auto">
          <a:xfrm>
            <a:off x="4572000" y="5336048"/>
            <a:ext cx="4572000" cy="1477328"/>
          </a:xfrm>
          <a:prstGeom prst="rect">
            <a:avLst/>
          </a:prstGeom>
          <a:noFill/>
          <a:ln w="9525">
            <a:noFill/>
            <a:miter lim="800000"/>
            <a:headEnd/>
            <a:tailEnd/>
          </a:ln>
        </p:spPr>
        <p:txBody>
          <a:bodyPr wrap="square" anchor="ctr">
            <a:spAutoFit/>
          </a:bodyPr>
          <a:lstStyle/>
          <a:p>
            <a:pPr lvl="0" algn="ctr"/>
            <a:r>
              <a:rPr lang="el-GR" dirty="0">
                <a:latin typeface="Cambria" pitchFamily="18" charset="0"/>
                <a:ea typeface="Calibri" pitchFamily="34" charset="0"/>
                <a:cs typeface="Times New Roman" pitchFamily="18" charset="0"/>
              </a:rPr>
              <a:t>Η έγχρωμη </a:t>
            </a:r>
            <a:r>
              <a:rPr lang="el-GR" dirty="0" smtClean="0">
                <a:latin typeface="Cambria" pitchFamily="18" charset="0"/>
                <a:ea typeface="Calibri" pitchFamily="34" charset="0"/>
                <a:cs typeface="Times New Roman" pitchFamily="18" charset="0"/>
              </a:rPr>
              <a:t>λιθογραφία (χρωμολιθογραφία</a:t>
            </a:r>
            <a:r>
              <a:rPr lang="el-GR" dirty="0">
                <a:latin typeface="Cambria" pitchFamily="18" charset="0"/>
                <a:ea typeface="Calibri" pitchFamily="34" charset="0"/>
                <a:cs typeface="Times New Roman" pitchFamily="18" charset="0"/>
              </a:rPr>
              <a:t>) καθιερώθηκε ως είδος τέχνης για πρώτη φορά από τον </a:t>
            </a:r>
            <a:r>
              <a:rPr lang="el-GR" dirty="0" err="1">
                <a:latin typeface="Cambria" pitchFamily="18" charset="0"/>
                <a:ea typeface="Calibri" pitchFamily="34" charset="0"/>
                <a:cs typeface="Times New Roman" pitchFamily="18" charset="0"/>
              </a:rPr>
              <a:t>Ανρί</a:t>
            </a:r>
            <a:r>
              <a:rPr lang="el-GR" dirty="0">
                <a:latin typeface="Cambria" pitchFamily="18" charset="0"/>
                <a:ea typeface="Calibri" pitchFamily="34" charset="0"/>
                <a:cs typeface="Times New Roman" pitchFamily="18" charset="0"/>
              </a:rPr>
              <a:t> ντε </a:t>
            </a:r>
            <a:r>
              <a:rPr lang="el-GR" dirty="0" smtClean="0">
                <a:latin typeface="Cambria" pitchFamily="18" charset="0"/>
                <a:ea typeface="Calibri" pitchFamily="34" charset="0"/>
                <a:cs typeface="Times New Roman" pitchFamily="18" charset="0"/>
              </a:rPr>
              <a:t>Τουλούζ-Λωτρέκ(</a:t>
            </a:r>
            <a:r>
              <a:rPr lang="el-GR" dirty="0" smtClean="0">
                <a:latin typeface="Cambria" pitchFamily="18" charset="0"/>
                <a:ea typeface="Calibri" pitchFamily="34" charset="0"/>
                <a:cs typeface="Calibri" pitchFamily="34" charset="0"/>
              </a:rPr>
              <a:t>1864-1901)</a:t>
            </a:r>
            <a:endParaRPr lang="el-GR" dirty="0" smtClean="0">
              <a:latin typeface="Arial" pitchFamily="34" charset="0"/>
              <a:cs typeface="Arial" pitchFamily="34" charset="0"/>
            </a:endParaRPr>
          </a:p>
          <a:p>
            <a:r>
              <a:rPr lang="el-GR" dirty="0" smtClean="0">
                <a:latin typeface="Cambria" pitchFamily="18" charset="0"/>
                <a:ea typeface="Calibri" pitchFamily="34" charset="0"/>
                <a:cs typeface="Times New Roman" pitchFamily="18" charset="0"/>
              </a:rPr>
              <a:t>. </a:t>
            </a:r>
            <a:endParaRPr lang="el-GR" dirty="0">
              <a:latin typeface="Cambria" pitchFamily="18" charset="0"/>
              <a:ea typeface="Calibri" pitchFamily="34" charset="0"/>
              <a:cs typeface="Times New Roman" pitchFamily="18" charset="0"/>
            </a:endParaRPr>
          </a:p>
        </p:txBody>
      </p:sp>
      <p:sp>
        <p:nvSpPr>
          <p:cNvPr id="7" name="6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Τίτλος 1"/>
          <p:cNvSpPr txBox="1">
            <a:spLocks/>
          </p:cNvSpPr>
          <p:nvPr/>
        </p:nvSpPr>
        <p:spPr>
          <a:xfrm>
            <a:off x="518864" y="116632"/>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t>Ζωγραφική. Ιστορική Αναδρομή</a:t>
            </a:r>
            <a:r>
              <a:rPr kumimoji="0" lang="el-GR" sz="2800" b="0" i="0" u="none" strike="noStrike" kern="0" cap="none" spc="0" normalizeH="0" baseline="0" noProof="0" dirty="0" smtClean="0">
                <a:ln>
                  <a:noFill/>
                </a:ln>
                <a:solidFill>
                  <a:schemeClr val="tx2"/>
                </a:solidFill>
                <a:effectLst/>
                <a:uLnTx/>
                <a:uFillTx/>
                <a:latin typeface="+mj-lt"/>
                <a:ea typeface="+mj-ea"/>
                <a:cs typeface="+mj-cs"/>
              </a:rPr>
              <a:t/>
            </a:r>
            <a:br>
              <a:rPr kumimoji="0" lang="el-GR" sz="2800" b="0" i="0" u="none" strike="noStrike" kern="0" cap="none" spc="0" normalizeH="0" baseline="0" noProof="0" dirty="0" smtClean="0">
                <a:ln>
                  <a:noFill/>
                </a:ln>
                <a:solidFill>
                  <a:schemeClr val="tx2"/>
                </a:solidFill>
                <a:effectLst/>
                <a:uLnTx/>
                <a:uFillTx/>
                <a:latin typeface="+mj-lt"/>
                <a:ea typeface="+mj-ea"/>
                <a:cs typeface="+mj-cs"/>
              </a:rPr>
            </a:br>
            <a:r>
              <a:rPr kumimoji="0" lang="el-GR" sz="2800" b="0" i="1" u="none" strike="noStrike" kern="0" cap="none" spc="0" normalizeH="0" baseline="0" noProof="0" dirty="0" smtClean="0">
                <a:ln>
                  <a:noFill/>
                </a:ln>
                <a:solidFill>
                  <a:srgbClr val="993300"/>
                </a:solidFill>
                <a:effectLst/>
                <a:uLnTx/>
                <a:uFillTx/>
                <a:latin typeface="Cambria" pitchFamily="18" charset="0"/>
                <a:ea typeface="+mj-ea"/>
                <a:cs typeface="+mj-cs"/>
              </a:rPr>
              <a:t>Τεχνικές και υλικά</a:t>
            </a:r>
            <a:r>
              <a:rPr kumimoji="0" lang="el-GR" sz="3200" b="0" i="1" u="none" strike="noStrike" kern="0" cap="none" spc="0" normalizeH="0" baseline="0" noProof="0" dirty="0" smtClean="0">
                <a:ln>
                  <a:noFill/>
                </a:ln>
                <a:solidFill>
                  <a:schemeClr val="tx2"/>
                </a:solidFill>
                <a:effectLst/>
                <a:uLnTx/>
                <a:uFillTx/>
                <a:latin typeface="Cambria" pitchFamily="18" charset="0"/>
                <a:ea typeface="+mj-ea"/>
                <a:cs typeface="+mj-cs"/>
              </a:rPr>
              <a:t/>
            </a:r>
            <a:br>
              <a:rPr kumimoji="0" lang="el-GR" sz="3200" b="0" i="1" u="none" strike="noStrike" kern="0" cap="none" spc="0" normalizeH="0" baseline="0" noProof="0" dirty="0" smtClean="0">
                <a:ln>
                  <a:noFill/>
                </a:ln>
                <a:solidFill>
                  <a:schemeClr val="tx2"/>
                </a:solidFill>
                <a:effectLst/>
                <a:uLnTx/>
                <a:uFillTx/>
                <a:latin typeface="Cambria" pitchFamily="18" charset="0"/>
                <a:ea typeface="+mj-ea"/>
                <a:cs typeface="+mj-cs"/>
              </a:rPr>
            </a:br>
            <a:endParaRPr kumimoji="0" lang="el-GR" sz="3200" b="0" i="1" u="none" strike="noStrike" kern="0" cap="none" spc="0" normalizeH="0" baseline="0" noProof="0" dirty="0" smtClean="0">
              <a:ln>
                <a:noFill/>
              </a:ln>
              <a:solidFill>
                <a:schemeClr val="tx2"/>
              </a:solidFill>
              <a:effectLst/>
              <a:uLnTx/>
              <a:uFillTx/>
              <a:latin typeface="Cambria" pitchFamily="18"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Τίτλος"/>
          <p:cNvSpPr>
            <a:spLocks noGrp="1"/>
          </p:cNvSpPr>
          <p:nvPr>
            <p:ph type="title"/>
          </p:nvPr>
        </p:nvSpPr>
        <p:spPr/>
        <p:txBody>
          <a:bodyPr/>
          <a:lstStyle/>
          <a:p>
            <a:pPr eaLnBrk="1" hangingPunct="1"/>
            <a:r>
              <a:rPr lang="el-GR" sz="3200" b="1" i="1" dirty="0" smtClean="0">
                <a:solidFill>
                  <a:srgbClr val="993300"/>
                </a:solidFill>
                <a:latin typeface="Cambria" pitchFamily="18" charset="0"/>
              </a:rPr>
              <a:t>Χρωστικές</a:t>
            </a:r>
            <a:r>
              <a:rPr lang="el-GR" sz="2800" i="1" dirty="0" smtClean="0">
                <a:latin typeface="Cambria" pitchFamily="18" charset="0"/>
              </a:rPr>
              <a:t/>
            </a:r>
            <a:br>
              <a:rPr lang="el-GR" sz="2800" i="1" dirty="0" smtClean="0">
                <a:latin typeface="Cambria" pitchFamily="18" charset="0"/>
              </a:rPr>
            </a:br>
            <a:endParaRPr lang="el-GR" sz="2800" i="1" dirty="0" smtClean="0">
              <a:latin typeface="Cambria" pitchFamily="18" charset="0"/>
            </a:endParaRPr>
          </a:p>
        </p:txBody>
      </p:sp>
      <p:sp>
        <p:nvSpPr>
          <p:cNvPr id="51202" name="2 - Θέση περιεχομένου"/>
          <p:cNvSpPr>
            <a:spLocks noGrp="1"/>
          </p:cNvSpPr>
          <p:nvPr>
            <p:ph idx="1"/>
          </p:nvPr>
        </p:nvSpPr>
        <p:spPr/>
        <p:txBody>
          <a:bodyPr/>
          <a:lstStyle/>
          <a:p>
            <a:pPr eaLnBrk="1" hangingPunct="1"/>
            <a:r>
              <a:rPr lang="el-GR" sz="2400" b="1" dirty="0" smtClean="0">
                <a:latin typeface="Cambria" pitchFamily="18" charset="0"/>
              </a:rPr>
              <a:t>Ώχρα</a:t>
            </a:r>
          </a:p>
          <a:p>
            <a:pPr eaLnBrk="1" hangingPunct="1">
              <a:buFontTx/>
              <a:buNone/>
            </a:pPr>
            <a:endParaRPr lang="el-GR" sz="2400" dirty="0" smtClean="0">
              <a:latin typeface="Cambria" pitchFamily="18" charset="0"/>
            </a:endParaRPr>
          </a:p>
          <a:p>
            <a:pPr eaLnBrk="1" hangingPunct="1"/>
            <a:r>
              <a:rPr lang="el-GR" sz="2400" b="1" dirty="0" smtClean="0">
                <a:latin typeface="Cambria" pitchFamily="18" charset="0"/>
              </a:rPr>
              <a:t>Πορφύρα</a:t>
            </a:r>
          </a:p>
          <a:p>
            <a:pPr eaLnBrk="1" hangingPunct="1">
              <a:buFontTx/>
              <a:buNone/>
            </a:pPr>
            <a:endParaRPr lang="el-GR" sz="2400" dirty="0" smtClean="0">
              <a:latin typeface="Cambria" pitchFamily="18" charset="0"/>
            </a:endParaRPr>
          </a:p>
          <a:p>
            <a:pPr eaLnBrk="1" hangingPunct="1"/>
            <a:r>
              <a:rPr lang="el-GR" sz="2400" b="1" dirty="0" err="1" smtClean="0">
                <a:latin typeface="Cambria" pitchFamily="18" charset="0"/>
              </a:rPr>
              <a:t>Σανδαράχη</a:t>
            </a:r>
            <a:endParaRPr lang="el-GR" sz="2400" b="1" dirty="0" smtClean="0">
              <a:latin typeface="Cambria" pitchFamily="18" charset="0"/>
            </a:endParaRPr>
          </a:p>
          <a:p>
            <a:pPr eaLnBrk="1" hangingPunct="1">
              <a:buFontTx/>
              <a:buNone/>
            </a:pPr>
            <a:endParaRPr lang="el-GR" sz="2400" dirty="0" smtClean="0">
              <a:latin typeface="Cambria" pitchFamily="18" charset="0"/>
            </a:endParaRPr>
          </a:p>
          <a:p>
            <a:pPr eaLnBrk="1" hangingPunct="1"/>
            <a:r>
              <a:rPr lang="el-GR" sz="2400" b="1" dirty="0" err="1" smtClean="0">
                <a:latin typeface="Cambria" pitchFamily="18" charset="0"/>
              </a:rPr>
              <a:t>Κιννάβαρη</a:t>
            </a:r>
            <a:endParaRPr lang="el-GR" sz="2400" b="1" dirty="0" smtClean="0">
              <a:latin typeface="Cambria" pitchFamily="18" charset="0"/>
            </a:endParaRPr>
          </a:p>
          <a:p>
            <a:pPr eaLnBrk="1" hangingPunct="1"/>
            <a:endParaRPr lang="el-GR" sz="2400" dirty="0" smtClean="0">
              <a:latin typeface="Cambria" pitchFamily="18" charset="0"/>
            </a:endParaRPr>
          </a:p>
          <a:p>
            <a:pPr eaLnBrk="1" hangingPunct="1"/>
            <a:r>
              <a:rPr lang="el-GR" sz="2400" b="1" dirty="0" smtClean="0">
                <a:latin typeface="Cambria" pitchFamily="18" charset="0"/>
              </a:rPr>
              <a:t>Μπλε</a:t>
            </a:r>
            <a:r>
              <a:rPr lang="el-GR" sz="2400" dirty="0" smtClean="0">
                <a:latin typeface="Cambria" pitchFamily="18" charset="0"/>
              </a:rPr>
              <a:t> </a:t>
            </a:r>
            <a:r>
              <a:rPr lang="en-US" sz="2400" b="1" dirty="0" smtClean="0">
                <a:latin typeface="Cambria" pitchFamily="18" charset="0"/>
              </a:rPr>
              <a:t>ultramarine </a:t>
            </a:r>
            <a:endParaRPr lang="el-GR" sz="2400" b="1" dirty="0" smtClean="0">
              <a:latin typeface="Cambria" pitchFamily="18" charset="0"/>
            </a:endParaRPr>
          </a:p>
          <a:p>
            <a:pPr eaLnBrk="1" hangingPunct="1"/>
            <a:endParaRPr lang="el-GR" sz="2400" dirty="0" smtClean="0">
              <a:latin typeface="Cambria" pitchFamily="18" charset="0"/>
            </a:endParaRPr>
          </a:p>
          <a:p>
            <a:pPr eaLnBrk="1" hangingPunct="1"/>
            <a:endParaRPr lang="el-GR" sz="2400" dirty="0" smtClean="0">
              <a:latin typeface="Cambria" pitchFamily="18" charset="0"/>
            </a:endParaRPr>
          </a:p>
          <a:p>
            <a:pPr eaLnBrk="1" hangingPunct="1"/>
            <a:endParaRPr lang="el-GR" sz="2400" dirty="0" smtClean="0">
              <a:latin typeface="Cambria" pitchFamily="18" charset="0"/>
            </a:endParaRPr>
          </a:p>
          <a:p>
            <a:pPr eaLnBrk="1" hangingPunct="1">
              <a:buFontTx/>
              <a:buNone/>
            </a:pPr>
            <a:endParaRPr lang="el-GR" sz="2400" dirty="0" smtClean="0">
              <a:latin typeface="Cambria" pitchFamily="18" charset="0"/>
            </a:endParaRPr>
          </a:p>
          <a:p>
            <a:pPr eaLnBrk="1" hangingPunct="1"/>
            <a:endParaRPr lang="el-GR" sz="2400" dirty="0" smtClean="0">
              <a:latin typeface="Cambria" pitchFamily="18" charset="0"/>
            </a:endParaRPr>
          </a:p>
          <a:p>
            <a:pPr eaLnBrk="1" hangingPunct="1"/>
            <a:endParaRPr lang="el-GR" dirty="0" smtClean="0"/>
          </a:p>
        </p:txBody>
      </p:sp>
      <p:pic>
        <p:nvPicPr>
          <p:cNvPr id="51203" name="Picture 2" descr="http://t1.gstatic.com/images?q=tbn:ANd9GcTRo7shGP6qPuEFuyPPoetM4KmIl6WCH57a9uXC76_qpRzKoAsj8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776" y="2276872"/>
            <a:ext cx="1731962" cy="792163"/>
          </a:xfrm>
          <a:prstGeom prst="rect">
            <a:avLst/>
          </a:prstGeom>
          <a:noFill/>
          <a:ln w="9525">
            <a:noFill/>
            <a:miter lim="800000"/>
            <a:headEnd/>
            <a:tailEnd/>
          </a:ln>
        </p:spPr>
      </p:pic>
      <p:pic>
        <p:nvPicPr>
          <p:cNvPr id="51204" name="Picture 4" descr="http://t3.gstatic.com/images?q=tbn:ANd9GcSf38vPOK6m-cIDlU5LtqZGldBzW0InYgw2fbXPWN7oHXYFn-u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3728" y="1484784"/>
            <a:ext cx="1520825" cy="649287"/>
          </a:xfrm>
          <a:prstGeom prst="rect">
            <a:avLst/>
          </a:prstGeom>
          <a:noFill/>
          <a:ln w="9525">
            <a:noFill/>
            <a:miter lim="800000"/>
            <a:headEnd/>
            <a:tailEnd/>
          </a:ln>
        </p:spPr>
      </p:pic>
      <p:pic>
        <p:nvPicPr>
          <p:cNvPr id="51205" name="BLOGGER_PHOTO_ID_5065512518421533410" descr="http://bp1.blogger.com/_yKixcevUOJg/RkxQzBnPUuI/AAAAAAAAAEM/KJUq4R4_lKk/s400/sandarac.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2996952"/>
            <a:ext cx="1871539" cy="1033260"/>
          </a:xfrm>
          <a:prstGeom prst="rect">
            <a:avLst/>
          </a:prstGeom>
          <a:noFill/>
          <a:ln w="9525">
            <a:noFill/>
            <a:miter lim="800000"/>
            <a:headEnd/>
            <a:tailEnd/>
          </a:ln>
        </p:spPr>
      </p:pic>
      <p:pic>
        <p:nvPicPr>
          <p:cNvPr id="51206" name="BLOGGER_PHOTO_ID_5064372425765835106" descr="http://bp3.blogger.com/_yKixcevUOJg/RkhD45gOUWI/AAAAAAAAAEE/itOqxWXd5Rk/s400/kinnavari.bm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99792" y="3933056"/>
            <a:ext cx="1836737" cy="914400"/>
          </a:xfrm>
          <a:prstGeom prst="rect">
            <a:avLst/>
          </a:prstGeom>
          <a:noFill/>
          <a:ln w="9525">
            <a:noFill/>
            <a:miter lim="800000"/>
            <a:headEnd/>
            <a:tailEnd/>
          </a:ln>
        </p:spPr>
      </p:pic>
      <p:pic>
        <p:nvPicPr>
          <p:cNvPr id="51207" name="BLOGGER_PHOTO_ID_5063787236471755090" descr="http://bp3.blogger.com/_yKixcevUOJg/RkYvqZgOUVI/AAAAAAAAAD8/Xeg4bgTy7sc/s400/lazuritis.bm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23928" y="4941168"/>
            <a:ext cx="2880050" cy="985863"/>
          </a:xfrm>
          <a:prstGeom prst="rect">
            <a:avLst/>
          </a:prstGeom>
          <a:noFill/>
          <a:ln w="9525">
            <a:noFill/>
            <a:miter lim="800000"/>
            <a:headEnd/>
            <a:tailEnd/>
          </a:ln>
        </p:spPr>
      </p:pic>
      <p:sp>
        <p:nvSpPr>
          <p:cNvPr id="10" name="9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2 - Θέση περιεχομένου"/>
          <p:cNvSpPr>
            <a:spLocks noGrp="1"/>
          </p:cNvSpPr>
          <p:nvPr>
            <p:ph idx="4294967295"/>
          </p:nvPr>
        </p:nvSpPr>
        <p:spPr>
          <a:xfrm>
            <a:off x="0" y="1600200"/>
            <a:ext cx="9144000" cy="4525963"/>
          </a:xfrm>
        </p:spPr>
        <p:txBody>
          <a:bodyPr/>
          <a:lstStyle/>
          <a:p>
            <a:pPr eaLnBrk="1" hangingPunct="1"/>
            <a:r>
              <a:rPr lang="el-GR" sz="2400" b="1" dirty="0" smtClean="0">
                <a:latin typeface="Cambria" pitchFamily="18" charset="0"/>
              </a:rPr>
              <a:t>Πράσινη γη</a:t>
            </a:r>
          </a:p>
          <a:p>
            <a:pPr eaLnBrk="1" hangingPunct="1"/>
            <a:endParaRPr lang="el-GR" b="1" dirty="0" smtClean="0"/>
          </a:p>
          <a:p>
            <a:pPr eaLnBrk="1" hangingPunct="1"/>
            <a:r>
              <a:rPr lang="el-GR" sz="2400" b="1" dirty="0" smtClean="0">
                <a:latin typeface="Cambria" pitchFamily="18" charset="0"/>
              </a:rPr>
              <a:t>Χρωστικές οξειδίων του σιδήρου </a:t>
            </a:r>
          </a:p>
          <a:p>
            <a:pPr eaLnBrk="1" hangingPunct="1"/>
            <a:endParaRPr lang="el-GR" b="1" dirty="0" smtClean="0"/>
          </a:p>
          <a:p>
            <a:pPr eaLnBrk="1" hangingPunct="1"/>
            <a:endParaRPr lang="el-GR" b="1" dirty="0" smtClean="0"/>
          </a:p>
          <a:p>
            <a:pPr eaLnBrk="1" hangingPunct="1"/>
            <a:endParaRPr lang="el-GR" b="1" i="1" dirty="0" smtClean="0"/>
          </a:p>
          <a:p>
            <a:pPr eaLnBrk="1" hangingPunct="1">
              <a:buFontTx/>
              <a:buNone/>
            </a:pPr>
            <a:r>
              <a:rPr lang="el-GR" sz="1400" b="1" i="1" dirty="0" smtClean="0">
                <a:latin typeface="Cambria" pitchFamily="18" charset="0"/>
              </a:rPr>
              <a:t>Χρυσή, καφέ, κόκκινη θερμή και κόκκινη ψυχρή ώχρα                            </a:t>
            </a:r>
            <a:r>
              <a:rPr lang="el-GR" sz="1400" b="1" i="1" dirty="0" err="1" smtClean="0">
                <a:latin typeface="Cambria" pitchFamily="18" charset="0"/>
              </a:rPr>
              <a:t>Σιέννα</a:t>
            </a:r>
            <a:r>
              <a:rPr lang="el-GR" sz="1400" b="1" i="1" dirty="0" smtClean="0">
                <a:latin typeface="Cambria" pitchFamily="18" charset="0"/>
              </a:rPr>
              <a:t> (καφέ και πορτοκαλί) και </a:t>
            </a:r>
            <a:r>
              <a:rPr lang="el-GR" sz="1400" b="1" i="1" dirty="0" err="1" smtClean="0">
                <a:latin typeface="Cambria" pitchFamily="18" charset="0"/>
              </a:rPr>
              <a:t>όμπρα</a:t>
            </a:r>
            <a:endParaRPr lang="el-GR" sz="1400" dirty="0" smtClean="0">
              <a:latin typeface="Cambria" pitchFamily="18" charset="0"/>
            </a:endParaRPr>
          </a:p>
          <a:p>
            <a:pPr eaLnBrk="1" hangingPunct="1">
              <a:buFontTx/>
              <a:buNone/>
            </a:pPr>
            <a:endParaRPr lang="el-GR" sz="1400" dirty="0" smtClean="0">
              <a:latin typeface="Cambria" pitchFamily="18" charset="0"/>
            </a:endParaRPr>
          </a:p>
          <a:p>
            <a:pPr eaLnBrk="1" hangingPunct="1"/>
            <a:endParaRPr lang="el-GR" dirty="0" smtClean="0"/>
          </a:p>
        </p:txBody>
      </p:sp>
      <p:pic>
        <p:nvPicPr>
          <p:cNvPr id="52227" name="BLOGGER_PHOTO_ID_5063627326249390402" descr="http://bp2.blogger.com/_yKixcevUOJg/RkWeOZgOUUI/AAAAAAAAAD0/rpotyiS0gxc/s400/prasini+gi.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3938" y="1557338"/>
            <a:ext cx="2111375" cy="914400"/>
          </a:xfrm>
          <a:prstGeom prst="rect">
            <a:avLst/>
          </a:prstGeom>
          <a:noFill/>
          <a:ln w="9525">
            <a:noFill/>
            <a:miter lim="800000"/>
            <a:headEnd/>
            <a:tailEnd/>
          </a:ln>
        </p:spPr>
      </p:pic>
      <p:pic>
        <p:nvPicPr>
          <p:cNvPr id="52228" name="BLOGGER_PHOTO_ID_5063264925498888482" descr="http://bp3.blogger.com/_yKixcevUOJg/RkRUn5gOUSI/AAAAAAAAADk/4mwNO8dwG0A/s400/wxres.bmp"/>
          <p:cNvPicPr>
            <a:picLocks noChangeAspect="1" noChangeArrowheads="1"/>
          </p:cNvPicPr>
          <p:nvPr/>
        </p:nvPicPr>
        <p:blipFill>
          <a:blip r:embed="rId3" cstate="print"/>
          <a:srcRect/>
          <a:stretch>
            <a:fillRect/>
          </a:stretch>
        </p:blipFill>
        <p:spPr bwMode="auto">
          <a:xfrm>
            <a:off x="0" y="3573463"/>
            <a:ext cx="3414713" cy="939800"/>
          </a:xfrm>
          <a:prstGeom prst="rect">
            <a:avLst/>
          </a:prstGeom>
          <a:noFill/>
          <a:ln w="9525">
            <a:noFill/>
            <a:miter lim="800000"/>
            <a:headEnd/>
            <a:tailEnd/>
          </a:ln>
        </p:spPr>
      </p:pic>
      <p:pic>
        <p:nvPicPr>
          <p:cNvPr id="52229" name="BLOGGER_PHOTO_ID_5063270496071471410" descr="http://bp0.blogger.com/_yKixcevUOJg/RkRZsJgOUTI/AAAAAAAAADs/r3NeHGHMDB0/s400/siennes.b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525" y="3644900"/>
            <a:ext cx="3128963" cy="879475"/>
          </a:xfrm>
          <a:prstGeom prst="rect">
            <a:avLst/>
          </a:prstGeom>
          <a:noFill/>
          <a:ln w="9525">
            <a:noFill/>
            <a:miter lim="800000"/>
            <a:headEnd/>
            <a:tailEnd/>
          </a:ln>
        </p:spPr>
      </p:pic>
      <p:sp>
        <p:nvSpPr>
          <p:cNvPr id="7" name="6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1 - Τίτλος"/>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200" b="1" i="1" u="none" strike="noStrike" kern="0" cap="none" spc="0" normalizeH="0" baseline="0" noProof="0" dirty="0" smtClean="0">
                <a:ln>
                  <a:noFill/>
                </a:ln>
                <a:solidFill>
                  <a:srgbClr val="993300"/>
                </a:solidFill>
                <a:effectLst/>
                <a:uLnTx/>
                <a:uFillTx/>
                <a:latin typeface="Cambria" pitchFamily="18" charset="0"/>
                <a:ea typeface="+mj-ea"/>
                <a:cs typeface="+mj-cs"/>
              </a:rPr>
              <a:t>Χρωστικές</a:t>
            </a:r>
            <a:r>
              <a:rPr kumimoji="0" lang="el-GR" sz="2800" b="0" i="1" u="none" strike="noStrike" kern="0" cap="none" spc="0" normalizeH="0" baseline="0" noProof="0" dirty="0" smtClean="0">
                <a:ln>
                  <a:noFill/>
                </a:ln>
                <a:solidFill>
                  <a:schemeClr val="tx2"/>
                </a:solidFill>
                <a:effectLst/>
                <a:uLnTx/>
                <a:uFillTx/>
                <a:latin typeface="Cambria" pitchFamily="18" charset="0"/>
                <a:ea typeface="+mj-ea"/>
                <a:cs typeface="+mj-cs"/>
              </a:rPr>
              <a:t/>
            </a:r>
            <a:br>
              <a:rPr kumimoji="0" lang="el-GR" sz="2800" b="0" i="1" u="none" strike="noStrike" kern="0" cap="none" spc="0" normalizeH="0" baseline="0" noProof="0" dirty="0" smtClean="0">
                <a:ln>
                  <a:noFill/>
                </a:ln>
                <a:solidFill>
                  <a:schemeClr val="tx2"/>
                </a:solidFill>
                <a:effectLst/>
                <a:uLnTx/>
                <a:uFillTx/>
                <a:latin typeface="Cambria" pitchFamily="18" charset="0"/>
                <a:ea typeface="+mj-ea"/>
                <a:cs typeface="+mj-cs"/>
              </a:rPr>
            </a:br>
            <a:endParaRPr kumimoji="0" lang="el-GR" sz="2800" b="0" i="1" u="none" strike="noStrike" kern="0" cap="none" spc="0" normalizeH="0" baseline="0" noProof="0" dirty="0" smtClean="0">
              <a:ln>
                <a:noFill/>
              </a:ln>
              <a:solidFill>
                <a:schemeClr val="tx2"/>
              </a:solidFill>
              <a:effectLst/>
              <a:uLnTx/>
              <a:uFillTx/>
              <a:latin typeface="Cambria" pitchFamily="18"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http://4.bp.blogspot.com/_lvASUTJo73k/TA-QjNAKjOI/AAAAAAAAAQo/jYZ-h8goEmo/s400/indi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3448050"/>
            <a:ext cx="2457450" cy="3409950"/>
          </a:xfrm>
          <a:prstGeom prst="rect">
            <a:avLst/>
          </a:prstGeom>
          <a:noFill/>
          <a:ln w="9525">
            <a:noFill/>
            <a:miter lim="800000"/>
            <a:headEnd/>
            <a:tailEnd/>
          </a:ln>
        </p:spPr>
      </p:pic>
      <p:sp>
        <p:nvSpPr>
          <p:cNvPr id="53250" name="1 - Τίτλος"/>
          <p:cNvSpPr>
            <a:spLocks noGrp="1"/>
          </p:cNvSpPr>
          <p:nvPr>
            <p:ph type="title"/>
          </p:nvPr>
        </p:nvSpPr>
        <p:spPr>
          <a:xfrm>
            <a:off x="467544" y="0"/>
            <a:ext cx="8229600" cy="1143000"/>
          </a:xfrm>
        </p:spPr>
        <p:txBody>
          <a:bodyPr/>
          <a:lstStyle/>
          <a:p>
            <a:pPr eaLnBrk="1" hangingPunct="1"/>
            <a:r>
              <a:rPr lang="en-US" sz="2400" b="1" dirty="0" smtClean="0">
                <a:latin typeface="Cambria" pitchFamily="18" charset="0"/>
              </a:rPr>
              <a:t> </a:t>
            </a:r>
            <a:r>
              <a:rPr lang="el-GR" sz="3200" b="1" dirty="0" smtClean="0">
                <a:solidFill>
                  <a:srgbClr val="993300"/>
                </a:solidFill>
                <a:latin typeface="Cambria" pitchFamily="18" charset="0"/>
              </a:rPr>
              <a:t>Χρωστικές</a:t>
            </a:r>
            <a:r>
              <a:rPr lang="el-GR" sz="2400" b="1" dirty="0" smtClean="0">
                <a:solidFill>
                  <a:srgbClr val="993300"/>
                </a:solidFill>
                <a:latin typeface="Cambria" pitchFamily="18" charset="0"/>
              </a:rPr>
              <a:t> </a:t>
            </a:r>
            <a:br>
              <a:rPr lang="el-GR" sz="2400" b="1" dirty="0" smtClean="0">
                <a:solidFill>
                  <a:srgbClr val="993300"/>
                </a:solidFill>
                <a:latin typeface="Cambria" pitchFamily="18" charset="0"/>
              </a:rPr>
            </a:br>
            <a:r>
              <a:rPr lang="el-GR" sz="2800" i="1" dirty="0" smtClean="0">
                <a:solidFill>
                  <a:srgbClr val="993300"/>
                </a:solidFill>
                <a:latin typeface="Cambria" pitchFamily="18" charset="0"/>
              </a:rPr>
              <a:t>Ιστορικά χρώματα</a:t>
            </a:r>
            <a:endParaRPr lang="el-GR" sz="2800" dirty="0" smtClean="0">
              <a:solidFill>
                <a:srgbClr val="993300"/>
              </a:solidFill>
            </a:endParaRPr>
          </a:p>
        </p:txBody>
      </p:sp>
      <p:pic>
        <p:nvPicPr>
          <p:cNvPr id="53251" name="Picture 4" descr="Aniline.svg">
            <a:hlinkClick r:id="rId3"/>
          </p:cNvPr>
          <p:cNvPicPr>
            <a:picLocks noChangeAspect="1" noChangeArrowheads="1"/>
          </p:cNvPicPr>
          <p:nvPr/>
        </p:nvPicPr>
        <p:blipFill>
          <a:blip r:embed="rId4" cstate="print"/>
          <a:srcRect/>
          <a:stretch>
            <a:fillRect/>
          </a:stretch>
        </p:blipFill>
        <p:spPr bwMode="auto">
          <a:xfrm>
            <a:off x="1259632" y="1268760"/>
            <a:ext cx="1238250" cy="1876425"/>
          </a:xfrm>
          <a:prstGeom prst="rect">
            <a:avLst/>
          </a:prstGeom>
          <a:solidFill>
            <a:srgbClr val="FFFFFF">
              <a:shade val="85000"/>
            </a:srgbClr>
          </a:solidFill>
          <a:ln w="38100" cap="sq">
            <a:solidFill>
              <a:srgbClr val="CC00CC">
                <a:alpha val="58039"/>
              </a:srgb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252" name="6 - Ορθογώνιο"/>
          <p:cNvSpPr>
            <a:spLocks noChangeArrowheads="1"/>
          </p:cNvSpPr>
          <p:nvPr/>
        </p:nvSpPr>
        <p:spPr bwMode="auto">
          <a:xfrm>
            <a:off x="4211960" y="1700808"/>
            <a:ext cx="3779887" cy="1200329"/>
          </a:xfrm>
          <a:prstGeom prst="rect">
            <a:avLst/>
          </a:prstGeom>
          <a:noFill/>
          <a:ln w="9525">
            <a:noFill/>
            <a:miter lim="800000"/>
            <a:headEnd/>
            <a:tailEnd/>
          </a:ln>
        </p:spPr>
        <p:txBody>
          <a:bodyPr wrap="square">
            <a:spAutoFit/>
          </a:bodyPr>
          <a:lstStyle/>
          <a:p>
            <a:r>
              <a:rPr lang="el-GR" sz="2400" dirty="0">
                <a:latin typeface="Cambria" pitchFamily="18" charset="0"/>
              </a:rPr>
              <a:t>Η </a:t>
            </a:r>
            <a:r>
              <a:rPr lang="el-GR" sz="2400" b="1" dirty="0">
                <a:latin typeface="Cambria" pitchFamily="18" charset="0"/>
              </a:rPr>
              <a:t>ανιλίνη</a:t>
            </a:r>
            <a:r>
              <a:rPr lang="el-GR" sz="2400" dirty="0">
                <a:latin typeface="Cambria" pitchFamily="18" charset="0"/>
              </a:rPr>
              <a:t> </a:t>
            </a:r>
            <a:r>
              <a:rPr lang="el-GR" sz="2400" dirty="0" err="1">
                <a:latin typeface="Cambria" pitchFamily="18" charset="0"/>
              </a:rPr>
              <a:t>πρωτοαπομονώθηκε</a:t>
            </a:r>
            <a:r>
              <a:rPr lang="el-GR" sz="2400" dirty="0">
                <a:latin typeface="Cambria" pitchFamily="18" charset="0"/>
              </a:rPr>
              <a:t> με  απόσταξη ινδικού το 1826 </a:t>
            </a:r>
          </a:p>
        </p:txBody>
      </p:sp>
      <p:sp>
        <p:nvSpPr>
          <p:cNvPr id="53253" name="7 - Ορθογώνιο"/>
          <p:cNvSpPr>
            <a:spLocks noChangeArrowheads="1"/>
          </p:cNvSpPr>
          <p:nvPr/>
        </p:nvSpPr>
        <p:spPr bwMode="auto">
          <a:xfrm>
            <a:off x="4283968" y="3140968"/>
            <a:ext cx="4248472" cy="3416320"/>
          </a:xfrm>
          <a:prstGeom prst="rect">
            <a:avLst/>
          </a:prstGeom>
          <a:noFill/>
          <a:ln w="9525">
            <a:noFill/>
            <a:miter lim="800000"/>
            <a:headEnd/>
            <a:tailEnd/>
          </a:ln>
        </p:spPr>
        <p:txBody>
          <a:bodyPr wrap="square">
            <a:spAutoFit/>
          </a:bodyPr>
          <a:lstStyle/>
          <a:p>
            <a:r>
              <a:rPr lang="el-GR" sz="2400" dirty="0">
                <a:latin typeface="Cambria" pitchFamily="18" charset="0"/>
              </a:rPr>
              <a:t>Το 1841,  ο Γερμανός χημικός  C. J. </a:t>
            </a:r>
            <a:r>
              <a:rPr lang="el-GR" sz="2400" dirty="0" err="1">
                <a:latin typeface="Cambria" pitchFamily="18" charset="0"/>
              </a:rPr>
              <a:t>Fritzsche</a:t>
            </a:r>
            <a:r>
              <a:rPr lang="el-GR" sz="2400" dirty="0">
                <a:latin typeface="Cambria" pitchFamily="18" charset="0"/>
              </a:rPr>
              <a:t> – </a:t>
            </a:r>
            <a:r>
              <a:rPr lang="el-GR" sz="2400" dirty="0" err="1">
                <a:latin typeface="Cambria" pitchFamily="18" charset="0"/>
              </a:rPr>
              <a:t>Φρίτσε</a:t>
            </a:r>
            <a:r>
              <a:rPr lang="el-GR" sz="2400" dirty="0">
                <a:latin typeface="Cambria" pitchFamily="18" charset="0"/>
              </a:rPr>
              <a:t>- αναμειγνύοντας </a:t>
            </a:r>
            <a:r>
              <a:rPr lang="en-US" sz="2400" dirty="0">
                <a:latin typeface="Cambria" pitchFamily="18" charset="0"/>
              </a:rPr>
              <a:t>Indigo</a:t>
            </a:r>
            <a:r>
              <a:rPr lang="el-GR" sz="2400" dirty="0">
                <a:latin typeface="Cambria" pitchFamily="18" charset="0"/>
              </a:rPr>
              <a:t> με  ΚΟΗ  ανακάλυψε μια ελαιώδη ουσία  στην οποία έδωσε το όνομα </a:t>
            </a:r>
            <a:r>
              <a:rPr lang="el-GR" sz="2400" dirty="0" smtClean="0">
                <a:latin typeface="Cambria" pitchFamily="18" charset="0"/>
              </a:rPr>
              <a:t>ανιλίνη, </a:t>
            </a:r>
            <a:r>
              <a:rPr lang="el-GR" sz="2400" dirty="0">
                <a:latin typeface="Cambria" pitchFamily="18" charset="0"/>
              </a:rPr>
              <a:t>διότι </a:t>
            </a:r>
            <a:r>
              <a:rPr lang="el-GR" sz="2400" dirty="0" smtClean="0">
                <a:latin typeface="Cambria" pitchFamily="18" charset="0"/>
              </a:rPr>
              <a:t>γνώριζε </a:t>
            </a:r>
            <a:r>
              <a:rPr lang="el-GR" sz="2400" dirty="0">
                <a:latin typeface="Cambria" pitchFamily="18" charset="0"/>
              </a:rPr>
              <a:t>το όνομα </a:t>
            </a:r>
            <a:r>
              <a:rPr lang="el-GR" sz="2400" i="1" dirty="0" err="1">
                <a:latin typeface="Cambria" pitchFamily="18" charset="0"/>
              </a:rPr>
              <a:t>Indigofera</a:t>
            </a:r>
            <a:r>
              <a:rPr lang="el-GR" sz="2400" i="1" dirty="0">
                <a:latin typeface="Cambria" pitchFamily="18" charset="0"/>
              </a:rPr>
              <a:t> </a:t>
            </a:r>
            <a:r>
              <a:rPr lang="el-GR" sz="2400" i="1" dirty="0" err="1">
                <a:latin typeface="Cambria" pitchFamily="18" charset="0"/>
              </a:rPr>
              <a:t>anil</a:t>
            </a:r>
            <a:r>
              <a:rPr lang="el-GR" sz="2400" i="1" dirty="0">
                <a:latin typeface="Cambria" pitchFamily="18" charset="0"/>
              </a:rPr>
              <a:t> τ</a:t>
            </a:r>
            <a:r>
              <a:rPr lang="el-GR" sz="2400" dirty="0">
                <a:latin typeface="Cambria" pitchFamily="18" charset="0"/>
              </a:rPr>
              <a:t>ου φυτού από το οποίο προέρχεται το </a:t>
            </a:r>
            <a:r>
              <a:rPr lang="en-US" sz="2400" dirty="0">
                <a:latin typeface="Cambria" pitchFamily="18" charset="0"/>
              </a:rPr>
              <a:t>Indigo</a:t>
            </a:r>
            <a:r>
              <a:rPr lang="el-GR" sz="2400" dirty="0">
                <a:latin typeface="Cambria" pitchFamily="18" charset="0"/>
              </a:rPr>
              <a:t>.</a:t>
            </a:r>
          </a:p>
        </p:txBody>
      </p:sp>
      <p:sp>
        <p:nvSpPr>
          <p:cNvPr id="8" name="7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 Τίτλος"/>
          <p:cNvSpPr>
            <a:spLocks noGrp="1"/>
          </p:cNvSpPr>
          <p:nvPr>
            <p:ph type="title"/>
          </p:nvPr>
        </p:nvSpPr>
        <p:spPr>
          <a:xfrm>
            <a:off x="1259632" y="1368152"/>
            <a:ext cx="6840760" cy="2348880"/>
          </a:xfrm>
        </p:spPr>
        <p:txBody>
          <a:bodyPr/>
          <a:lstStyle/>
          <a:p>
            <a:pPr eaLnBrk="1" hangingPunct="1"/>
            <a:r>
              <a:rPr lang="el-GR" sz="3200" b="1" dirty="0" err="1" smtClean="0">
                <a:latin typeface="Cambria" pitchFamily="18" charset="0"/>
              </a:rPr>
              <a:t>Μωβεΐνη</a:t>
            </a:r>
            <a:r>
              <a:rPr lang="el-GR" sz="3200" b="1" dirty="0" smtClean="0">
                <a:latin typeface="Cambria" pitchFamily="18" charset="0"/>
              </a:rPr>
              <a:t> από τον </a:t>
            </a:r>
            <a:r>
              <a:rPr lang="en-US" sz="3200" b="1" dirty="0" smtClean="0">
                <a:latin typeface="Cambria" pitchFamily="18" charset="0"/>
              </a:rPr>
              <a:t>Perkin</a:t>
            </a:r>
            <a:r>
              <a:rPr lang="el-GR" sz="3200" b="1" dirty="0" smtClean="0">
                <a:latin typeface="Cambria" pitchFamily="18" charset="0"/>
              </a:rPr>
              <a:t> 1856</a:t>
            </a:r>
            <a:r>
              <a:rPr lang="el-GR" sz="3200" dirty="0" smtClean="0">
                <a:latin typeface="Cambria" pitchFamily="18" charset="0"/>
              </a:rPr>
              <a:t/>
            </a:r>
            <a:br>
              <a:rPr lang="el-GR" sz="3200" dirty="0" smtClean="0">
                <a:latin typeface="Cambria" pitchFamily="18" charset="0"/>
              </a:rPr>
            </a:br>
            <a:endParaRPr lang="el-GR" sz="3200" dirty="0" smtClean="0">
              <a:latin typeface="Cambria" pitchFamily="18" charset="0"/>
            </a:endParaRPr>
          </a:p>
        </p:txBody>
      </p:sp>
      <p:pic>
        <p:nvPicPr>
          <p:cNvPr id="4" name="3 - Θέση περιεχομένου" descr="C:\Users\ΑΘΗΝΑ\Pictures\Εικόνα1.pn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267744" y="3060015"/>
            <a:ext cx="4474094" cy="2889265"/>
          </a:xfrm>
          <a:ln w="190500" cap="sq">
            <a:solidFill>
              <a:schemeClr val="accent2">
                <a:lumMod val="60000"/>
                <a:lumOff val="40000"/>
              </a:scheme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4275" name="Picture 2" descr="http://t0.gstatic.com/images?q=tbn:ANd9GcTsyp0lEQHdvLVvG20WQICScCqQL0SjB2zBH2T4OkcQUF6kNR0a"/>
          <p:cNvPicPr>
            <a:picLocks noChangeAspect="1" noChangeArrowheads="1"/>
          </p:cNvPicPr>
          <p:nvPr/>
        </p:nvPicPr>
        <p:blipFill>
          <a:blip r:embed="rId3" cstate="print"/>
          <a:srcRect/>
          <a:stretch>
            <a:fillRect/>
          </a:stretch>
        </p:blipFill>
        <p:spPr bwMode="auto">
          <a:xfrm>
            <a:off x="2332" y="2184648"/>
            <a:ext cx="1257300" cy="1676400"/>
          </a:xfrm>
          <a:prstGeom prst="rect">
            <a:avLst/>
          </a:prstGeom>
          <a:noFill/>
          <a:ln w="9525">
            <a:noFill/>
            <a:miter lim="800000"/>
            <a:headEnd/>
            <a:tailEnd/>
          </a:ln>
        </p:spPr>
      </p:pic>
      <p:sp>
        <p:nvSpPr>
          <p:cNvPr id="5" name="4 - Ορθογώνιο"/>
          <p:cNvSpPr/>
          <p:nvPr/>
        </p:nvSpPr>
        <p:spPr>
          <a:xfrm>
            <a:off x="0" y="3841884"/>
            <a:ext cx="1403647" cy="523220"/>
          </a:xfrm>
          <a:prstGeom prst="rect">
            <a:avLst/>
          </a:prstGeom>
        </p:spPr>
        <p:txBody>
          <a:bodyPr wrap="square">
            <a:spAutoFit/>
          </a:bodyPr>
          <a:lstStyle/>
          <a:p>
            <a:r>
              <a:rPr lang="en-US" sz="1400" dirty="0" err="1" smtClean="0">
                <a:latin typeface="Cambria" pitchFamily="18" charset="0"/>
              </a:rPr>
              <a:t>W.Henry</a:t>
            </a:r>
            <a:r>
              <a:rPr lang="en-US" sz="1400" dirty="0" smtClean="0">
                <a:latin typeface="Cambria" pitchFamily="18" charset="0"/>
              </a:rPr>
              <a:t> Perkin</a:t>
            </a:r>
            <a:r>
              <a:rPr lang="el-GR" sz="1400" dirty="0" smtClean="0">
                <a:latin typeface="Cambria" pitchFamily="18" charset="0"/>
              </a:rPr>
              <a:t> </a:t>
            </a:r>
            <a:endParaRPr lang="en-US" sz="1400" dirty="0" smtClean="0">
              <a:latin typeface="Cambria" pitchFamily="18" charset="0"/>
            </a:endParaRPr>
          </a:p>
          <a:p>
            <a:r>
              <a:rPr lang="el-GR" sz="1400" dirty="0" smtClean="0">
                <a:latin typeface="Cambria" pitchFamily="18" charset="0"/>
              </a:rPr>
              <a:t>1838-1907</a:t>
            </a:r>
            <a:endParaRPr lang="el-GR" sz="1400" dirty="0">
              <a:latin typeface="Cambria" pitchFamily="18" charset="0"/>
            </a:endParaRPr>
          </a:p>
        </p:txBody>
      </p:sp>
      <p:sp>
        <p:nvSpPr>
          <p:cNvPr id="7" name="6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1 - Τίτλος"/>
          <p:cNvSpPr txBox="1">
            <a:spLocks/>
          </p:cNvSpPr>
          <p:nvPr/>
        </p:nvSpPr>
        <p:spPr bwMode="auto">
          <a:xfrm>
            <a:off x="467544"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chemeClr val="tx2"/>
                </a:solidFill>
                <a:effectLst/>
                <a:uLnTx/>
                <a:uFillTx/>
                <a:latin typeface="Cambria" pitchFamily="18" charset="0"/>
                <a:ea typeface="+mj-ea"/>
                <a:cs typeface="+mj-cs"/>
              </a:rPr>
              <a:t> </a:t>
            </a:r>
            <a:r>
              <a:rPr kumimoji="0" lang="el-GR" sz="3200" b="1" i="0" u="none" strike="noStrike" kern="0" cap="none" spc="0" normalizeH="0" baseline="0" noProof="0" smtClean="0">
                <a:ln>
                  <a:noFill/>
                </a:ln>
                <a:solidFill>
                  <a:srgbClr val="993300"/>
                </a:solidFill>
                <a:effectLst/>
                <a:uLnTx/>
                <a:uFillTx/>
                <a:latin typeface="Cambria" pitchFamily="18" charset="0"/>
                <a:ea typeface="+mj-ea"/>
                <a:cs typeface="+mj-cs"/>
              </a:rPr>
              <a:t>Χρωστικές</a:t>
            </a:r>
            <a:r>
              <a:rPr kumimoji="0" lang="el-GR" sz="2400" b="1" i="0" u="none" strike="noStrike" kern="0" cap="none" spc="0" normalizeH="0" baseline="0" noProof="0" smtClean="0">
                <a:ln>
                  <a:noFill/>
                </a:ln>
                <a:solidFill>
                  <a:srgbClr val="993300"/>
                </a:solidFill>
                <a:effectLst/>
                <a:uLnTx/>
                <a:uFillTx/>
                <a:latin typeface="Cambria" pitchFamily="18" charset="0"/>
                <a:ea typeface="+mj-ea"/>
                <a:cs typeface="+mj-cs"/>
              </a:rPr>
              <a:t> </a:t>
            </a:r>
            <a:br>
              <a:rPr kumimoji="0" lang="el-GR" sz="2400" b="1" i="0" u="none" strike="noStrike" kern="0" cap="none" spc="0" normalizeH="0" baseline="0" noProof="0" smtClean="0">
                <a:ln>
                  <a:noFill/>
                </a:ln>
                <a:solidFill>
                  <a:srgbClr val="993300"/>
                </a:solidFill>
                <a:effectLst/>
                <a:uLnTx/>
                <a:uFillTx/>
                <a:latin typeface="Cambria" pitchFamily="18" charset="0"/>
                <a:ea typeface="+mj-ea"/>
                <a:cs typeface="+mj-cs"/>
              </a:rPr>
            </a:br>
            <a:r>
              <a:rPr kumimoji="0" lang="el-GR" sz="2800" b="0" i="1" u="none" strike="noStrike" kern="0" cap="none" spc="0" normalizeH="0" baseline="0" noProof="0" smtClean="0">
                <a:ln>
                  <a:noFill/>
                </a:ln>
                <a:solidFill>
                  <a:srgbClr val="993300"/>
                </a:solidFill>
                <a:effectLst/>
                <a:uLnTx/>
                <a:uFillTx/>
                <a:latin typeface="Cambria" pitchFamily="18" charset="0"/>
                <a:ea typeface="+mj-ea"/>
                <a:cs typeface="+mj-cs"/>
              </a:rPr>
              <a:t>Ιστορικά χρώματα</a:t>
            </a:r>
            <a:endParaRPr kumimoji="0" lang="el-GR" sz="2800" b="0" i="0" u="none" strike="noStrike" kern="0" cap="none" spc="0" normalizeH="0" baseline="0" noProof="0" dirty="0" smtClean="0">
              <a:ln>
                <a:noFill/>
              </a:ln>
              <a:solidFill>
                <a:srgbClr val="993300"/>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 Τίτλος"/>
          <p:cNvSpPr>
            <a:spLocks noGrp="1"/>
          </p:cNvSpPr>
          <p:nvPr>
            <p:ph type="title"/>
          </p:nvPr>
        </p:nvSpPr>
        <p:spPr/>
        <p:txBody>
          <a:bodyPr/>
          <a:lstStyle/>
          <a:p>
            <a:pPr eaLnBrk="1" hangingPunct="1"/>
            <a:r>
              <a:rPr lang="el-GR" b="1" dirty="0" smtClean="0">
                <a:solidFill>
                  <a:srgbClr val="993300"/>
                </a:solidFill>
                <a:latin typeface="Cambria" pitchFamily="18" charset="0"/>
              </a:rPr>
              <a:t>Χρώμα και Χημική δομή</a:t>
            </a:r>
            <a:endParaRPr lang="el-GR" dirty="0" smtClean="0">
              <a:solidFill>
                <a:srgbClr val="993300"/>
              </a:solidFill>
            </a:endParaRPr>
          </a:p>
        </p:txBody>
      </p:sp>
      <p:graphicFrame>
        <p:nvGraphicFramePr>
          <p:cNvPr id="3" name="2 - Πίνακας"/>
          <p:cNvGraphicFramePr>
            <a:graphicFrameLocks noGrp="1"/>
          </p:cNvGraphicFramePr>
          <p:nvPr/>
        </p:nvGraphicFramePr>
        <p:xfrm>
          <a:off x="2208213" y="1666875"/>
          <a:ext cx="4726940" cy="4023360"/>
        </p:xfrm>
        <a:graphic>
          <a:graphicData uri="http://schemas.openxmlformats.org/drawingml/2006/table">
            <a:tbl>
              <a:tblPr/>
              <a:tblGrid>
                <a:gridCol w="780415"/>
                <a:gridCol w="1918335"/>
                <a:gridCol w="2028190"/>
              </a:tblGrid>
              <a:tr h="0">
                <a:tc gridSpan="2">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Απορροφούμενο φως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hMerge="1">
                  <a:txBody>
                    <a:bodyPr/>
                    <a:lstStyle/>
                    <a:p>
                      <a:endParaRPr lang="el-GR"/>
                    </a:p>
                  </a:txBody>
                  <a:tcPr/>
                </a:tc>
                <a:tc rowSpan="2">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Παρατηρούμενο χρώμα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r>
              <a:tr h="255270">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λ nm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Αντίστοιχο χρώμα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vMerge="1">
                  <a:txBody>
                    <a:bodyPr/>
                    <a:lstStyle/>
                    <a:p>
                      <a:endParaRPr lang="el-GR"/>
                    </a:p>
                  </a:txBody>
                  <a:tcPr/>
                </a:tc>
              </a:tr>
              <a:tr h="257175">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400-435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Ιώδες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Πράσινο-κίτρινο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r>
              <a:tr h="257175">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435-480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Κυανό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Κίτρινο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r>
              <a:tr h="255270">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480-490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 Πράσινο-κυανό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Πορτοκαλί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r>
              <a:tr h="257175">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490-500</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Κυανό-πράσινο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Κόκκινο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r>
              <a:tr h="257175">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500-560</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Πράσινο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Πορφυρό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r>
              <a:tr h="257175">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560-580</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Κιτρινοπράσινο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Ιώδες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r>
              <a:tr h="257175">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580-595</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Κίτρινο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Κυανό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r>
              <a:tr h="255270">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595-605</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Πορτοκαλί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Πράσινο-κυανό</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r>
              <a:tr h="257175">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605-750</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a:solidFill>
                            <a:srgbClr val="000000"/>
                          </a:solidFill>
                          <a:latin typeface="Times New Roman"/>
                          <a:ea typeface="Calibri"/>
                          <a:cs typeface="Times New Roman"/>
                        </a:rPr>
                        <a:t>Κόκκινο </a:t>
                      </a:r>
                      <a:endParaRPr lang="el-GR"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marL="347345" indent="-347345" algn="just" fontAlgn="base">
                        <a:lnSpc>
                          <a:spcPct val="150000"/>
                        </a:lnSpc>
                        <a:spcAft>
                          <a:spcPts val="0"/>
                        </a:spcAft>
                      </a:pPr>
                      <a:r>
                        <a:rPr lang="el-GR" sz="1200" kern="1200" dirty="0">
                          <a:solidFill>
                            <a:srgbClr val="000000"/>
                          </a:solidFill>
                          <a:latin typeface="Times New Roman"/>
                          <a:ea typeface="Calibri"/>
                          <a:cs typeface="Times New Roman"/>
                        </a:rPr>
                        <a:t>Κυανοπράσινο </a:t>
                      </a:r>
                      <a:endParaRPr lang="el-GR" sz="11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r>
            </a:tbl>
          </a:graphicData>
        </a:graphic>
      </p:graphicFrame>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 Τίτλος"/>
          <p:cNvSpPr>
            <a:spLocks noGrp="1"/>
          </p:cNvSpPr>
          <p:nvPr>
            <p:ph type="title"/>
          </p:nvPr>
        </p:nvSpPr>
        <p:spPr>
          <a:xfrm>
            <a:off x="251520" y="1268760"/>
            <a:ext cx="8496944" cy="1570037"/>
          </a:xfrm>
        </p:spPr>
        <p:txBody>
          <a:bodyPr/>
          <a:lstStyle/>
          <a:p>
            <a:pPr algn="just" eaLnBrk="1" hangingPunct="1"/>
            <a:r>
              <a:rPr lang="en-US" sz="2400" b="1" i="1" dirty="0" smtClean="0">
                <a:latin typeface="Cambria" pitchFamily="18" charset="0"/>
              </a:rPr>
              <a:t>H</a:t>
            </a:r>
            <a:r>
              <a:rPr lang="el-GR" sz="2400" b="1" i="1" dirty="0" smtClean="0">
                <a:latin typeface="Cambria" pitchFamily="18" charset="0"/>
              </a:rPr>
              <a:t> χρωματική απόχρωση των χρωστικών ενώσεων σχετίζεται με την παρουσία στο μόριο τους ακόρεστων ομάδων, </a:t>
            </a:r>
            <a:r>
              <a:rPr lang="el-GR" sz="2400" b="1" dirty="0" smtClean="0">
                <a:latin typeface="Cambria" pitchFamily="18" charset="0"/>
              </a:rPr>
              <a:t>τις</a:t>
            </a:r>
            <a:r>
              <a:rPr lang="en-US" sz="2400" b="1" dirty="0" smtClean="0">
                <a:latin typeface="Cambria" pitchFamily="18" charset="0"/>
              </a:rPr>
              <a:t> </a:t>
            </a:r>
            <a:r>
              <a:rPr lang="el-GR" sz="2400" b="1" i="1" dirty="0" smtClean="0">
                <a:latin typeface="Cambria" pitchFamily="18" charset="0"/>
              </a:rPr>
              <a:t>χρωμοφόρες ομάδες.</a:t>
            </a:r>
            <a:endParaRPr lang="el-GR" sz="2400" dirty="0" smtClean="0">
              <a:latin typeface="Cambria" pitchFamily="18" charset="0"/>
            </a:endParaRPr>
          </a:p>
        </p:txBody>
      </p:sp>
      <p:pic>
        <p:nvPicPr>
          <p:cNvPr id="57346" name="2 - Εικόνα"/>
          <p:cNvPicPr>
            <a:picLocks noChangeAspect="1" noChangeArrowheads="1"/>
          </p:cNvPicPr>
          <p:nvPr/>
        </p:nvPicPr>
        <p:blipFill>
          <a:blip r:embed="rId2" cstate="print">
            <a:lum bright="-20000" contrast="60000"/>
            <a:grayscl/>
          </a:blip>
          <a:srcRect/>
          <a:stretch>
            <a:fillRect/>
          </a:stretch>
        </p:blipFill>
        <p:spPr bwMode="auto">
          <a:xfrm>
            <a:off x="1692275" y="3068960"/>
            <a:ext cx="5327650" cy="1366838"/>
          </a:xfrm>
          <a:prstGeom prst="rect">
            <a:avLst/>
          </a:prstGeom>
          <a:solidFill>
            <a:srgbClr val="FFFFFF">
              <a:shade val="85000"/>
            </a:srgbClr>
          </a:solidFill>
          <a:ln w="19050" cap="sq">
            <a:solidFill>
              <a:srgbClr val="99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7347" name="Rectangle 1"/>
          <p:cNvSpPr>
            <a:spLocks noChangeArrowheads="1"/>
          </p:cNvSpPr>
          <p:nvPr/>
        </p:nvSpPr>
        <p:spPr bwMode="auto">
          <a:xfrm>
            <a:off x="251520" y="4883676"/>
            <a:ext cx="8640960" cy="1569660"/>
          </a:xfrm>
          <a:prstGeom prst="rect">
            <a:avLst/>
          </a:prstGeom>
          <a:noFill/>
          <a:ln w="9525">
            <a:noFill/>
            <a:miter lim="800000"/>
            <a:headEnd/>
            <a:tailEnd/>
          </a:ln>
        </p:spPr>
        <p:txBody>
          <a:bodyPr wrap="square" anchor="ctr">
            <a:spAutoFit/>
          </a:bodyPr>
          <a:lstStyle/>
          <a:p>
            <a:pPr algn="just"/>
            <a:r>
              <a:rPr lang="el-GR" sz="2400" b="1" i="1" dirty="0">
                <a:solidFill>
                  <a:srgbClr val="000000"/>
                </a:solidFill>
                <a:latin typeface="Cambria" pitchFamily="18" charset="0"/>
                <a:cs typeface="Times New Roman" pitchFamily="18" charset="0"/>
              </a:rPr>
              <a:t>Όλες οι χρωμοφόρες ομάδες περιέχουν π και συχνά </a:t>
            </a:r>
            <a:r>
              <a:rPr lang="en-US" sz="2400" b="1" i="1" dirty="0">
                <a:solidFill>
                  <a:srgbClr val="000000"/>
                </a:solidFill>
                <a:latin typeface="Cambria" pitchFamily="18" charset="0"/>
                <a:cs typeface="Times New Roman" pitchFamily="18" charset="0"/>
              </a:rPr>
              <a:t>n</a:t>
            </a:r>
            <a:r>
              <a:rPr lang="el-GR" sz="2400" b="1" i="1" dirty="0">
                <a:solidFill>
                  <a:srgbClr val="000000"/>
                </a:solidFill>
                <a:latin typeface="Cambria" pitchFamily="18" charset="0"/>
                <a:cs typeface="Times New Roman" pitchFamily="18" charset="0"/>
              </a:rPr>
              <a:t> ηλεκτρόνια </a:t>
            </a:r>
            <a:r>
              <a:rPr lang="el-GR" sz="2400" b="1" i="1" dirty="0" smtClean="0">
                <a:solidFill>
                  <a:srgbClr val="000000"/>
                </a:solidFill>
                <a:latin typeface="Cambria" pitchFamily="18" charset="0"/>
                <a:cs typeface="Times New Roman" pitchFamily="18" charset="0"/>
              </a:rPr>
              <a:t>και</a:t>
            </a:r>
            <a:r>
              <a:rPr lang="en-US" sz="2400" b="1" i="1" dirty="0" smtClean="0">
                <a:solidFill>
                  <a:srgbClr val="000000"/>
                </a:solidFill>
                <a:latin typeface="Cambria" pitchFamily="18" charset="0"/>
                <a:cs typeface="Times New Roman" pitchFamily="18" charset="0"/>
              </a:rPr>
              <a:t> </a:t>
            </a:r>
            <a:r>
              <a:rPr lang="el-GR" sz="2400" b="1" i="1" dirty="0" smtClean="0">
                <a:solidFill>
                  <a:srgbClr val="000000"/>
                </a:solidFill>
                <a:latin typeface="Cambria" pitchFamily="18" charset="0"/>
                <a:cs typeface="Times New Roman" pitchFamily="18" charset="0"/>
              </a:rPr>
              <a:t>λειτουργούν </a:t>
            </a:r>
            <a:r>
              <a:rPr lang="el-GR" sz="2400" b="1" i="1" dirty="0">
                <a:solidFill>
                  <a:srgbClr val="000000"/>
                </a:solidFill>
                <a:latin typeface="Cambria" pitchFamily="18" charset="0"/>
                <a:cs typeface="Times New Roman" pitchFamily="18" charset="0"/>
              </a:rPr>
              <a:t>με τις </a:t>
            </a:r>
            <a:r>
              <a:rPr lang="el-GR" sz="2400" b="1" i="1" dirty="0" err="1">
                <a:solidFill>
                  <a:srgbClr val="000000"/>
                </a:solidFill>
                <a:latin typeface="Cambria" pitchFamily="18" charset="0"/>
                <a:cs typeface="Times New Roman" pitchFamily="18" charset="0"/>
              </a:rPr>
              <a:t>π</a:t>
            </a:r>
            <a:r>
              <a:rPr lang="el-GR" sz="2400" dirty="0" err="1">
                <a:latin typeface="Cambria" pitchFamily="18" charset="0"/>
                <a:cs typeface="Times New Roman" pitchFamily="18" charset="0"/>
              </a:rPr>
              <a:t>→</a:t>
            </a:r>
            <a:r>
              <a:rPr lang="el-GR" sz="2400" dirty="0">
                <a:latin typeface="Cambria" pitchFamily="18" charset="0"/>
                <a:cs typeface="Times New Roman" pitchFamily="18" charset="0"/>
              </a:rPr>
              <a:t> </a:t>
            </a:r>
            <a:r>
              <a:rPr lang="el-GR" sz="2400" b="1" i="1" dirty="0">
                <a:solidFill>
                  <a:srgbClr val="000000"/>
                </a:solidFill>
                <a:latin typeface="Cambria" pitchFamily="18" charset="0"/>
                <a:cs typeface="Times New Roman" pitchFamily="18" charset="0"/>
              </a:rPr>
              <a:t>π* και </a:t>
            </a:r>
            <a:r>
              <a:rPr lang="en-US" sz="2400" b="1" i="1" dirty="0">
                <a:solidFill>
                  <a:srgbClr val="000000"/>
                </a:solidFill>
                <a:latin typeface="Cambria" pitchFamily="18" charset="0"/>
                <a:cs typeface="Times New Roman" pitchFamily="18" charset="0"/>
              </a:rPr>
              <a:t>n</a:t>
            </a:r>
            <a:r>
              <a:rPr lang="el-GR" sz="2400" dirty="0">
                <a:latin typeface="Cambria" pitchFamily="18" charset="0"/>
                <a:cs typeface="Times New Roman" pitchFamily="18" charset="0"/>
              </a:rPr>
              <a:t>→ </a:t>
            </a:r>
            <a:r>
              <a:rPr lang="el-GR" sz="2400" b="1" i="1" dirty="0">
                <a:solidFill>
                  <a:srgbClr val="000000"/>
                </a:solidFill>
                <a:latin typeface="Cambria" pitchFamily="18" charset="0"/>
                <a:cs typeface="Times New Roman" pitchFamily="18" charset="0"/>
              </a:rPr>
              <a:t>π* διεγέρσεις. </a:t>
            </a:r>
            <a:r>
              <a:rPr lang="en-US" sz="2400" b="1" i="1" dirty="0" smtClean="0">
                <a:solidFill>
                  <a:srgbClr val="000000"/>
                </a:solidFill>
                <a:latin typeface="Cambria" pitchFamily="18" charset="0"/>
                <a:cs typeface="Times New Roman" pitchFamily="18" charset="0"/>
              </a:rPr>
              <a:t>M</a:t>
            </a:r>
            <a:r>
              <a:rPr lang="el-GR" sz="2400" b="1" i="1" dirty="0" smtClean="0">
                <a:solidFill>
                  <a:srgbClr val="000000"/>
                </a:solidFill>
                <a:latin typeface="Cambria" pitchFamily="18" charset="0"/>
                <a:cs typeface="Times New Roman" pitchFamily="18" charset="0"/>
              </a:rPr>
              <a:t>ε </a:t>
            </a:r>
            <a:r>
              <a:rPr lang="el-GR" sz="2400" b="1" i="1" dirty="0">
                <a:solidFill>
                  <a:srgbClr val="000000"/>
                </a:solidFill>
                <a:latin typeface="Cambria" pitchFamily="18" charset="0"/>
                <a:cs typeface="Times New Roman" pitchFamily="18" charset="0"/>
              </a:rPr>
              <a:t>την εισαγωγή τέτοιων ομάδων στο μόριο μιας χρωστικής ουσίας προκαλείται </a:t>
            </a:r>
            <a:r>
              <a:rPr lang="el-GR" sz="2400" b="1" i="1" dirty="0" err="1" smtClean="0">
                <a:solidFill>
                  <a:srgbClr val="000000"/>
                </a:solidFill>
                <a:latin typeface="Cambria" pitchFamily="18" charset="0"/>
                <a:cs typeface="Times New Roman" pitchFamily="18" charset="0"/>
              </a:rPr>
              <a:t>βαθυχρωμία</a:t>
            </a:r>
            <a:r>
              <a:rPr lang="en-US" sz="2400" b="1" i="1" dirty="0" smtClean="0">
                <a:solidFill>
                  <a:srgbClr val="000000"/>
                </a:solidFill>
                <a:latin typeface="Cambria" pitchFamily="18" charset="0"/>
                <a:cs typeface="Times New Roman" pitchFamily="18" charset="0"/>
              </a:rPr>
              <a:t>.</a:t>
            </a:r>
            <a:r>
              <a:rPr lang="el-GR" sz="2400" b="1" i="1" dirty="0" smtClean="0">
                <a:solidFill>
                  <a:srgbClr val="000000"/>
                </a:solidFill>
                <a:latin typeface="Cambria" pitchFamily="18" charset="0"/>
                <a:cs typeface="Times New Roman" pitchFamily="18" charset="0"/>
              </a:rPr>
              <a:t> </a:t>
            </a:r>
            <a:endParaRPr lang="el-GR" sz="2400" dirty="0">
              <a:latin typeface="Cambria" pitchFamily="18" charset="0"/>
            </a:endParaRPr>
          </a:p>
        </p:txBody>
      </p:sp>
      <p:sp>
        <p:nvSpPr>
          <p:cNvPr id="6" name="5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323528" y="332656"/>
            <a:ext cx="8280920" cy="584775"/>
          </a:xfrm>
          <a:prstGeom prst="rect">
            <a:avLst/>
          </a:prstGeom>
          <a:noFill/>
        </p:spPr>
        <p:txBody>
          <a:bodyPr wrap="square" rtlCol="0">
            <a:spAutoFit/>
          </a:bodyPr>
          <a:lstStyle/>
          <a:p>
            <a:pPr algn="ctr"/>
            <a:r>
              <a:rPr lang="el-GR" sz="3200" b="1" dirty="0" smtClean="0">
                <a:solidFill>
                  <a:srgbClr val="993300"/>
                </a:solidFill>
                <a:latin typeface="Cambria" pitchFamily="18" charset="0"/>
              </a:rPr>
              <a:t>Χρωμοφόρες Ομάδες</a:t>
            </a:r>
            <a:endParaRPr lang="el-GR" sz="3200" b="1" dirty="0">
              <a:solidFill>
                <a:srgbClr val="993300"/>
              </a:solidFill>
              <a:latin typeface="Cambr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 Τίτλος"/>
          <p:cNvSpPr>
            <a:spLocks noGrp="1"/>
          </p:cNvSpPr>
          <p:nvPr>
            <p:ph type="title"/>
          </p:nvPr>
        </p:nvSpPr>
        <p:spPr/>
        <p:txBody>
          <a:bodyPr/>
          <a:lstStyle/>
          <a:p>
            <a:pPr eaLnBrk="1" hangingPunct="1"/>
            <a:r>
              <a:rPr lang="en-US" sz="2400" b="1" dirty="0" smtClean="0">
                <a:solidFill>
                  <a:srgbClr val="993300"/>
                </a:solidFill>
                <a:latin typeface="Cambria" pitchFamily="18" charset="0"/>
              </a:rPr>
              <a:t> </a:t>
            </a:r>
            <a:r>
              <a:rPr lang="el-GR" sz="2400" b="1" dirty="0" smtClean="0">
                <a:solidFill>
                  <a:srgbClr val="993300"/>
                </a:solidFill>
                <a:latin typeface="Cambria" pitchFamily="18" charset="0"/>
              </a:rPr>
              <a:t>Η Ταξινόμηση των Χρωμάτων</a:t>
            </a:r>
            <a:r>
              <a:rPr lang="el-GR" sz="2400" dirty="0" smtClean="0">
                <a:solidFill>
                  <a:srgbClr val="993300"/>
                </a:solidFill>
                <a:latin typeface="Cambria" pitchFamily="18" charset="0"/>
              </a:rPr>
              <a:t/>
            </a:r>
            <a:br>
              <a:rPr lang="el-GR" sz="2400" dirty="0" smtClean="0">
                <a:solidFill>
                  <a:srgbClr val="993300"/>
                </a:solidFill>
                <a:latin typeface="Cambria" pitchFamily="18" charset="0"/>
              </a:rPr>
            </a:br>
            <a:r>
              <a:rPr lang="el-GR" sz="2400" i="1" dirty="0" smtClean="0">
                <a:solidFill>
                  <a:srgbClr val="993300"/>
                </a:solidFill>
                <a:latin typeface="Cambria" pitchFamily="18" charset="0"/>
              </a:rPr>
              <a:t>Ταξινόμηση των χρωμάτων με βάση τη χημική τους δομή</a:t>
            </a:r>
            <a:r>
              <a:rPr lang="en-US" i="1" dirty="0" smtClean="0">
                <a:solidFill>
                  <a:srgbClr val="993300"/>
                </a:solidFill>
                <a:latin typeface="Cambria" pitchFamily="18" charset="0"/>
              </a:rPr>
              <a:t/>
            </a:r>
            <a:br>
              <a:rPr lang="en-US" i="1" dirty="0" smtClean="0">
                <a:solidFill>
                  <a:srgbClr val="993300"/>
                </a:solidFill>
                <a:latin typeface="Cambria" pitchFamily="18" charset="0"/>
              </a:rPr>
            </a:br>
            <a:endParaRPr lang="el-GR" dirty="0" smtClean="0">
              <a:solidFill>
                <a:srgbClr val="993300"/>
              </a:solidFill>
            </a:endParaRPr>
          </a:p>
        </p:txBody>
      </p:sp>
      <p:sp>
        <p:nvSpPr>
          <p:cNvPr id="58370" name="2 - Θέση περιεχομένου"/>
          <p:cNvSpPr>
            <a:spLocks noGrp="1"/>
          </p:cNvSpPr>
          <p:nvPr>
            <p:ph idx="1"/>
          </p:nvPr>
        </p:nvSpPr>
        <p:spPr>
          <a:xfrm>
            <a:off x="457200" y="1268760"/>
            <a:ext cx="8229600" cy="4857403"/>
          </a:xfrm>
        </p:spPr>
        <p:txBody>
          <a:bodyPr/>
          <a:lstStyle/>
          <a:p>
            <a:pPr algn="ctr" eaLnBrk="1" hangingPunct="1">
              <a:buFontTx/>
              <a:buNone/>
            </a:pPr>
            <a:r>
              <a:rPr lang="el-GR" sz="2000" dirty="0" smtClean="0">
                <a:latin typeface="Cambria" pitchFamily="18" charset="0"/>
              </a:rPr>
              <a:t>Με βάση τη χημική τους δομή κατατάσσονται σε 31 ομάδες, από τις οποίες οι σπουδαιότερες είναι οι</a:t>
            </a:r>
          </a:p>
          <a:p>
            <a:pPr algn="ctr" eaLnBrk="1" hangingPunct="1">
              <a:buFontTx/>
              <a:buNone/>
            </a:pPr>
            <a:r>
              <a:rPr lang="el-GR" sz="2000" dirty="0" smtClean="0">
                <a:latin typeface="Cambria" pitchFamily="18" charset="0"/>
              </a:rPr>
              <a:t>ακόλουθες: </a:t>
            </a:r>
          </a:p>
          <a:p>
            <a:pPr algn="just" eaLnBrk="1" hangingPunct="1">
              <a:lnSpc>
                <a:spcPct val="150000"/>
              </a:lnSpc>
            </a:pPr>
            <a:r>
              <a:rPr lang="el-GR" sz="2400" dirty="0" err="1" smtClean="0">
                <a:latin typeface="Cambria" pitchFamily="18" charset="0"/>
              </a:rPr>
              <a:t>Αζωχρώματα</a:t>
            </a:r>
            <a:endParaRPr lang="el-GR" sz="2400" dirty="0" smtClean="0">
              <a:latin typeface="Cambria" pitchFamily="18" charset="0"/>
            </a:endParaRPr>
          </a:p>
          <a:p>
            <a:pPr algn="just" eaLnBrk="1" hangingPunct="1">
              <a:lnSpc>
                <a:spcPct val="150000"/>
              </a:lnSpc>
            </a:pPr>
            <a:r>
              <a:rPr lang="el-GR" sz="2400" dirty="0" err="1" smtClean="0">
                <a:latin typeface="Cambria" pitchFamily="18" charset="0"/>
              </a:rPr>
              <a:t>Τριφαινυλομεθανικά</a:t>
            </a:r>
            <a:r>
              <a:rPr lang="el-GR" sz="2400" dirty="0" smtClean="0">
                <a:latin typeface="Cambria" pitchFamily="18" charset="0"/>
              </a:rPr>
              <a:t> χρώματα </a:t>
            </a:r>
          </a:p>
          <a:p>
            <a:pPr algn="just" eaLnBrk="1" hangingPunct="1">
              <a:lnSpc>
                <a:spcPct val="150000"/>
              </a:lnSpc>
            </a:pPr>
            <a:r>
              <a:rPr lang="el-GR" sz="2400" dirty="0" err="1" smtClean="0">
                <a:latin typeface="Cambria" pitchFamily="18" charset="0"/>
              </a:rPr>
              <a:t>Ανθρακινονικά</a:t>
            </a:r>
            <a:r>
              <a:rPr lang="el-GR" sz="2400" dirty="0" smtClean="0">
                <a:latin typeface="Cambria" pitchFamily="18" charset="0"/>
              </a:rPr>
              <a:t> χρώματα</a:t>
            </a:r>
          </a:p>
          <a:p>
            <a:pPr algn="just" eaLnBrk="1" hangingPunct="1">
              <a:lnSpc>
                <a:spcPct val="150000"/>
              </a:lnSpc>
            </a:pPr>
            <a:r>
              <a:rPr lang="el-GR" sz="2400" dirty="0" err="1" smtClean="0">
                <a:latin typeface="Cambria" pitchFamily="18" charset="0"/>
              </a:rPr>
              <a:t>Ινδανθρεκικά</a:t>
            </a:r>
            <a:r>
              <a:rPr lang="el-GR" sz="2400" dirty="0" smtClean="0">
                <a:latin typeface="Cambria" pitchFamily="18" charset="0"/>
              </a:rPr>
              <a:t> χρώματα</a:t>
            </a:r>
          </a:p>
          <a:p>
            <a:pPr algn="just" eaLnBrk="1" hangingPunct="1">
              <a:lnSpc>
                <a:spcPct val="150000"/>
              </a:lnSpc>
            </a:pPr>
            <a:r>
              <a:rPr lang="el-GR" sz="2400" dirty="0" err="1" smtClean="0">
                <a:latin typeface="Cambria" pitchFamily="18" charset="0"/>
              </a:rPr>
              <a:t>Ινδικοειδή</a:t>
            </a:r>
            <a:r>
              <a:rPr lang="el-GR" sz="2400" dirty="0" smtClean="0">
                <a:latin typeface="Cambria" pitchFamily="18" charset="0"/>
              </a:rPr>
              <a:t> χρώματα </a:t>
            </a:r>
          </a:p>
          <a:p>
            <a:pPr algn="just" eaLnBrk="1" hangingPunct="1">
              <a:lnSpc>
                <a:spcPct val="150000"/>
              </a:lnSpc>
            </a:pPr>
            <a:r>
              <a:rPr lang="el-GR" sz="2400" dirty="0" smtClean="0">
                <a:latin typeface="Cambria" pitchFamily="18" charset="0"/>
              </a:rPr>
              <a:t>Χρώματα </a:t>
            </a:r>
            <a:r>
              <a:rPr lang="el-GR" sz="2400" dirty="0" err="1" smtClean="0">
                <a:latin typeface="Cambria" pitchFamily="18" charset="0"/>
              </a:rPr>
              <a:t>πυραζολόνης</a:t>
            </a:r>
            <a:endParaRPr lang="en-US" sz="2400" dirty="0" smtClean="0">
              <a:latin typeface="Cambria" pitchFamily="18" charset="0"/>
            </a:endParaRPr>
          </a:p>
          <a:p>
            <a:pPr eaLnBrk="1" hangingPunct="1">
              <a:lnSpc>
                <a:spcPct val="150000"/>
              </a:lnSpc>
            </a:pPr>
            <a:endParaRPr lang="el-GR" dirty="0" smtClean="0"/>
          </a:p>
        </p:txBody>
      </p:sp>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l-GR" sz="2800" b="1" dirty="0" smtClean="0">
                <a:solidFill>
                  <a:srgbClr val="993300"/>
                </a:solidFill>
                <a:latin typeface="Cambria" pitchFamily="18" charset="0"/>
              </a:rPr>
              <a:t>Περιεχόμενα</a:t>
            </a:r>
          </a:p>
        </p:txBody>
      </p:sp>
      <p:sp>
        <p:nvSpPr>
          <p:cNvPr id="38914" name="Rectangle 3"/>
          <p:cNvSpPr>
            <a:spLocks noGrp="1" noChangeArrowheads="1"/>
          </p:cNvSpPr>
          <p:nvPr>
            <p:ph type="body" idx="1"/>
          </p:nvPr>
        </p:nvSpPr>
        <p:spPr>
          <a:xfrm>
            <a:off x="468313" y="1196975"/>
            <a:ext cx="8218487" cy="4929188"/>
          </a:xfrm>
        </p:spPr>
        <p:txBody>
          <a:bodyPr/>
          <a:lstStyle/>
          <a:p>
            <a:pPr marL="0" indent="0" algn="just" eaLnBrk="1" hangingPunct="1">
              <a:buFontTx/>
              <a:buNone/>
            </a:pPr>
            <a:r>
              <a:rPr lang="el-GR" sz="2000" dirty="0" smtClean="0">
                <a:latin typeface="Cambria" pitchFamily="18" charset="0"/>
              </a:rPr>
              <a:t>	</a:t>
            </a:r>
          </a:p>
          <a:p>
            <a:pPr marL="0" indent="0" algn="just" eaLnBrk="1" hangingPunct="1">
              <a:buFontTx/>
              <a:buNone/>
            </a:pPr>
            <a:r>
              <a:rPr lang="el-GR" sz="2000" dirty="0" smtClean="0">
                <a:latin typeface="Cambria" pitchFamily="18" charset="0"/>
              </a:rPr>
              <a:t>	Η παρούσα εργασία ασχολείται με τη συμβολή της πράσινης χημείας στη ζωγραφική. Τα περιεχόμενα της κατανέμονται στα ακόλουθα πέντε κεφάλαια:</a:t>
            </a:r>
            <a:endParaRPr lang="el-GR" sz="2000" b="1" dirty="0" smtClean="0">
              <a:latin typeface="Cambria" pitchFamily="18" charset="0"/>
            </a:endParaRPr>
          </a:p>
          <a:p>
            <a:pPr marL="0" indent="0" algn="ctr" eaLnBrk="1" hangingPunct="1">
              <a:buFontTx/>
              <a:buNone/>
            </a:pPr>
            <a:r>
              <a:rPr lang="el-GR" sz="2000" b="1" dirty="0" smtClean="0">
                <a:latin typeface="Cambria" pitchFamily="18" charset="0"/>
              </a:rPr>
              <a:t> </a:t>
            </a:r>
            <a:r>
              <a:rPr lang="el-GR" sz="2000" b="1" dirty="0" smtClean="0">
                <a:solidFill>
                  <a:srgbClr val="993300"/>
                </a:solidFill>
                <a:latin typeface="Cambria" pitchFamily="18" charset="0"/>
              </a:rPr>
              <a:t>Τέχνη και Ζωγραφική</a:t>
            </a:r>
          </a:p>
          <a:p>
            <a:pPr marL="0" indent="0" algn="ctr" eaLnBrk="1" hangingPunct="1">
              <a:buFontTx/>
              <a:buNone/>
            </a:pPr>
            <a:endParaRPr lang="el-GR" sz="2000" dirty="0" smtClean="0">
              <a:solidFill>
                <a:srgbClr val="993300"/>
              </a:solidFill>
              <a:latin typeface="Cambria" pitchFamily="18" charset="0"/>
            </a:endParaRPr>
          </a:p>
          <a:p>
            <a:pPr marL="0" indent="0" algn="ctr" eaLnBrk="1" hangingPunct="1">
              <a:buFontTx/>
              <a:buNone/>
            </a:pPr>
            <a:r>
              <a:rPr lang="el-GR" sz="2000" b="1" dirty="0" smtClean="0">
                <a:solidFill>
                  <a:srgbClr val="993300"/>
                </a:solidFill>
                <a:latin typeface="Cambria" pitchFamily="18" charset="0"/>
              </a:rPr>
              <a:t>Χημεία &amp; Χρώμα</a:t>
            </a:r>
          </a:p>
          <a:p>
            <a:pPr marL="0" indent="0" algn="ctr" eaLnBrk="1" hangingPunct="1">
              <a:buFontTx/>
              <a:buNone/>
            </a:pPr>
            <a:endParaRPr lang="el-GR" sz="2000" dirty="0" smtClean="0">
              <a:solidFill>
                <a:srgbClr val="993300"/>
              </a:solidFill>
              <a:latin typeface="Cambria" pitchFamily="18" charset="0"/>
            </a:endParaRPr>
          </a:p>
          <a:p>
            <a:pPr marL="0" indent="0" algn="ctr" eaLnBrk="1" hangingPunct="1">
              <a:buFontTx/>
              <a:buNone/>
            </a:pPr>
            <a:r>
              <a:rPr lang="el-GR" sz="2000" b="1" dirty="0" smtClean="0">
                <a:solidFill>
                  <a:srgbClr val="993300"/>
                </a:solidFill>
                <a:latin typeface="Cambria" pitchFamily="18" charset="0"/>
              </a:rPr>
              <a:t>Το χρώμα στη ζωγραφική</a:t>
            </a:r>
          </a:p>
          <a:p>
            <a:pPr marL="0" indent="0" algn="ctr" eaLnBrk="1" hangingPunct="1">
              <a:buFontTx/>
              <a:buNone/>
            </a:pPr>
            <a:endParaRPr lang="el-GR" sz="2000" dirty="0" smtClean="0">
              <a:solidFill>
                <a:srgbClr val="993300"/>
              </a:solidFill>
              <a:latin typeface="Cambria" pitchFamily="18" charset="0"/>
            </a:endParaRPr>
          </a:p>
          <a:p>
            <a:pPr marL="0" indent="0" algn="ctr" eaLnBrk="1" hangingPunct="1">
              <a:buFontTx/>
              <a:buNone/>
            </a:pPr>
            <a:r>
              <a:rPr lang="el-GR" sz="2000" b="1" dirty="0" smtClean="0">
                <a:solidFill>
                  <a:srgbClr val="993300"/>
                </a:solidFill>
                <a:latin typeface="Cambria" pitchFamily="18" charset="0"/>
              </a:rPr>
              <a:t> Ζωγραφική </a:t>
            </a:r>
            <a:r>
              <a:rPr lang="en-US" sz="2000" b="1" dirty="0" smtClean="0">
                <a:solidFill>
                  <a:srgbClr val="993300"/>
                </a:solidFill>
                <a:latin typeface="Cambria" pitchFamily="18" charset="0"/>
              </a:rPr>
              <a:t>.</a:t>
            </a:r>
            <a:r>
              <a:rPr lang="el-GR" sz="2000" b="1" dirty="0" smtClean="0">
                <a:solidFill>
                  <a:srgbClr val="993300"/>
                </a:solidFill>
                <a:latin typeface="Cambria" pitchFamily="18" charset="0"/>
              </a:rPr>
              <a:t> Υγιεινή και Ασφάλεια</a:t>
            </a:r>
          </a:p>
          <a:p>
            <a:pPr marL="0" indent="0" algn="ctr" eaLnBrk="1" hangingPunct="1">
              <a:buFontTx/>
              <a:buNone/>
            </a:pPr>
            <a:endParaRPr lang="el-GR" sz="2000" dirty="0" smtClean="0">
              <a:solidFill>
                <a:srgbClr val="993300"/>
              </a:solidFill>
              <a:latin typeface="Cambria" pitchFamily="18" charset="0"/>
            </a:endParaRPr>
          </a:p>
          <a:p>
            <a:pPr marL="0" indent="0" algn="ctr" eaLnBrk="1" hangingPunct="1">
              <a:buFontTx/>
              <a:buNone/>
            </a:pPr>
            <a:r>
              <a:rPr lang="el-GR" sz="2000" b="1" dirty="0" smtClean="0">
                <a:solidFill>
                  <a:srgbClr val="993300"/>
                </a:solidFill>
                <a:latin typeface="Cambria" pitchFamily="18" charset="0"/>
              </a:rPr>
              <a:t> Η Πράσινη Χημεία στη Ζωγραφική</a:t>
            </a:r>
            <a:endParaRPr lang="el-GR" sz="2000" dirty="0" smtClean="0">
              <a:solidFill>
                <a:srgbClr val="993300"/>
              </a:solidFill>
              <a:latin typeface="Cambria" pitchFamily="18" charset="0"/>
            </a:endParaRPr>
          </a:p>
          <a:p>
            <a:pPr marL="0" indent="0" eaLnBrk="1" hangingPunct="1">
              <a:buFontTx/>
              <a:buNone/>
            </a:pPr>
            <a:endParaRPr lang="el-GR" dirty="0" smtClean="0"/>
          </a:p>
        </p:txBody>
      </p:sp>
      <p:sp>
        <p:nvSpPr>
          <p:cNvPr id="4" name="3 - Ορθογώνιο"/>
          <p:cNvSpPr/>
          <p:nvPr/>
        </p:nvSpPr>
        <p:spPr>
          <a:xfrm>
            <a:off x="8316416" y="6696744"/>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il_fi" descr="http://2.imimg.com/data2/XW/IE/MY-2059393/acid-orange-7-250x2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0152" y="3356992"/>
            <a:ext cx="1714500" cy="1714500"/>
          </a:xfrm>
          <a:prstGeom prst="rect">
            <a:avLst/>
          </a:prstGeom>
          <a:solidFill>
            <a:srgbClr val="FFFFFF">
              <a:shade val="85000"/>
            </a:srgbClr>
          </a:solidFill>
          <a:ln w="28575" cap="sq">
            <a:solidFill>
              <a:srgbClr val="FF99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9394" name="il_fi" descr="http://images.chemnet.com/suppliers/chembase/190/190120_1.gif"/>
          <p:cNvPicPr>
            <a:picLocks noChangeAspect="1" noChangeArrowheads="1"/>
          </p:cNvPicPr>
          <p:nvPr/>
        </p:nvPicPr>
        <p:blipFill>
          <a:blip r:embed="rId3" cstate="print"/>
          <a:srcRect/>
          <a:stretch>
            <a:fillRect/>
          </a:stretch>
        </p:blipFill>
        <p:spPr bwMode="auto">
          <a:xfrm>
            <a:off x="1042988" y="3357563"/>
            <a:ext cx="3963987" cy="1727200"/>
          </a:xfrm>
          <a:prstGeom prst="rect">
            <a:avLst/>
          </a:prstGeom>
          <a:solidFill>
            <a:srgbClr val="FFFFFF">
              <a:shade val="85000"/>
            </a:srgbClr>
          </a:solidFill>
          <a:ln w="19050" cap="sq">
            <a:solidFill>
              <a:srgbClr val="FF99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9395" name="3 - Ορθογώνιο"/>
          <p:cNvSpPr>
            <a:spLocks noChangeArrowheads="1"/>
          </p:cNvSpPr>
          <p:nvPr/>
        </p:nvSpPr>
        <p:spPr bwMode="auto">
          <a:xfrm>
            <a:off x="395536" y="1202630"/>
            <a:ext cx="8352928" cy="1938338"/>
          </a:xfrm>
          <a:prstGeom prst="rect">
            <a:avLst/>
          </a:prstGeom>
          <a:noFill/>
          <a:ln w="9525">
            <a:noFill/>
            <a:miter lim="800000"/>
            <a:headEnd/>
            <a:tailEnd/>
          </a:ln>
        </p:spPr>
        <p:txBody>
          <a:bodyPr wrap="square">
            <a:spAutoFit/>
          </a:bodyPr>
          <a:lstStyle/>
          <a:p>
            <a:pPr algn="just"/>
            <a:r>
              <a:rPr lang="el-GR" sz="2400" dirty="0">
                <a:latin typeface="Cambria" pitchFamily="18" charset="0"/>
              </a:rPr>
              <a:t>Μια εξαιρετική μέθοδος ταξινόμησης των χρωμάτων περιέχεται στο βιβλίο </a:t>
            </a:r>
            <a:r>
              <a:rPr lang="el-GR" sz="2400" dirty="0" err="1">
                <a:latin typeface="Cambria" pitchFamily="18" charset="0"/>
              </a:rPr>
              <a:t>Colour</a:t>
            </a:r>
            <a:r>
              <a:rPr lang="el-GR" sz="2400" dirty="0">
                <a:latin typeface="Cambria" pitchFamily="18" charset="0"/>
              </a:rPr>
              <a:t> </a:t>
            </a:r>
            <a:r>
              <a:rPr lang="el-GR" sz="2400" dirty="0" err="1">
                <a:latin typeface="Cambria" pitchFamily="18" charset="0"/>
              </a:rPr>
              <a:t>Index</a:t>
            </a:r>
            <a:r>
              <a:rPr lang="el-GR" sz="2400" dirty="0">
                <a:latin typeface="Cambria" pitchFamily="18" charset="0"/>
              </a:rPr>
              <a:t> (κατάλογος χρωμάτων</a:t>
            </a:r>
            <a:r>
              <a:rPr lang="el-GR" sz="2400" dirty="0" smtClean="0">
                <a:latin typeface="Cambria" pitchFamily="18" charset="0"/>
              </a:rPr>
              <a:t>)</a:t>
            </a:r>
            <a:r>
              <a:rPr lang="en-US" sz="2400" dirty="0" smtClean="0">
                <a:latin typeface="Cambria" pitchFamily="18" charset="0"/>
              </a:rPr>
              <a:t>.</a:t>
            </a:r>
            <a:endParaRPr lang="en-US" sz="2400" dirty="0">
              <a:latin typeface="Cambria" pitchFamily="18" charset="0"/>
            </a:endParaRPr>
          </a:p>
          <a:p>
            <a:pPr algn="just"/>
            <a:r>
              <a:rPr lang="el-GR" sz="2400" dirty="0">
                <a:latin typeface="Cambria" pitchFamily="18" charset="0"/>
              </a:rPr>
              <a:t>Π.χ. με τον με τον όρο </a:t>
            </a:r>
            <a:r>
              <a:rPr lang="el-GR" sz="2400" dirty="0" err="1">
                <a:latin typeface="Cambria" pitchFamily="18" charset="0"/>
              </a:rPr>
              <a:t>Acid</a:t>
            </a:r>
            <a:r>
              <a:rPr lang="el-GR" sz="2400" dirty="0">
                <a:latin typeface="Cambria" pitchFamily="18" charset="0"/>
              </a:rPr>
              <a:t> </a:t>
            </a:r>
            <a:r>
              <a:rPr lang="el-GR" sz="2400" dirty="0" err="1">
                <a:latin typeface="Cambria" pitchFamily="18" charset="0"/>
              </a:rPr>
              <a:t>Orange</a:t>
            </a:r>
            <a:r>
              <a:rPr lang="el-GR" sz="2400" dirty="0">
                <a:latin typeface="Cambria" pitchFamily="18" charset="0"/>
              </a:rPr>
              <a:t> 7 </a:t>
            </a:r>
            <a:r>
              <a:rPr lang="el-GR" sz="2400" dirty="0" err="1">
                <a:latin typeface="Cambria" pitchFamily="18" charset="0"/>
              </a:rPr>
              <a:t>No</a:t>
            </a:r>
            <a:r>
              <a:rPr lang="el-GR" sz="2400" dirty="0">
                <a:latin typeface="Cambria" pitchFamily="18" charset="0"/>
              </a:rPr>
              <a:t> 15510 αποδίδεται ένα πορτοκαλί χρώμα, το οποίο από την άποψη του τρόπου βαφής ανήκει στα όξινα χρώματα και έχει την παρακάτω δομή</a:t>
            </a:r>
          </a:p>
        </p:txBody>
      </p:sp>
      <p:sp>
        <p:nvSpPr>
          <p:cNvPr id="6" name="5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1 - Τίτλος"/>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rgbClr val="993300"/>
                </a:solidFill>
                <a:effectLst/>
                <a:uLnTx/>
                <a:uFillTx/>
                <a:latin typeface="Cambria" pitchFamily="18" charset="0"/>
                <a:ea typeface="+mj-ea"/>
                <a:cs typeface="+mj-cs"/>
              </a:rPr>
              <a:t> </a:t>
            </a:r>
            <a:r>
              <a:rPr kumimoji="0" lang="el-GR" sz="2400" b="1" i="0" u="none" strike="noStrike" kern="0" cap="none" spc="0" normalizeH="0" baseline="0" noProof="0" smtClean="0">
                <a:ln>
                  <a:noFill/>
                </a:ln>
                <a:solidFill>
                  <a:srgbClr val="993300"/>
                </a:solidFill>
                <a:effectLst/>
                <a:uLnTx/>
                <a:uFillTx/>
                <a:latin typeface="Cambria" pitchFamily="18" charset="0"/>
                <a:ea typeface="+mj-ea"/>
                <a:cs typeface="+mj-cs"/>
              </a:rPr>
              <a:t>Η Ταξινόμηση των Χρωμάτων</a:t>
            </a:r>
            <a:r>
              <a:rPr kumimoji="0" lang="el-GR" sz="2400" b="0" i="0" u="none" strike="noStrike" kern="0" cap="none" spc="0" normalizeH="0" baseline="0" noProof="0" smtClean="0">
                <a:ln>
                  <a:noFill/>
                </a:ln>
                <a:solidFill>
                  <a:srgbClr val="993300"/>
                </a:solidFill>
                <a:effectLst/>
                <a:uLnTx/>
                <a:uFillTx/>
                <a:latin typeface="Cambria" pitchFamily="18" charset="0"/>
                <a:ea typeface="+mj-ea"/>
                <a:cs typeface="+mj-cs"/>
              </a:rPr>
              <a:t/>
            </a:r>
            <a:br>
              <a:rPr kumimoji="0" lang="el-GR" sz="2400" b="0" i="0" u="none" strike="noStrike" kern="0" cap="none" spc="0" normalizeH="0" baseline="0" noProof="0" smtClean="0">
                <a:ln>
                  <a:noFill/>
                </a:ln>
                <a:solidFill>
                  <a:srgbClr val="993300"/>
                </a:solidFill>
                <a:effectLst/>
                <a:uLnTx/>
                <a:uFillTx/>
                <a:latin typeface="Cambria" pitchFamily="18" charset="0"/>
                <a:ea typeface="+mj-ea"/>
                <a:cs typeface="+mj-cs"/>
              </a:rPr>
            </a:br>
            <a:r>
              <a:rPr kumimoji="0" lang="el-GR" sz="2400" b="0" i="1" u="none" strike="noStrike" kern="0" cap="none" spc="0" normalizeH="0" baseline="0" noProof="0" smtClean="0">
                <a:ln>
                  <a:noFill/>
                </a:ln>
                <a:solidFill>
                  <a:srgbClr val="993300"/>
                </a:solidFill>
                <a:effectLst/>
                <a:uLnTx/>
                <a:uFillTx/>
                <a:latin typeface="Cambria" pitchFamily="18" charset="0"/>
                <a:ea typeface="+mj-ea"/>
                <a:cs typeface="+mj-cs"/>
              </a:rPr>
              <a:t>Ταξινόμηση των χρωμάτων με βάση τη χημική τους δομή</a:t>
            </a:r>
            <a:r>
              <a:rPr kumimoji="0" lang="en-US" sz="4400" b="0" i="1" u="none" strike="noStrike" kern="0" cap="none" spc="0" normalizeH="0" baseline="0" noProof="0" smtClean="0">
                <a:ln>
                  <a:noFill/>
                </a:ln>
                <a:solidFill>
                  <a:srgbClr val="993300"/>
                </a:solidFill>
                <a:effectLst/>
                <a:uLnTx/>
                <a:uFillTx/>
                <a:latin typeface="Cambria" pitchFamily="18" charset="0"/>
                <a:ea typeface="+mj-ea"/>
                <a:cs typeface="+mj-cs"/>
              </a:rPr>
              <a:t/>
            </a:r>
            <a:br>
              <a:rPr kumimoji="0" lang="en-US" sz="4400" b="0" i="1" u="none" strike="noStrike" kern="0" cap="none" spc="0" normalizeH="0" baseline="0" noProof="0" smtClean="0">
                <a:ln>
                  <a:noFill/>
                </a:ln>
                <a:solidFill>
                  <a:srgbClr val="993300"/>
                </a:solidFill>
                <a:effectLst/>
                <a:uLnTx/>
                <a:uFillTx/>
                <a:latin typeface="Cambria" pitchFamily="18" charset="0"/>
                <a:ea typeface="+mj-ea"/>
                <a:cs typeface="+mj-cs"/>
              </a:rPr>
            </a:br>
            <a:endParaRPr kumimoji="0" lang="el-GR" sz="4400" b="0" i="0" u="none" strike="noStrike" kern="0" cap="none" spc="0" normalizeH="0" baseline="0" noProof="0" dirty="0" smtClean="0">
              <a:ln>
                <a:noFill/>
              </a:ln>
              <a:solidFill>
                <a:srgbClr val="993300"/>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il_fi" descr="http://i01.i.aliimg.com/photo/v0/343993575/Disperse_Red_50_Disperse_dyes.summ.jpg"/>
          <p:cNvPicPr>
            <a:picLocks noChangeAspect="1" noChangeArrowheads="1"/>
          </p:cNvPicPr>
          <p:nvPr/>
        </p:nvPicPr>
        <p:blipFill>
          <a:blip r:embed="rId2" cstate="print"/>
          <a:srcRect/>
          <a:stretch>
            <a:fillRect/>
          </a:stretch>
        </p:blipFill>
        <p:spPr bwMode="auto">
          <a:xfrm>
            <a:off x="7092280" y="3212976"/>
            <a:ext cx="957262" cy="957262"/>
          </a:xfrm>
          <a:prstGeom prst="rect">
            <a:avLst/>
          </a:prstGeom>
          <a:noFill/>
          <a:ln w="9525">
            <a:noFill/>
            <a:miter lim="800000"/>
            <a:headEnd/>
            <a:tailEnd/>
          </a:ln>
        </p:spPr>
      </p:pic>
      <p:pic>
        <p:nvPicPr>
          <p:cNvPr id="60418" name="il_fi" descr="http://cache.daylife.com/imageserve/0bZM2GRf8gee2/340x.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8264" y="1484784"/>
            <a:ext cx="1068926" cy="935310"/>
          </a:xfrm>
          <a:prstGeom prst="rect">
            <a:avLst/>
          </a:prstGeom>
          <a:noFill/>
          <a:ln w="9525">
            <a:noFill/>
            <a:miter lim="800000"/>
            <a:headEnd/>
            <a:tailEnd/>
          </a:ln>
        </p:spPr>
      </p:pic>
      <p:sp>
        <p:nvSpPr>
          <p:cNvPr id="60419" name="Τίτλος 1"/>
          <p:cNvSpPr>
            <a:spLocks noGrp="1"/>
          </p:cNvSpPr>
          <p:nvPr>
            <p:ph type="title"/>
          </p:nvPr>
        </p:nvSpPr>
        <p:spPr>
          <a:xfrm>
            <a:off x="457200" y="-387424"/>
            <a:ext cx="8229600" cy="1805062"/>
          </a:xfrm>
        </p:spPr>
        <p:txBody>
          <a:bodyPr/>
          <a:lstStyle/>
          <a:p>
            <a:pPr eaLnBrk="1" hangingPunct="1"/>
            <a:r>
              <a:rPr lang="el-GR" sz="2800" b="1" dirty="0" smtClean="0">
                <a:latin typeface="Cambria" pitchFamily="18" charset="0"/>
              </a:rPr>
              <a:t> </a:t>
            </a:r>
            <a:r>
              <a:rPr lang="el-GR" sz="2800" b="1" dirty="0" smtClean="0">
                <a:solidFill>
                  <a:srgbClr val="993300"/>
                </a:solidFill>
                <a:latin typeface="Cambria" pitchFamily="18" charset="0"/>
              </a:rPr>
              <a:t>Η Ταξινόμηση των Χρωμάτων</a:t>
            </a:r>
            <a:r>
              <a:rPr lang="el-GR" sz="3200" dirty="0" smtClean="0">
                <a:solidFill>
                  <a:srgbClr val="993300"/>
                </a:solidFill>
                <a:latin typeface="Cambria" pitchFamily="18" charset="0"/>
              </a:rPr>
              <a:t/>
            </a:r>
            <a:br>
              <a:rPr lang="el-GR" sz="3200" dirty="0" smtClean="0">
                <a:solidFill>
                  <a:srgbClr val="993300"/>
                </a:solidFill>
                <a:latin typeface="Cambria" pitchFamily="18" charset="0"/>
              </a:rPr>
            </a:br>
            <a:r>
              <a:rPr lang="el-GR" sz="2400" i="1" dirty="0" smtClean="0">
                <a:solidFill>
                  <a:srgbClr val="993300"/>
                </a:solidFill>
                <a:latin typeface="Cambria" pitchFamily="18" charset="0"/>
              </a:rPr>
              <a:t>Ταξινόμηση των χρωμάτων με βάση τον τρόπο βαφής</a:t>
            </a:r>
          </a:p>
        </p:txBody>
      </p:sp>
      <p:sp>
        <p:nvSpPr>
          <p:cNvPr id="60420" name="Θέση περιεχομένου 2"/>
          <p:cNvSpPr>
            <a:spLocks noGrp="1"/>
          </p:cNvSpPr>
          <p:nvPr>
            <p:ph idx="1"/>
          </p:nvPr>
        </p:nvSpPr>
        <p:spPr>
          <a:xfrm>
            <a:off x="323528" y="1268413"/>
            <a:ext cx="3528392" cy="5184923"/>
          </a:xfrm>
        </p:spPr>
        <p:txBody>
          <a:bodyPr/>
          <a:lstStyle/>
          <a:p>
            <a:pPr eaLnBrk="1" hangingPunct="1">
              <a:buNone/>
            </a:pPr>
            <a:r>
              <a:rPr lang="el-GR" sz="2400" b="1" dirty="0" smtClean="0">
                <a:latin typeface="Cambria" pitchFamily="18" charset="0"/>
              </a:rPr>
              <a:t>Απ</a:t>
            </a:r>
            <a:r>
              <a:rPr lang="en-US" sz="2400" b="1" dirty="0" smtClean="0">
                <a:latin typeface="Cambria" pitchFamily="18" charset="0"/>
              </a:rPr>
              <a:t>’</a:t>
            </a:r>
            <a:r>
              <a:rPr lang="el-GR" sz="2400" b="1" dirty="0" smtClean="0">
                <a:latin typeface="Cambria" pitchFamily="18" charset="0"/>
              </a:rPr>
              <a:t> ευθείας βάφοντα </a:t>
            </a:r>
            <a:endParaRPr lang="en-US" sz="2400" b="1" dirty="0" smtClean="0">
              <a:latin typeface="Cambria" pitchFamily="18" charset="0"/>
            </a:endParaRPr>
          </a:p>
          <a:p>
            <a:pPr eaLnBrk="1" hangingPunct="1">
              <a:buNone/>
            </a:pPr>
            <a:r>
              <a:rPr lang="el-GR" sz="2400" b="1" dirty="0" smtClean="0">
                <a:latin typeface="Cambria" pitchFamily="18" charset="0"/>
              </a:rPr>
              <a:t>χρώματα </a:t>
            </a:r>
            <a:endParaRPr lang="en-US" sz="2400" b="1" dirty="0" smtClean="0">
              <a:latin typeface="Cambria" pitchFamily="18" charset="0"/>
            </a:endParaRPr>
          </a:p>
          <a:p>
            <a:pPr eaLnBrk="1" hangingPunct="1">
              <a:buNone/>
            </a:pPr>
            <a:endParaRPr lang="en-US" sz="2400" dirty="0" smtClean="0">
              <a:latin typeface="Cambria" pitchFamily="18" charset="0"/>
            </a:endParaRPr>
          </a:p>
          <a:p>
            <a:pPr eaLnBrk="1" hangingPunct="1">
              <a:buFontTx/>
              <a:buNone/>
            </a:pPr>
            <a:r>
              <a:rPr lang="el-GR" sz="1800" dirty="0" smtClean="0">
                <a:latin typeface="Cambria" pitchFamily="18" charset="0"/>
              </a:rPr>
              <a:t>                                                             </a:t>
            </a:r>
          </a:p>
          <a:p>
            <a:pPr eaLnBrk="1" hangingPunct="1">
              <a:buFontTx/>
              <a:buNone/>
            </a:pPr>
            <a:r>
              <a:rPr lang="el-GR" sz="1800" dirty="0" smtClean="0">
                <a:latin typeface="Cambria" pitchFamily="18" charset="0"/>
              </a:rPr>
              <a:t>                                                               </a:t>
            </a:r>
          </a:p>
          <a:p>
            <a:pPr eaLnBrk="1" hangingPunct="1">
              <a:buNone/>
            </a:pPr>
            <a:r>
              <a:rPr lang="el-GR" sz="2400" b="1" dirty="0" smtClean="0">
                <a:latin typeface="Cambria" pitchFamily="18" charset="0"/>
              </a:rPr>
              <a:t>Χρώματα Διασποράς</a:t>
            </a:r>
            <a:endParaRPr lang="en-US" sz="2400" b="1" dirty="0" smtClean="0">
              <a:latin typeface="Cambria" pitchFamily="18" charset="0"/>
            </a:endParaRPr>
          </a:p>
          <a:p>
            <a:pPr eaLnBrk="1" hangingPunct="1">
              <a:buNone/>
            </a:pPr>
            <a:endParaRPr lang="el-GR" sz="2400" dirty="0" smtClean="0">
              <a:latin typeface="Cambria" pitchFamily="18" charset="0"/>
            </a:endParaRPr>
          </a:p>
          <a:p>
            <a:pPr eaLnBrk="1" hangingPunct="1">
              <a:buFontTx/>
              <a:buNone/>
            </a:pPr>
            <a:endParaRPr lang="el-GR" sz="2400" dirty="0" smtClean="0"/>
          </a:p>
          <a:p>
            <a:pPr eaLnBrk="1" hangingPunct="1">
              <a:buFontTx/>
              <a:buNone/>
            </a:pPr>
            <a:endParaRPr lang="el-GR" sz="2400" dirty="0" smtClean="0"/>
          </a:p>
          <a:p>
            <a:pPr eaLnBrk="1" hangingPunct="1">
              <a:buNone/>
            </a:pPr>
            <a:r>
              <a:rPr lang="el-GR" sz="2400" b="1" dirty="0" smtClean="0">
                <a:latin typeface="Cambria" pitchFamily="18" charset="0"/>
              </a:rPr>
              <a:t>Βασικά χρώματα</a:t>
            </a:r>
            <a:endParaRPr lang="en-US" sz="2400" b="1" dirty="0" smtClean="0">
              <a:latin typeface="Cambria" pitchFamily="18" charset="0"/>
            </a:endParaRPr>
          </a:p>
          <a:p>
            <a:pPr eaLnBrk="1" hangingPunct="1">
              <a:buNone/>
            </a:pPr>
            <a:r>
              <a:rPr lang="el-GR" sz="2400" b="1" dirty="0" smtClean="0">
                <a:latin typeface="Cambria" pitchFamily="18" charset="0"/>
              </a:rPr>
              <a:t> </a:t>
            </a:r>
          </a:p>
          <a:p>
            <a:pPr eaLnBrk="1" hangingPunct="1">
              <a:buFontTx/>
              <a:buNone/>
            </a:pPr>
            <a:r>
              <a:rPr lang="el-GR" sz="2400" dirty="0" smtClean="0"/>
              <a:t>                                               </a:t>
            </a:r>
          </a:p>
        </p:txBody>
      </p:sp>
      <p:pic>
        <p:nvPicPr>
          <p:cNvPr id="60421" name="il_fi" descr="http://www.chemicalbook.com/CAS%5CGIF%5C2872-52-8.gif"/>
          <p:cNvPicPr>
            <a:picLocks noChangeAspect="1" noChangeArrowheads="1"/>
          </p:cNvPicPr>
          <p:nvPr/>
        </p:nvPicPr>
        <p:blipFill>
          <a:blip r:embed="rId4" cstate="print"/>
          <a:srcRect/>
          <a:stretch>
            <a:fillRect/>
          </a:stretch>
        </p:blipFill>
        <p:spPr bwMode="auto">
          <a:xfrm>
            <a:off x="3419872" y="3356992"/>
            <a:ext cx="2343150" cy="660400"/>
          </a:xfrm>
          <a:prstGeom prst="rect">
            <a:avLst/>
          </a:prstGeom>
          <a:noFill/>
          <a:ln w="9525">
            <a:solidFill>
              <a:srgbClr val="C00000"/>
            </a:solidFill>
            <a:miter lim="800000"/>
            <a:headEnd/>
            <a:tailEnd/>
          </a:ln>
        </p:spPr>
      </p:pic>
      <p:sp>
        <p:nvSpPr>
          <p:cNvPr id="60422" name="6 - Ορθογώνιο"/>
          <p:cNvSpPr>
            <a:spLocks noChangeArrowheads="1"/>
          </p:cNvSpPr>
          <p:nvPr/>
        </p:nvSpPr>
        <p:spPr bwMode="auto">
          <a:xfrm>
            <a:off x="3563888" y="4149080"/>
            <a:ext cx="2361480" cy="307777"/>
          </a:xfrm>
          <a:prstGeom prst="rect">
            <a:avLst/>
          </a:prstGeom>
          <a:noFill/>
          <a:ln w="9525">
            <a:noFill/>
            <a:miter lim="800000"/>
            <a:headEnd/>
            <a:tailEnd/>
          </a:ln>
        </p:spPr>
        <p:txBody>
          <a:bodyPr wrap="none">
            <a:spAutoFit/>
          </a:bodyPr>
          <a:lstStyle/>
          <a:p>
            <a:r>
              <a:rPr lang="el-GR" sz="1400" dirty="0">
                <a:latin typeface="Cambria" pitchFamily="18" charset="0"/>
              </a:rPr>
              <a:t>CI </a:t>
            </a:r>
            <a:r>
              <a:rPr lang="el-GR" sz="1400" dirty="0" err="1">
                <a:latin typeface="Cambria" pitchFamily="18" charset="0"/>
              </a:rPr>
              <a:t>Disperse</a:t>
            </a:r>
            <a:r>
              <a:rPr lang="el-GR" sz="1400" dirty="0">
                <a:latin typeface="Cambria" pitchFamily="18" charset="0"/>
              </a:rPr>
              <a:t> </a:t>
            </a:r>
            <a:r>
              <a:rPr lang="el-GR" sz="1400" dirty="0" err="1">
                <a:latin typeface="Cambria" pitchFamily="18" charset="0"/>
              </a:rPr>
              <a:t>Red</a:t>
            </a:r>
            <a:r>
              <a:rPr lang="el-GR" sz="1400" dirty="0">
                <a:latin typeface="Cambria" pitchFamily="18" charset="0"/>
              </a:rPr>
              <a:t> 1 </a:t>
            </a:r>
            <a:r>
              <a:rPr lang="el-GR" sz="1400" dirty="0" err="1">
                <a:latin typeface="Cambria" pitchFamily="18" charset="0"/>
              </a:rPr>
              <a:t>No</a:t>
            </a:r>
            <a:r>
              <a:rPr lang="el-GR" sz="1400" dirty="0">
                <a:latin typeface="Cambria" pitchFamily="18" charset="0"/>
              </a:rPr>
              <a:t>. 11110</a:t>
            </a:r>
          </a:p>
        </p:txBody>
      </p:sp>
      <p:pic>
        <p:nvPicPr>
          <p:cNvPr id="60423" name="il_fi" descr="http://stainsfile.info/StainsFile/dyes/graphics/42555.gif"/>
          <p:cNvPicPr>
            <a:picLocks noChangeAspect="1" noChangeArrowheads="1"/>
          </p:cNvPicPr>
          <p:nvPr/>
        </p:nvPicPr>
        <p:blipFill>
          <a:blip r:embed="rId5" cstate="print"/>
          <a:srcRect/>
          <a:stretch>
            <a:fillRect/>
          </a:stretch>
        </p:blipFill>
        <p:spPr bwMode="auto">
          <a:xfrm>
            <a:off x="3419872" y="5013176"/>
            <a:ext cx="2487612" cy="1190625"/>
          </a:xfrm>
          <a:prstGeom prst="rect">
            <a:avLst/>
          </a:prstGeom>
          <a:noFill/>
          <a:ln w="9525">
            <a:solidFill>
              <a:schemeClr val="accent6">
                <a:lumMod val="75000"/>
              </a:schemeClr>
            </a:solidFill>
            <a:miter lim="800000"/>
            <a:headEnd/>
            <a:tailEnd/>
          </a:ln>
        </p:spPr>
      </p:pic>
      <p:pic>
        <p:nvPicPr>
          <p:cNvPr id="60424" name="il_fi" descr="http://www.chemblink.com/structures/1325-37-7.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91880" y="1556792"/>
            <a:ext cx="2179637" cy="871537"/>
          </a:xfrm>
          <a:prstGeom prst="rect">
            <a:avLst/>
          </a:prstGeom>
          <a:noFill/>
          <a:ln w="9525">
            <a:solidFill>
              <a:srgbClr val="FF9900"/>
            </a:solidFill>
            <a:miter lim="800000"/>
            <a:headEnd/>
            <a:tailEnd/>
          </a:ln>
        </p:spPr>
      </p:pic>
      <p:pic>
        <p:nvPicPr>
          <p:cNvPr id="60425" name="Picture 4" descr="http://t0.gstatic.com/images?q=tbn:ANd9GcR9bp-DcWYGY0YJORptJfKrTu-3R3mtbjXoWULIBW8DvjI0yPbk"/>
          <p:cNvPicPr>
            <a:picLocks noChangeAspect="1" noChangeArrowheads="1"/>
          </p:cNvPicPr>
          <p:nvPr/>
        </p:nvPicPr>
        <p:blipFill>
          <a:blip r:embed="rId7" cstate="print"/>
          <a:srcRect/>
          <a:stretch>
            <a:fillRect/>
          </a:stretch>
        </p:blipFill>
        <p:spPr bwMode="auto">
          <a:xfrm>
            <a:off x="7020272" y="4869160"/>
            <a:ext cx="1152128" cy="1152128"/>
          </a:xfrm>
          <a:prstGeom prst="rect">
            <a:avLst/>
          </a:prstGeom>
          <a:noFill/>
          <a:ln w="9525">
            <a:noFill/>
            <a:miter lim="800000"/>
            <a:headEnd/>
            <a:tailEnd/>
          </a:ln>
        </p:spPr>
      </p:pic>
      <p:sp>
        <p:nvSpPr>
          <p:cNvPr id="11" name="10 - Ορθογώνιο"/>
          <p:cNvSpPr/>
          <p:nvPr/>
        </p:nvSpPr>
        <p:spPr>
          <a:xfrm>
            <a:off x="2555776" y="2564904"/>
            <a:ext cx="4147802" cy="307777"/>
          </a:xfrm>
          <a:prstGeom prst="rect">
            <a:avLst/>
          </a:prstGeom>
        </p:spPr>
        <p:txBody>
          <a:bodyPr wrap="none">
            <a:spAutoFit/>
          </a:bodyPr>
          <a:lstStyle/>
          <a:p>
            <a:pPr eaLnBrk="1" hangingPunct="1">
              <a:buNone/>
            </a:pPr>
            <a:r>
              <a:rPr lang="en-US" sz="1400" dirty="0" smtClean="0">
                <a:latin typeface="Cambria" pitchFamily="18" charset="0"/>
              </a:rPr>
              <a:t>              </a:t>
            </a:r>
            <a:r>
              <a:rPr lang="el-GR" sz="1400" dirty="0" err="1" smtClean="0">
                <a:latin typeface="Cambria" pitchFamily="18" charset="0"/>
              </a:rPr>
              <a:t>curcumine</a:t>
            </a:r>
            <a:r>
              <a:rPr lang="el-GR" sz="1400" dirty="0" smtClean="0">
                <a:latin typeface="Cambria" pitchFamily="18" charset="0"/>
              </a:rPr>
              <a:t> S (CI </a:t>
            </a:r>
            <a:r>
              <a:rPr lang="el-GR" sz="1400" dirty="0" err="1" smtClean="0">
                <a:latin typeface="Cambria" pitchFamily="18" charset="0"/>
              </a:rPr>
              <a:t>Direct</a:t>
            </a:r>
            <a:r>
              <a:rPr lang="el-GR" sz="1400" dirty="0" smtClean="0">
                <a:latin typeface="Cambria" pitchFamily="18" charset="0"/>
              </a:rPr>
              <a:t> </a:t>
            </a:r>
            <a:r>
              <a:rPr lang="el-GR" sz="1400" dirty="0" err="1" smtClean="0">
                <a:latin typeface="Cambria" pitchFamily="18" charset="0"/>
              </a:rPr>
              <a:t>Yellow</a:t>
            </a:r>
            <a:r>
              <a:rPr lang="el-GR" sz="1400" dirty="0" smtClean="0">
                <a:latin typeface="Cambria" pitchFamily="18" charset="0"/>
              </a:rPr>
              <a:t> 11 </a:t>
            </a:r>
            <a:r>
              <a:rPr lang="el-GR" sz="1400" dirty="0" err="1" smtClean="0">
                <a:latin typeface="Cambria" pitchFamily="18" charset="0"/>
              </a:rPr>
              <a:t>No</a:t>
            </a:r>
            <a:r>
              <a:rPr lang="el-GR" sz="1400" dirty="0" smtClean="0">
                <a:latin typeface="Cambria" pitchFamily="18" charset="0"/>
              </a:rPr>
              <a:t> 40.000)</a:t>
            </a:r>
          </a:p>
        </p:txBody>
      </p:sp>
      <p:sp>
        <p:nvSpPr>
          <p:cNvPr id="12" name="11 - Ορθογώνιο"/>
          <p:cNvSpPr/>
          <p:nvPr/>
        </p:nvSpPr>
        <p:spPr>
          <a:xfrm>
            <a:off x="3203848" y="6309320"/>
            <a:ext cx="3494546" cy="307777"/>
          </a:xfrm>
          <a:prstGeom prst="rect">
            <a:avLst/>
          </a:prstGeom>
        </p:spPr>
        <p:txBody>
          <a:bodyPr wrap="none">
            <a:spAutoFit/>
          </a:bodyPr>
          <a:lstStyle/>
          <a:p>
            <a:r>
              <a:rPr lang="el-GR" sz="1400" dirty="0" smtClean="0">
                <a:latin typeface="Cambria" pitchFamily="18" charset="0"/>
              </a:rPr>
              <a:t> </a:t>
            </a:r>
            <a:r>
              <a:rPr lang="en-US" sz="1400" dirty="0" smtClean="0">
                <a:latin typeface="Cambria" pitchFamily="18" charset="0"/>
              </a:rPr>
              <a:t> </a:t>
            </a:r>
            <a:r>
              <a:rPr lang="el-GR" sz="1400" dirty="0" err="1" smtClean="0">
                <a:latin typeface="Cambria" pitchFamily="18" charset="0"/>
              </a:rPr>
              <a:t>Crystal</a:t>
            </a:r>
            <a:r>
              <a:rPr lang="el-GR" sz="1400" dirty="0" smtClean="0">
                <a:latin typeface="Cambria" pitchFamily="18" charset="0"/>
              </a:rPr>
              <a:t> </a:t>
            </a:r>
            <a:r>
              <a:rPr lang="el-GR" sz="1400" dirty="0" err="1" smtClean="0">
                <a:latin typeface="Cambria" pitchFamily="18" charset="0"/>
              </a:rPr>
              <a:t>Violet</a:t>
            </a:r>
            <a:r>
              <a:rPr lang="el-GR" sz="1400" dirty="0" smtClean="0">
                <a:latin typeface="Cambria" pitchFamily="18" charset="0"/>
              </a:rPr>
              <a:t> (CI </a:t>
            </a:r>
            <a:r>
              <a:rPr lang="el-GR" sz="1400" dirty="0" err="1" smtClean="0">
                <a:latin typeface="Cambria" pitchFamily="18" charset="0"/>
              </a:rPr>
              <a:t>Basic</a:t>
            </a:r>
            <a:r>
              <a:rPr lang="el-GR" sz="1400" dirty="0" smtClean="0">
                <a:latin typeface="Cambria" pitchFamily="18" charset="0"/>
              </a:rPr>
              <a:t> </a:t>
            </a:r>
            <a:r>
              <a:rPr lang="el-GR" sz="1400" dirty="0" err="1" smtClean="0">
                <a:latin typeface="Cambria" pitchFamily="18" charset="0"/>
              </a:rPr>
              <a:t>Violet</a:t>
            </a:r>
            <a:r>
              <a:rPr lang="el-GR" sz="1400" dirty="0" smtClean="0">
                <a:latin typeface="Cambria" pitchFamily="18" charset="0"/>
              </a:rPr>
              <a:t> 3 </a:t>
            </a:r>
            <a:r>
              <a:rPr lang="el-GR" sz="1400" dirty="0" err="1" smtClean="0">
                <a:latin typeface="Cambria" pitchFamily="18" charset="0"/>
              </a:rPr>
              <a:t>No</a:t>
            </a:r>
            <a:r>
              <a:rPr lang="el-GR" sz="1400" dirty="0" smtClean="0">
                <a:latin typeface="Cambria" pitchFamily="18" charset="0"/>
              </a:rPr>
              <a:t> 42555)</a:t>
            </a:r>
            <a:endParaRPr lang="el-GR" sz="1400" dirty="0"/>
          </a:p>
        </p:txBody>
      </p:sp>
      <p:sp>
        <p:nvSpPr>
          <p:cNvPr id="14" name="13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a:xfrm>
            <a:off x="-180975" y="53975"/>
            <a:ext cx="9432925" cy="1143000"/>
          </a:xfrm>
        </p:spPr>
        <p:txBody>
          <a:bodyPr/>
          <a:lstStyle/>
          <a:p>
            <a:pPr eaLnBrk="1" hangingPunct="1"/>
            <a:r>
              <a:rPr lang="el-GR" sz="2800" b="1" dirty="0" smtClean="0">
                <a:latin typeface="Cambria" pitchFamily="18" charset="0"/>
              </a:rPr>
              <a:t> </a:t>
            </a:r>
            <a:r>
              <a:rPr lang="el-GR" sz="2800" b="1" dirty="0" smtClean="0">
                <a:solidFill>
                  <a:srgbClr val="993300"/>
                </a:solidFill>
                <a:latin typeface="Cambria" pitchFamily="18" charset="0"/>
              </a:rPr>
              <a:t>Η</a:t>
            </a:r>
            <a:r>
              <a:rPr lang="el-GR" sz="2800" b="1" dirty="0" smtClean="0">
                <a:latin typeface="Cambria" pitchFamily="18" charset="0"/>
              </a:rPr>
              <a:t> </a:t>
            </a:r>
            <a:r>
              <a:rPr lang="el-GR" sz="2800" b="1" dirty="0" smtClean="0">
                <a:solidFill>
                  <a:srgbClr val="993300"/>
                </a:solidFill>
                <a:latin typeface="Cambria" pitchFamily="18" charset="0"/>
              </a:rPr>
              <a:t>Τεχνολογία των Χρωμάτων </a:t>
            </a:r>
          </a:p>
        </p:txBody>
      </p:sp>
      <p:sp>
        <p:nvSpPr>
          <p:cNvPr id="61442" name="Θέση περιεχομένου 3"/>
          <p:cNvSpPr>
            <a:spLocks noGrp="1"/>
          </p:cNvSpPr>
          <p:nvPr>
            <p:ph sz="half" idx="1"/>
          </p:nvPr>
        </p:nvSpPr>
        <p:spPr>
          <a:xfrm>
            <a:off x="468312" y="1124744"/>
            <a:ext cx="7560072" cy="5733256"/>
          </a:xfrm>
        </p:spPr>
        <p:txBody>
          <a:bodyPr/>
          <a:lstStyle/>
          <a:p>
            <a:pPr eaLnBrk="1" hangingPunct="1">
              <a:buNone/>
            </a:pPr>
            <a:r>
              <a:rPr lang="el-GR" sz="2000" dirty="0" smtClean="0">
                <a:latin typeface="Cambria" pitchFamily="18" charset="0"/>
              </a:rPr>
              <a:t>Ένα χρώμα πρέπει να εκπληρώνει όλες</a:t>
            </a:r>
          </a:p>
          <a:p>
            <a:pPr eaLnBrk="1" hangingPunct="1">
              <a:buNone/>
            </a:pPr>
            <a:r>
              <a:rPr lang="el-GR" sz="2000" dirty="0" smtClean="0">
                <a:latin typeface="Cambria" pitchFamily="18" charset="0"/>
              </a:rPr>
              <a:t>ή μερικές  από τις ακόλουθες</a:t>
            </a:r>
          </a:p>
          <a:p>
            <a:pPr eaLnBrk="1" hangingPunct="1">
              <a:buNone/>
            </a:pPr>
            <a:r>
              <a:rPr lang="el-GR" sz="2000" dirty="0" smtClean="0">
                <a:latin typeface="Cambria" pitchFamily="18" charset="0"/>
              </a:rPr>
              <a:t>απαιτήσεις</a:t>
            </a:r>
          </a:p>
          <a:p>
            <a:pPr eaLnBrk="1" hangingPunct="1">
              <a:buNone/>
            </a:pPr>
            <a:endParaRPr lang="el-GR" sz="2000" dirty="0" smtClean="0">
              <a:latin typeface="Cambria" pitchFamily="18" charset="0"/>
            </a:endParaRPr>
          </a:p>
          <a:p>
            <a:pPr eaLnBrk="1" hangingPunct="1"/>
            <a:r>
              <a:rPr lang="en-US" sz="2000" dirty="0" err="1" smtClean="0">
                <a:latin typeface="Cambria" pitchFamily="18" charset="0"/>
              </a:rPr>
              <a:t>Να</a:t>
            </a:r>
            <a:r>
              <a:rPr lang="en-US" sz="2000" dirty="0" smtClean="0">
                <a:latin typeface="Cambria" pitchFamily="18" charset="0"/>
              </a:rPr>
              <a:t> </a:t>
            </a:r>
            <a:r>
              <a:rPr lang="en-US" sz="2000" dirty="0" err="1" smtClean="0">
                <a:latin typeface="Cambria" pitchFamily="18" charset="0"/>
              </a:rPr>
              <a:t>απλώνεται</a:t>
            </a:r>
            <a:r>
              <a:rPr lang="en-US" sz="2000" dirty="0" smtClean="0">
                <a:latin typeface="Cambria" pitchFamily="18" charset="0"/>
              </a:rPr>
              <a:t> </a:t>
            </a:r>
            <a:r>
              <a:rPr lang="en-US" sz="2000" dirty="0" err="1" smtClean="0">
                <a:latin typeface="Cambria" pitchFamily="18" charset="0"/>
              </a:rPr>
              <a:t>εύκολα</a:t>
            </a:r>
            <a:endParaRPr lang="en-US" sz="2000" dirty="0" smtClean="0">
              <a:latin typeface="Cambria" pitchFamily="18" charset="0"/>
            </a:endParaRPr>
          </a:p>
          <a:p>
            <a:pPr eaLnBrk="1" hangingPunct="1">
              <a:buNone/>
            </a:pPr>
            <a:endParaRPr lang="el-GR" sz="2000" dirty="0" smtClean="0">
              <a:latin typeface="Cambria" pitchFamily="18" charset="0"/>
            </a:endParaRPr>
          </a:p>
          <a:p>
            <a:pPr eaLnBrk="1" hangingPunct="1"/>
            <a:r>
              <a:rPr lang="en-US" sz="2000" dirty="0" err="1" smtClean="0">
                <a:latin typeface="Cambria" pitchFamily="18" charset="0"/>
              </a:rPr>
              <a:t>Να</a:t>
            </a:r>
            <a:r>
              <a:rPr lang="en-US" sz="2000" dirty="0" smtClean="0">
                <a:latin typeface="Cambria" pitchFamily="18" charset="0"/>
              </a:rPr>
              <a:t> </a:t>
            </a:r>
            <a:r>
              <a:rPr lang="en-US" sz="2000" dirty="0" err="1" smtClean="0">
                <a:latin typeface="Cambria" pitchFamily="18" charset="0"/>
              </a:rPr>
              <a:t>σχηματίζει</a:t>
            </a:r>
            <a:r>
              <a:rPr lang="en-US" sz="2000" dirty="0" smtClean="0">
                <a:latin typeface="Cambria" pitchFamily="18" charset="0"/>
              </a:rPr>
              <a:t> </a:t>
            </a:r>
            <a:r>
              <a:rPr lang="en-US" sz="2000" dirty="0" err="1" smtClean="0">
                <a:latin typeface="Cambria" pitchFamily="18" charset="0"/>
              </a:rPr>
              <a:t>ομοιόμορφο</a:t>
            </a:r>
            <a:r>
              <a:rPr lang="en-US" sz="2000" dirty="0" smtClean="0">
                <a:latin typeface="Cambria" pitchFamily="18" charset="0"/>
              </a:rPr>
              <a:t> </a:t>
            </a:r>
            <a:r>
              <a:rPr lang="en-US" sz="2000" dirty="0" err="1" smtClean="0">
                <a:latin typeface="Cambria" pitchFamily="18" charset="0"/>
              </a:rPr>
              <a:t>υμένιο</a:t>
            </a:r>
            <a:endParaRPr lang="en-US" sz="2000" dirty="0" smtClean="0">
              <a:latin typeface="Cambria" pitchFamily="18" charset="0"/>
            </a:endParaRPr>
          </a:p>
          <a:p>
            <a:pPr eaLnBrk="1" hangingPunct="1"/>
            <a:endParaRPr lang="el-GR" sz="2000" dirty="0" smtClean="0">
              <a:latin typeface="Cambria" pitchFamily="18" charset="0"/>
            </a:endParaRPr>
          </a:p>
          <a:p>
            <a:pPr eaLnBrk="1" hangingPunct="1"/>
            <a:r>
              <a:rPr lang="el-GR" sz="2000" dirty="0" smtClean="0">
                <a:latin typeface="Cambria" pitchFamily="18" charset="0"/>
              </a:rPr>
              <a:t>Να είναι αδιαφανές</a:t>
            </a:r>
            <a:r>
              <a:rPr lang="en-US" sz="2000" dirty="0" smtClean="0">
                <a:latin typeface="Cambria" pitchFamily="18" charset="0"/>
              </a:rPr>
              <a:t> </a:t>
            </a:r>
            <a:r>
              <a:rPr lang="el-GR" sz="2000" dirty="0" smtClean="0">
                <a:latin typeface="Cambria" pitchFamily="18" charset="0"/>
              </a:rPr>
              <a:t>και να προστατεύει την επικαλυπτόμενη επιφάνεια</a:t>
            </a:r>
            <a:endParaRPr lang="en-US" sz="2000" dirty="0" smtClean="0">
              <a:latin typeface="Cambria" pitchFamily="18" charset="0"/>
            </a:endParaRPr>
          </a:p>
          <a:p>
            <a:pPr eaLnBrk="1" hangingPunct="1"/>
            <a:endParaRPr lang="el-GR" sz="2000" dirty="0" smtClean="0">
              <a:latin typeface="Cambria" pitchFamily="18" charset="0"/>
            </a:endParaRPr>
          </a:p>
          <a:p>
            <a:pPr eaLnBrk="1" hangingPunct="1"/>
            <a:r>
              <a:rPr lang="el-GR" sz="2000" dirty="0" smtClean="0">
                <a:latin typeface="Cambria" pitchFamily="18" charset="0"/>
              </a:rPr>
              <a:t>Να αντέχει σε διάβρωση και τριβή</a:t>
            </a:r>
            <a:endParaRPr lang="en-US" sz="2000" dirty="0" smtClean="0">
              <a:latin typeface="Cambria" pitchFamily="18" charset="0"/>
            </a:endParaRPr>
          </a:p>
          <a:p>
            <a:pPr eaLnBrk="1" hangingPunct="1"/>
            <a:endParaRPr lang="el-GR" sz="2000" dirty="0" smtClean="0">
              <a:latin typeface="Cambria" pitchFamily="18" charset="0"/>
            </a:endParaRPr>
          </a:p>
          <a:p>
            <a:pPr eaLnBrk="1" hangingPunct="1"/>
            <a:r>
              <a:rPr lang="el-GR" sz="2000" dirty="0" smtClean="0">
                <a:latin typeface="Cambria" pitchFamily="18" charset="0"/>
              </a:rPr>
              <a:t>Να είναι σταθερό στο φως </a:t>
            </a:r>
          </a:p>
          <a:p>
            <a:pPr eaLnBrk="1" hangingPunct="1">
              <a:buFontTx/>
              <a:buNone/>
            </a:pPr>
            <a:r>
              <a:rPr lang="el-GR" sz="2000" dirty="0" smtClean="0">
                <a:latin typeface="Cambria" pitchFamily="18" charset="0"/>
              </a:rPr>
              <a:t> </a:t>
            </a:r>
          </a:p>
          <a:p>
            <a:pPr eaLnBrk="1" hangingPunct="1">
              <a:buFontTx/>
              <a:buNone/>
            </a:pPr>
            <a:endParaRPr lang="el-GR" sz="1800" b="1" dirty="0" smtClean="0">
              <a:latin typeface="Cambria" pitchFamily="18" charset="0"/>
            </a:endParaRPr>
          </a:p>
        </p:txBody>
      </p:sp>
      <p:sp>
        <p:nvSpPr>
          <p:cNvPr id="61443" name="Θέση περιεχομένου 4"/>
          <p:cNvSpPr>
            <a:spLocks noGrp="1"/>
          </p:cNvSpPr>
          <p:nvPr>
            <p:ph sz="half" idx="2"/>
          </p:nvPr>
        </p:nvSpPr>
        <p:spPr>
          <a:xfrm>
            <a:off x="4648200" y="1124744"/>
            <a:ext cx="4038600" cy="6120680"/>
          </a:xfrm>
        </p:spPr>
        <p:txBody>
          <a:bodyPr/>
          <a:lstStyle/>
          <a:p>
            <a:pPr eaLnBrk="1" hangingPunct="1">
              <a:buNone/>
            </a:pPr>
            <a:endParaRPr lang="el-GR" sz="2000" b="1" dirty="0" smtClean="0">
              <a:latin typeface="Cambria" pitchFamily="18" charset="0"/>
            </a:endParaRPr>
          </a:p>
          <a:p>
            <a:pPr eaLnBrk="1" hangingPunct="1">
              <a:buFontTx/>
              <a:buNone/>
            </a:pPr>
            <a:endParaRPr lang="el-GR" sz="2000" b="1" dirty="0" smtClean="0">
              <a:latin typeface="Cambria" pitchFamily="18" charset="0"/>
            </a:endParaRPr>
          </a:p>
        </p:txBody>
      </p:sp>
      <p:pic>
        <p:nvPicPr>
          <p:cNvPr id="30726" name="Picture 6" descr="http://t1.gstatic.com/images?q=tbn:ANd9GcRXyTkRv4PPaGw20yT3BMFf6m3_ba_YN_hiVrrjwONcSixf2fVWEw"/>
          <p:cNvPicPr>
            <a:picLocks noChangeAspect="1" noChangeArrowheads="1"/>
          </p:cNvPicPr>
          <p:nvPr/>
        </p:nvPicPr>
        <p:blipFill>
          <a:blip r:embed="rId2" cstate="print"/>
          <a:srcRect/>
          <a:stretch>
            <a:fillRect/>
          </a:stretch>
        </p:blipFill>
        <p:spPr bwMode="auto">
          <a:xfrm>
            <a:off x="5292080" y="1268760"/>
            <a:ext cx="2533650" cy="1809750"/>
          </a:xfrm>
          <a:prstGeom prst="rect">
            <a:avLst/>
          </a:prstGeom>
          <a:noFill/>
        </p:spPr>
      </p:pic>
      <p:sp>
        <p:nvSpPr>
          <p:cNvPr id="7" name="6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0" y="404664"/>
            <a:ext cx="9144000" cy="523220"/>
          </a:xfrm>
          <a:prstGeom prst="rect">
            <a:avLst/>
          </a:prstGeom>
        </p:spPr>
        <p:txBody>
          <a:bodyPr wrap="square">
            <a:spAutoFit/>
          </a:bodyPr>
          <a:lstStyle/>
          <a:p>
            <a:pPr algn="ctr"/>
            <a:r>
              <a:rPr lang="el-GR" sz="2800" b="1" dirty="0" smtClean="0">
                <a:solidFill>
                  <a:srgbClr val="993300"/>
                </a:solidFill>
                <a:latin typeface="Cambria" pitchFamily="18" charset="0"/>
              </a:rPr>
              <a:t>Συνεργιστικές </a:t>
            </a:r>
            <a:r>
              <a:rPr lang="en-US" sz="2800" b="1" dirty="0" smtClean="0">
                <a:solidFill>
                  <a:srgbClr val="993300"/>
                </a:solidFill>
                <a:latin typeface="Cambria" pitchFamily="18" charset="0"/>
              </a:rPr>
              <a:t> </a:t>
            </a:r>
            <a:r>
              <a:rPr lang="el-GR" sz="2800" b="1" dirty="0" smtClean="0">
                <a:solidFill>
                  <a:srgbClr val="993300"/>
                </a:solidFill>
                <a:latin typeface="Cambria" pitchFamily="18" charset="0"/>
              </a:rPr>
              <a:t>Ύλες</a:t>
            </a:r>
            <a:endParaRPr lang="el-GR" sz="2800" dirty="0">
              <a:solidFill>
                <a:srgbClr val="993300"/>
              </a:solidFill>
            </a:endParaRPr>
          </a:p>
        </p:txBody>
      </p:sp>
      <p:sp>
        <p:nvSpPr>
          <p:cNvPr id="6" name="5 - Ορθογώνιο"/>
          <p:cNvSpPr/>
          <p:nvPr/>
        </p:nvSpPr>
        <p:spPr>
          <a:xfrm>
            <a:off x="899592" y="1582341"/>
            <a:ext cx="7416824" cy="3785652"/>
          </a:xfrm>
          <a:prstGeom prst="rect">
            <a:avLst/>
          </a:prstGeom>
        </p:spPr>
        <p:txBody>
          <a:bodyPr wrap="square">
            <a:spAutoFit/>
          </a:bodyPr>
          <a:lstStyle/>
          <a:p>
            <a:pPr eaLnBrk="1" hangingPunct="1">
              <a:buFontTx/>
              <a:buNone/>
            </a:pPr>
            <a:r>
              <a:rPr lang="el-GR" sz="2000" dirty="0" smtClean="0">
                <a:latin typeface="Cambria" pitchFamily="18" charset="0"/>
              </a:rPr>
              <a:t>Τα κύρια συστατικά των χρωμάτων και των βερνικιών,</a:t>
            </a:r>
          </a:p>
          <a:p>
            <a:pPr eaLnBrk="1" hangingPunct="1">
              <a:buFontTx/>
              <a:buNone/>
            </a:pPr>
            <a:r>
              <a:rPr lang="el-GR" sz="2000" dirty="0" smtClean="0">
                <a:latin typeface="Cambria" pitchFamily="18" charset="0"/>
              </a:rPr>
              <a:t>διακρίνονται σε</a:t>
            </a:r>
          </a:p>
          <a:p>
            <a:pPr eaLnBrk="1" hangingPunct="1">
              <a:buFontTx/>
              <a:buNone/>
            </a:pPr>
            <a:endParaRPr lang="el-GR" sz="2000" dirty="0" smtClean="0">
              <a:latin typeface="Cambria" pitchFamily="18" charset="0"/>
            </a:endParaRPr>
          </a:p>
          <a:p>
            <a:pPr eaLnBrk="1" hangingPunct="1"/>
            <a:r>
              <a:rPr lang="el-GR" sz="2000" dirty="0" smtClean="0">
                <a:latin typeface="Cambria" pitchFamily="18" charset="0"/>
              </a:rPr>
              <a:t>φορείς </a:t>
            </a:r>
          </a:p>
          <a:p>
            <a:pPr eaLnBrk="1" hangingPunct="1"/>
            <a:endParaRPr lang="el-GR" sz="2000" dirty="0" smtClean="0">
              <a:latin typeface="Cambria" pitchFamily="18" charset="0"/>
            </a:endParaRPr>
          </a:p>
          <a:p>
            <a:pPr eaLnBrk="1" hangingPunct="1"/>
            <a:r>
              <a:rPr lang="el-GR" sz="2000" dirty="0" smtClean="0">
                <a:latin typeface="Cambria" pitchFamily="18" charset="0"/>
              </a:rPr>
              <a:t>χρωστικές ύλες </a:t>
            </a:r>
          </a:p>
          <a:p>
            <a:pPr eaLnBrk="1" hangingPunct="1"/>
            <a:endParaRPr lang="el-GR" sz="2000" dirty="0" smtClean="0">
              <a:latin typeface="Cambria" pitchFamily="18" charset="0"/>
            </a:endParaRPr>
          </a:p>
          <a:p>
            <a:pPr eaLnBrk="1" hangingPunct="1"/>
            <a:r>
              <a:rPr lang="el-GR" sz="2000" dirty="0" smtClean="0">
                <a:latin typeface="Cambria" pitchFamily="18" charset="0"/>
              </a:rPr>
              <a:t>ρητίνες </a:t>
            </a:r>
          </a:p>
          <a:p>
            <a:pPr eaLnBrk="1" hangingPunct="1"/>
            <a:endParaRPr lang="el-GR" sz="2000" dirty="0" smtClean="0">
              <a:latin typeface="Cambria" pitchFamily="18" charset="0"/>
            </a:endParaRPr>
          </a:p>
          <a:p>
            <a:pPr eaLnBrk="1" hangingPunct="1"/>
            <a:r>
              <a:rPr lang="el-GR" sz="2000" dirty="0" smtClean="0">
                <a:latin typeface="Cambria" pitchFamily="18" charset="0"/>
              </a:rPr>
              <a:t>διαλυτικά </a:t>
            </a:r>
          </a:p>
          <a:p>
            <a:pPr eaLnBrk="1" hangingPunct="1">
              <a:buNone/>
            </a:pPr>
            <a:r>
              <a:rPr lang="el-GR" sz="2000" dirty="0" smtClean="0">
                <a:latin typeface="Cambria" pitchFamily="18" charset="0"/>
              </a:rPr>
              <a:t> </a:t>
            </a:r>
          </a:p>
          <a:p>
            <a:pPr eaLnBrk="1" hangingPunct="1"/>
            <a:r>
              <a:rPr lang="el-GR" sz="2000" dirty="0" smtClean="0">
                <a:latin typeface="Cambria" pitchFamily="18" charset="0"/>
              </a:rPr>
              <a:t>στεγνωτικά υλικά. </a:t>
            </a:r>
          </a:p>
        </p:txBody>
      </p:sp>
      <p:sp>
        <p:nvSpPr>
          <p:cNvPr id="7" name="6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http://www.greenpage.gr/picture_library/ideograma_elias.gif"/>
          <p:cNvPicPr>
            <a:picLocks noChangeAspect="1" noChangeArrowheads="1"/>
          </p:cNvPicPr>
          <p:nvPr/>
        </p:nvPicPr>
        <p:blipFill>
          <a:blip r:embed="rId2" cstate="print"/>
          <a:srcRect/>
          <a:stretch>
            <a:fillRect/>
          </a:stretch>
        </p:blipFill>
        <p:spPr bwMode="auto">
          <a:xfrm>
            <a:off x="7164288" y="2996952"/>
            <a:ext cx="971290" cy="1053084"/>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8" name="Picture 10" descr="http://t0.gstatic.com/images?q=tbn:ANd9GcRAPRNsuqSjg2FyXSl8KlEMoRT0gQlkXw8vpYGOqTCrHWD83_l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980728"/>
            <a:ext cx="1649068" cy="1167318"/>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0" name="Picture 2" descr="http://fe-mail.gr/media/Image/health_nutrition/2007/8/eating_all/linseed_2.jpg"/>
          <p:cNvPicPr>
            <a:picLocks noChangeAspect="1" noChangeArrowheads="1"/>
          </p:cNvPicPr>
          <p:nvPr/>
        </p:nvPicPr>
        <p:blipFill>
          <a:blip r:embed="rId4" cstate="print"/>
          <a:srcRect/>
          <a:stretch>
            <a:fillRect/>
          </a:stretch>
        </p:blipFill>
        <p:spPr bwMode="auto">
          <a:xfrm>
            <a:off x="6588224" y="4869160"/>
            <a:ext cx="2381250" cy="1790701"/>
          </a:xfrm>
          <a:prstGeom prst="rect">
            <a:avLst/>
          </a:prstGeom>
          <a:noFill/>
        </p:spPr>
      </p:pic>
      <p:sp>
        <p:nvSpPr>
          <p:cNvPr id="62465" name="1 - Τίτλος"/>
          <p:cNvSpPr>
            <a:spLocks noGrp="1"/>
          </p:cNvSpPr>
          <p:nvPr>
            <p:ph type="title"/>
          </p:nvPr>
        </p:nvSpPr>
        <p:spPr/>
        <p:txBody>
          <a:bodyPr/>
          <a:lstStyle/>
          <a:p>
            <a:pPr eaLnBrk="1" hangingPunct="1"/>
            <a:r>
              <a:rPr lang="el-GR" sz="2400" b="1" dirty="0" smtClean="0">
                <a:solidFill>
                  <a:srgbClr val="993300"/>
                </a:solidFill>
                <a:latin typeface="Cambria" pitchFamily="18" charset="0"/>
              </a:rPr>
              <a:t>Φορείς χρωμάτων και βερνικιών</a:t>
            </a:r>
            <a:r>
              <a:rPr lang="el-GR" dirty="0" smtClean="0"/>
              <a:t/>
            </a:r>
            <a:br>
              <a:rPr lang="el-GR" dirty="0" smtClean="0"/>
            </a:br>
            <a:endParaRPr lang="el-GR" dirty="0" smtClean="0"/>
          </a:p>
        </p:txBody>
      </p:sp>
      <p:sp>
        <p:nvSpPr>
          <p:cNvPr id="62466" name="2 - Θέση περιεχομένου"/>
          <p:cNvSpPr>
            <a:spLocks noGrp="1"/>
          </p:cNvSpPr>
          <p:nvPr>
            <p:ph idx="1"/>
          </p:nvPr>
        </p:nvSpPr>
        <p:spPr>
          <a:xfrm>
            <a:off x="-612576" y="765175"/>
            <a:ext cx="7632848" cy="5832475"/>
          </a:xfrm>
        </p:spPr>
        <p:txBody>
          <a:bodyPr/>
          <a:lstStyle/>
          <a:p>
            <a:pPr lvl="2" eaLnBrk="1" hangingPunct="1"/>
            <a:r>
              <a:rPr lang="el-GR" dirty="0" smtClean="0">
                <a:latin typeface="Cambria" pitchFamily="18" charset="0"/>
              </a:rPr>
              <a:t>Νερό: πρέπει να είναι καθαρό και απαλλαγμένο από άλατα και χρησιμοποιείται στα </a:t>
            </a:r>
            <a:r>
              <a:rPr lang="el-GR" dirty="0" err="1" smtClean="0">
                <a:latin typeface="Cambria" pitchFamily="18" charset="0"/>
              </a:rPr>
              <a:t>υδατοδιαλυτά</a:t>
            </a:r>
            <a:r>
              <a:rPr lang="el-GR" dirty="0" smtClean="0">
                <a:latin typeface="Cambria" pitchFamily="18" charset="0"/>
              </a:rPr>
              <a:t> χρώματα.</a:t>
            </a:r>
            <a:endParaRPr lang="en-US" dirty="0" smtClean="0">
              <a:latin typeface="Cambria" pitchFamily="18" charset="0"/>
            </a:endParaRPr>
          </a:p>
          <a:p>
            <a:pPr lvl="2" eaLnBrk="1" hangingPunct="1">
              <a:buNone/>
            </a:pPr>
            <a:endParaRPr lang="en-US" dirty="0" smtClean="0">
              <a:latin typeface="Cambria" pitchFamily="18" charset="0"/>
            </a:endParaRPr>
          </a:p>
          <a:p>
            <a:pPr lvl="2" eaLnBrk="1" hangingPunct="1"/>
            <a:endParaRPr lang="el-GR" dirty="0" smtClean="0">
              <a:latin typeface="Cambria" pitchFamily="18" charset="0"/>
            </a:endParaRPr>
          </a:p>
          <a:p>
            <a:pPr lvl="2" eaLnBrk="1" hangingPunct="1"/>
            <a:r>
              <a:rPr lang="el-GR" dirty="0" smtClean="0">
                <a:latin typeface="Cambria" pitchFamily="18" charset="0"/>
              </a:rPr>
              <a:t>Έλαιο του </a:t>
            </a:r>
            <a:r>
              <a:rPr lang="el-GR" dirty="0" err="1" smtClean="0">
                <a:latin typeface="Cambria" pitchFamily="18" charset="0"/>
              </a:rPr>
              <a:t>κινεζόδενδρου</a:t>
            </a:r>
            <a:r>
              <a:rPr lang="el-GR" dirty="0" smtClean="0">
                <a:latin typeface="Cambria" pitchFamily="18" charset="0"/>
              </a:rPr>
              <a:t>: προέρχεται από </a:t>
            </a:r>
            <a:r>
              <a:rPr lang="el-GR" dirty="0" err="1" smtClean="0">
                <a:latin typeface="Cambria" pitchFamily="18" charset="0"/>
              </a:rPr>
              <a:t>ξηραινόμενο</a:t>
            </a:r>
            <a:r>
              <a:rPr lang="el-GR" dirty="0" smtClean="0">
                <a:latin typeface="Cambria" pitchFamily="18" charset="0"/>
              </a:rPr>
              <a:t> έλαιο και χρησιμοποιείται στα βερνίκια ταχείας ξήρανσης (υψηλό κόστος).</a:t>
            </a:r>
            <a:endParaRPr lang="en-US" dirty="0" smtClean="0">
              <a:latin typeface="Cambria" pitchFamily="18" charset="0"/>
            </a:endParaRPr>
          </a:p>
          <a:p>
            <a:pPr lvl="2" eaLnBrk="1" hangingPunct="1"/>
            <a:endParaRPr lang="en-US" dirty="0" smtClean="0">
              <a:latin typeface="Cambria" pitchFamily="18" charset="0"/>
            </a:endParaRPr>
          </a:p>
          <a:p>
            <a:pPr lvl="2" eaLnBrk="1" hangingPunct="1"/>
            <a:endParaRPr lang="el-GR" dirty="0" smtClean="0">
              <a:latin typeface="Cambria" pitchFamily="18" charset="0"/>
            </a:endParaRPr>
          </a:p>
          <a:p>
            <a:pPr lvl="2" eaLnBrk="1" hangingPunct="1"/>
            <a:r>
              <a:rPr lang="el-GR" dirty="0" smtClean="0">
                <a:latin typeface="Cambria" pitchFamily="18" charset="0"/>
              </a:rPr>
              <a:t>Λινέλαιο: λαμβάνεται από εκχύλιση των σπόρων του λίνου. Ξηραίνεται εντός ολίγων ημερών. Η ξήρανση επιταχύνεται με τη χρήση στεγνωτικών. Αποτελεί το συνηθέστερο είδος ελαίου στην παρασκευή χρωμάτων.</a:t>
            </a:r>
          </a:p>
          <a:p>
            <a:pPr eaLnBrk="1" hangingPunct="1"/>
            <a:endParaRPr lang="el-GR" sz="2000" dirty="0" smtClean="0">
              <a:latin typeface="Cambria" pitchFamily="18" charset="0"/>
            </a:endParaRPr>
          </a:p>
        </p:txBody>
      </p:sp>
      <p:sp>
        <p:nvSpPr>
          <p:cNvPr id="8" name="7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100" name="Picture 12" descr="http://www.karvouna.gr/images/karvouno2.jpg"/>
          <p:cNvPicPr>
            <a:picLocks noChangeAspect="1" noChangeArrowheads="1"/>
          </p:cNvPicPr>
          <p:nvPr/>
        </p:nvPicPr>
        <p:blipFill>
          <a:blip r:embed="rId2" cstate="print"/>
          <a:srcRect/>
          <a:stretch>
            <a:fillRect/>
          </a:stretch>
        </p:blipFill>
        <p:spPr bwMode="auto">
          <a:xfrm>
            <a:off x="7524328" y="5537026"/>
            <a:ext cx="1371600" cy="1276350"/>
          </a:xfrm>
          <a:prstGeom prst="rect">
            <a:avLst/>
          </a:prstGeom>
          <a:noFill/>
        </p:spPr>
      </p:pic>
      <p:pic>
        <p:nvPicPr>
          <p:cNvPr id="5" name="Picture 6" descr="http://www.beautymakeup.gr/wp-content/uploads/2009/10/3704480344_b3ebacb5c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9240" y="1566050"/>
            <a:ext cx="3794760" cy="1646926"/>
          </a:xfrm>
          <a:prstGeom prst="rect">
            <a:avLst/>
          </a:prstGeom>
          <a:noFill/>
        </p:spPr>
      </p:pic>
      <p:sp>
        <p:nvSpPr>
          <p:cNvPr id="4" name="3 - Ορθογώνιο"/>
          <p:cNvSpPr/>
          <p:nvPr/>
        </p:nvSpPr>
        <p:spPr>
          <a:xfrm>
            <a:off x="-684584" y="946457"/>
            <a:ext cx="7920880" cy="6370975"/>
          </a:xfrm>
          <a:prstGeom prst="rect">
            <a:avLst/>
          </a:prstGeom>
        </p:spPr>
        <p:txBody>
          <a:bodyPr wrap="square">
            <a:spAutoFit/>
          </a:bodyPr>
          <a:lstStyle/>
          <a:p>
            <a:pPr lvl="2" algn="just" eaLnBrk="1" hangingPunct="1">
              <a:buFont typeface="Arial" pitchFamily="34" charset="0"/>
              <a:buChar char="•"/>
            </a:pPr>
            <a:r>
              <a:rPr lang="el-GR" sz="2400" dirty="0" smtClean="0">
                <a:latin typeface="Cambria" pitchFamily="18" charset="0"/>
              </a:rPr>
              <a:t>Κικινέλαιο (ρετσινόλαδο): διαλύεται στην αλκοόλη και χρησιμοποιείται στα βερνίκια κυτταρίνης.</a:t>
            </a:r>
            <a:endParaRPr lang="en-US" sz="2400" dirty="0" smtClean="0">
              <a:latin typeface="Cambria" pitchFamily="18" charset="0"/>
            </a:endParaRPr>
          </a:p>
          <a:p>
            <a:pPr lvl="2" algn="just" eaLnBrk="1" hangingPunct="1">
              <a:buFont typeface="Arial" pitchFamily="34" charset="0"/>
              <a:buChar char="•"/>
            </a:pPr>
            <a:endParaRPr lang="en-US" sz="2400" dirty="0" smtClean="0">
              <a:latin typeface="Cambria" pitchFamily="18" charset="0"/>
            </a:endParaRPr>
          </a:p>
          <a:p>
            <a:pPr lvl="2" algn="just" eaLnBrk="1" hangingPunct="1"/>
            <a:endParaRPr lang="en-US" sz="2400" dirty="0" smtClean="0">
              <a:latin typeface="Cambria" pitchFamily="18" charset="0"/>
            </a:endParaRPr>
          </a:p>
          <a:p>
            <a:pPr lvl="2" algn="just" eaLnBrk="1" hangingPunct="1">
              <a:buFont typeface="Arial" pitchFamily="34" charset="0"/>
              <a:buChar char="•"/>
            </a:pPr>
            <a:endParaRPr lang="en-US" sz="2400" dirty="0" smtClean="0">
              <a:latin typeface="Cambria" pitchFamily="18" charset="0"/>
            </a:endParaRPr>
          </a:p>
          <a:p>
            <a:pPr lvl="2" algn="just" eaLnBrk="1" hangingPunct="1"/>
            <a:endParaRPr lang="el-GR" sz="2400" dirty="0" smtClean="0">
              <a:latin typeface="Cambria" pitchFamily="18" charset="0"/>
            </a:endParaRPr>
          </a:p>
          <a:p>
            <a:pPr lvl="2" algn="just" eaLnBrk="1" hangingPunct="1">
              <a:buFont typeface="Arial" pitchFamily="34" charset="0"/>
              <a:buChar char="•"/>
            </a:pPr>
            <a:r>
              <a:rPr lang="el-GR" sz="2400" dirty="0" smtClean="0">
                <a:latin typeface="Cambria" pitchFamily="18" charset="0"/>
              </a:rPr>
              <a:t>Έλαιο ρητίνης: λαμβάνεται με απόσταξη του τερεβινθέλαιου ή του κολοφωνίου. </a:t>
            </a:r>
            <a:endParaRPr lang="en-US" sz="2400" dirty="0" smtClean="0">
              <a:latin typeface="Cambria" pitchFamily="18" charset="0"/>
            </a:endParaRPr>
          </a:p>
          <a:p>
            <a:pPr lvl="2" algn="just" eaLnBrk="1" hangingPunct="1">
              <a:buFont typeface="Arial" pitchFamily="34" charset="0"/>
              <a:buChar char="•"/>
            </a:pPr>
            <a:endParaRPr lang="en-US" sz="2400" dirty="0" smtClean="0">
              <a:latin typeface="Cambria" pitchFamily="18" charset="0"/>
            </a:endParaRPr>
          </a:p>
          <a:p>
            <a:pPr lvl="2" algn="just" eaLnBrk="1" hangingPunct="1"/>
            <a:endParaRPr lang="en-US" sz="2400" dirty="0" smtClean="0">
              <a:latin typeface="Cambria" pitchFamily="18" charset="0"/>
            </a:endParaRPr>
          </a:p>
          <a:p>
            <a:pPr lvl="2" algn="just" eaLnBrk="1" hangingPunct="1">
              <a:buFont typeface="Arial" pitchFamily="34" charset="0"/>
              <a:buChar char="•"/>
            </a:pPr>
            <a:endParaRPr lang="en-US" sz="2400" dirty="0" smtClean="0">
              <a:latin typeface="Cambria" pitchFamily="18" charset="0"/>
            </a:endParaRPr>
          </a:p>
          <a:p>
            <a:pPr lvl="2" algn="just" eaLnBrk="1" hangingPunct="1">
              <a:buFont typeface="Arial" pitchFamily="34" charset="0"/>
              <a:buChar char="•"/>
            </a:pPr>
            <a:endParaRPr lang="en-US" sz="2400" dirty="0" smtClean="0">
              <a:latin typeface="Cambria" pitchFamily="18" charset="0"/>
            </a:endParaRPr>
          </a:p>
          <a:p>
            <a:pPr lvl="2" algn="just" eaLnBrk="1" hangingPunct="1"/>
            <a:endParaRPr lang="el-GR" sz="2400" dirty="0" smtClean="0">
              <a:latin typeface="Cambria" pitchFamily="18" charset="0"/>
            </a:endParaRPr>
          </a:p>
          <a:p>
            <a:pPr lvl="2" algn="just" eaLnBrk="1" hangingPunct="1">
              <a:buFont typeface="Arial" pitchFamily="34" charset="0"/>
              <a:buChar char="•"/>
            </a:pPr>
            <a:r>
              <a:rPr lang="el-GR" sz="2400" dirty="0" smtClean="0">
                <a:latin typeface="Cambria" pitchFamily="18" charset="0"/>
              </a:rPr>
              <a:t>Έλαια πίσσας, γαιάνθρακα, </a:t>
            </a:r>
            <a:r>
              <a:rPr lang="el-GR" sz="2400" dirty="0" err="1" smtClean="0">
                <a:latin typeface="Cambria" pitchFamily="18" charset="0"/>
              </a:rPr>
              <a:t>ασφαλτόλιθων</a:t>
            </a:r>
            <a:r>
              <a:rPr lang="el-GR" sz="2400" dirty="0" smtClean="0">
                <a:latin typeface="Cambria" pitchFamily="18" charset="0"/>
              </a:rPr>
              <a:t>: αυξάνουν την ικανότητα πρόσφυσης των βερνικιών στις σιδηρές επιφάνειες.</a:t>
            </a:r>
          </a:p>
          <a:p>
            <a:pPr algn="just" eaLnBrk="1" hangingPunct="1">
              <a:buFontTx/>
              <a:buNone/>
            </a:pPr>
            <a:endParaRPr lang="el-GR" sz="2400" dirty="0" smtClean="0">
              <a:latin typeface="Cambria" pitchFamily="18" charset="0"/>
            </a:endParaRPr>
          </a:p>
        </p:txBody>
      </p:sp>
      <p:pic>
        <p:nvPicPr>
          <p:cNvPr id="89090" name="Picture 2" descr="http://t2.gstatic.com/images?q=tbn:ANd9GcTNBeiyhB2pXkOGO0nYuO_K_93-sEJbbVYUFZfP4Op5KhXeiM-J"/>
          <p:cNvPicPr>
            <a:picLocks noChangeAspect="1" noChangeArrowheads="1"/>
          </p:cNvPicPr>
          <p:nvPr/>
        </p:nvPicPr>
        <p:blipFill>
          <a:blip r:embed="rId4" cstate="print"/>
          <a:srcRect/>
          <a:stretch>
            <a:fillRect/>
          </a:stretch>
        </p:blipFill>
        <p:spPr bwMode="auto">
          <a:xfrm>
            <a:off x="6012160" y="3533750"/>
            <a:ext cx="2705100" cy="1695450"/>
          </a:xfrm>
          <a:prstGeom prst="rect">
            <a:avLst/>
          </a:prstGeom>
          <a:noFill/>
        </p:spPr>
      </p:pic>
      <p:sp>
        <p:nvSpPr>
          <p:cNvPr id="89094" name="AutoShape 6" descr="data:image/jpg;base64,/9j/4AAQSkZJRgABAQAAAQABAAD/2wCEAAkGBhMRERMQEhAWFRURFhcXGBUUGRgcGBkVFxMXFBoZFSEYJzIfGBwjGRoYKzsiIycpLTguGiA9NTIsNyYrLSkBCQoKDgwOGg4PGCwcHBwpLCksKiwpKSwpKSwpKSkpLCksLDUsKSksKikpLCkpLCwsKSksLCkpLCkpKSkpKSkpKf/AABEIAGsAcwMBIgACEQEDEQH/xAAcAAEAAgIDAQAAAAAAAAAAAAAABQYEBwECAwj/xAA5EAACAQMDAgQEAwcCBwAAAAABAhEAAyEEEjEFQRMiUWEGBzKBFHGRI0KhsdHh8GLBCBUkRFKSo//EABcBAQEBAQAAAAAAAAAAAAAAAAABAgP/xAAYEQEBAQEBAAAAAAAAAAAAAAAAAREhMf/aAAwDAQACEQMRAD8A3jSlKBSlcTQc0rqzwJPaqp8R/MzSaIA3FvNMxstmDtJBy0DkH9KC2zXE1qbU/wDETpAYTSX2P+o21H8Cf5Vgv/xBMXH/AEIW3MEm4WY/kAoAPGDQbnmuZrU1v5/WWAjSOG7g3BtB9JCz+oFTfQfmkNQXVtI6m3bLnawcQF3RgAjvyI4q4mxfqVUtN8zdG5Al1BEyy4HqDGcVZdFrkvILltw6nhlMg/4aYrIpSlQKUpQKUrhqDpfvqgLMQAokkkAAepJwPvVG+JfmZ4Ks2nsi6owLhcBS5DEbAfqiM5HI9axPmf8AEigXNGwIYi29oz5WaTIuD0EcdzVB0vxzc8J9JdWy1t7TLtFuGt5ERDAGSAZOZA9q1jOsq78bX+qXrdjx/DN64VW2sotsEQWdv3xtJwDMntxWR8WfCfUvDTeRqEsjYuzzEKJVtwMEtgE4Myc1Xdf0a3cbSXAg0/juuldYIm4AiNeYNhRL5UxgAjmROJ8T9Rs2tXpC4uvbQXWuq6N4VsKqnwypg7vJiZEH1EZtXFH1HwLeC3nVQ4sBTdCkEpuJGR6yD6ECZ4p0a6iqyXRIQKYZCwgmJaJiJGf09KkdB1VtuqF6+FZLaB7ZLBby22Pcc3VJUDGRv9KgNRrbSk7FPlZirdmUxAYdgCO/rBqyjvqNGLMXtxCsXFsr5g+wifaMjOOD3qw6TX2tQJBW3zMHaI/dVfYwQZkZzVaSyLygbyyqGhRJKznAPb37fauvS+dp4kf3ojb3TOj6M6Vrx1O65bt52nYBcVBCw+WyREADPtWwfgLR+HorZ2bTdLXCCZ+psH/1ArV79U0tzpdpFCW71mAVXBY7mQN+m454x2YVuzQ6UWraWhxbVVH5KAv+1W1WRSlKypSlKBXBrmlBpP50pt11ps504/UXHH8oqtaHqsoiXQhTa+3cDPiDawNspDSN3doBz6RevnXZ8+mbkulxY7Da1tp9/q49qomi0SOAAxF5riBQsbUXa0zPdm2KJIA3ZNdPYx5WN0ron4q9bsq6uWYW2BbasbjtIJBIAPIKk8RMmPaz1Y2Bq+nBF04uOVuOCzsNrbVtTIHh7uSMlfWIMn0nqqWtM1ttOiuxVgWkHawHEebcjQQy5857EVgfEvwtrDqbjNYl721wbW64G3L+62ZJM8VzaUtun3LpYrbMW8NEQvu0e/eIzXf/AJefBDFDlmUETDEKGETyZBFZOptXdPqJuobZdA0EEY4xOeP89Jv4O09vVrf0rt+0YHwiezKj3AIXLKQGHBg7TQVHQWVaN0qphdwzDTgkegkGPapnp2iNy0zEy6uAQ0zDTiTnsTj/AHrp02xtW8h5Q7xIHKggAj7t+tZSakWb11lUQS29GzndjPs2QT+uaoxgjI4IPldWWW9IDdu/v/evpD5e9e/GdPsXmJLhfDuTz4ieVifzgH71oa7pDqQ2xktlQWJcwGgfSkcuYwBk8DNbJ+SV90F/TvIlbd9Qe4cFCy9iCVGR6UI2rSlKilKUoFDSlBqv5w3Q93TWxE20useZAY2wCO3Kn+1at6l1QWCgtk7jEhhzDjOOYImcd8VtT5z9LE2NTIACujFjAx50j/6fqK0trdAX/aE4eQCxzhoBiPbj1Na3mMZ1OdK61adBLML8w6MoNspEh05hhG0gjIiK4vX7jI2zfv3Ap4ZjJubtqiZ5ggKOY9BUNeU6MvK/tpAhsFJIaSCOSMdozXlp+sXbQ2MVdAIKMMkEAGD9Q+kfoKipr43vvdvWbr72BtqZczPiSTPownKiBIPFQuk1R0mstX0JIt3EYdiYiQewMSJEjNTd02bunbTrcdACbiI8uN2JX/STAgiRg94qt9fv7rzQNoBEAdu5k9zM5PNRV3+KtHaS/a1Fpkexq1d1giQu7hgPpIEfdWHaq/prRLeLMEQGkSGDE5aeJgyfasO3qQ1p0E7QxdTPqomRk8jkHk98Vn9M1jbjcIlRBYnJicFvacSZoPZdUbJZQgIYFCOVyTjIgr+cHvyBF9+SNxrms1TXJDLZQAGcWyybIJzAVfyrX18bfMCIYkgTgLBI2jkD+ErV3+TwdeogM/GmZNsc7CkRPaDxzj0ojelKUo0UpSgUpSgqvzM0Fy70+94Soz24uBXmGCSSMd4mPf8AOvnp2ul2s3rim4klDmPKd5VIwSZMH25GK+oOu9O/Eae7Yx+0RlBMwGjykx6NB+1fKHV+oXb2obUMzfWFLDkAEIJKwMgc8TOKIj9YCxY5JJknM5JJY9zmcmmluFXG4GMxIxJUgHPvWboQqahCzQu4jcyyMqR5h+sx9q46nomtPHIWRI4PcR+hjvg0GLc6i5ctwzTjOARwJ7cY9hUqvWLWpthbygPaT68y4B27RjEAzmQfaovrF0EqQIxI/IwR/hrhBvu8YdcR28o9Pf8AmaCV6WmnBBLEFjtA5mcSBx/Ac1IvbQ3FGmLbNspPmIGAdxWPKc4PGKr2l6I1x1RWgloBhuSARx6kYqa6NpVsP4N99qs4K3UG9fKrCDBAIYkAiPziBQT/AETpiX3K37ToL8pZvKCVS4RG1kB3Mu6I25k94hc3pjvoOthnJYpcKsYOVfyMQPWCDP8AWrV8J9KGqOlYDZb0zvcJZ18zFvpVQZA3CZONrCJrj5o9HH4jT6pOH8jEexAgzx5JH298RcbXVprmoP4P1BbS2lLbzbGwvBG4L9LHdnKFT96nKoUpSgUpSg6sK+efmz8D29Dca5bMWtTvZF7q4IZ7YMYXO4T7jtn6IqhfObp6XOmvcf8A7dhcBEkjlIEczujOIPtViV872OmPdTyKWhd52/8AiGgnOTHsPepHW9RV/N4Kq/DwW2ttAG4hpIbduMgxk8RWFoetW7LI9vduUsJPJUtiYaBKyIWOeTE16db6hbvP4gLlnBLsRksZzAPER6d+eSGFqbR8MeSFac+w/oGWsnptnc1u21wqykrbgerFgZkRDdh7121OotbgWUH6RstDy/SgJBxk7TkzJ7Gakei67Wm6Lul0BuAK6ovgNdQTIJEgjEn2zmcmg6a/p17T3C4KDIubkIKuN4gqSDOcwwwQa76Hr+msWINtm1AJKOhQgLgEXJEz7+3Ar01nwB1m/wCd9FeP0iIVcKsL5QRwO8fnWA/yz6oGCnp1+T6JI4nJGB9zUxWQvxbYLI76M3GUQS11l820DAUdjnM89hzfuh6zqevBt2emi3ZuFWW5fNwW0VW3LEgeJHsMyZ71DfBXyi6j4i3nt27HhkEfiFVp75TO4c8+0e30TbSBwPtWrxIjPhzof4SyLRuG40yzkBZPAAUYVQIAGfvUtSlZUpSlApSlArzu2QwKsoYMIIIBBHoQea9KUEavw5pQZGksAjuLVv8ApWXb0VtRC21A9AoH8q96UHg+kQ8op/NQff8AnXqqwIrtSgRSKUoFKUoFKUoFKUoP/9k="/>
          <p:cNvSpPr>
            <a:spLocks noChangeAspect="1" noChangeArrowheads="1"/>
          </p:cNvSpPr>
          <p:nvPr/>
        </p:nvSpPr>
        <p:spPr bwMode="auto">
          <a:xfrm>
            <a:off x="76200" y="-523875"/>
            <a:ext cx="1095375" cy="101917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9096" name="AutoShape 8" descr="data:image/jpg;base64,/9j/4AAQSkZJRgABAQAAAQABAAD/2wCEAAkGBhMRERMQEhAWFRURFhcXGBUUGRgcGBkVFxMXFBoZFSEYJzIfGBwjGRoYKzsiIycpLTguGiA9NTIsNyYrLSkBCQoKDgwOGg4PGCwcHBwpLCksKiwpKSwpKSwpKSkpLCksLDUsKSksKikpLCkpLCwsKSksLCkpLCkpKSkpKSkpKf/AABEIAGsAcwMBIgACEQEDEQH/xAAcAAEAAgIDAQAAAAAAAAAAAAAABQYEBwECAwj/xAA5EAACAQMDAgQEAwcCBwAAAAABAhEAAyEEEjEFQRMiUWEGBzKBFHGRI0KhsdHh8GLBCBUkRFKSo//EABcBAQEBAQAAAAAAAAAAAAAAAAABAgP/xAAYEQEBAQEBAAAAAAAAAAAAAAAAAREhMf/aAAwDAQACEQMRAD8A3jSlKBSlcTQc0rqzwJPaqp8R/MzSaIA3FvNMxstmDtJBy0DkH9KC2zXE1qbU/wDETpAYTSX2P+o21H8Cf5Vgv/xBMXH/AEIW3MEm4WY/kAoAPGDQbnmuZrU1v5/WWAjSOG7g3BtB9JCz+oFTfQfmkNQXVtI6m3bLnawcQF3RgAjvyI4q4mxfqVUtN8zdG5Al1BEyy4HqDGcVZdFrkvILltw6nhlMg/4aYrIpSlQKUpQKUrhqDpfvqgLMQAokkkAAepJwPvVG+JfmZ4Ks2nsi6owLhcBS5DEbAfqiM5HI9axPmf8AEigXNGwIYi29oz5WaTIuD0EcdzVB0vxzc8J9JdWy1t7TLtFuGt5ERDAGSAZOZA9q1jOsq78bX+qXrdjx/DN64VW2sotsEQWdv3xtJwDMntxWR8WfCfUvDTeRqEsjYuzzEKJVtwMEtgE4Myc1Xdf0a3cbSXAg0/juuldYIm4AiNeYNhRL5UxgAjmROJ8T9Rs2tXpC4uvbQXWuq6N4VsKqnwypg7vJiZEH1EZtXFH1HwLeC3nVQ4sBTdCkEpuJGR6yD6ECZ4p0a6iqyXRIQKYZCwgmJaJiJGf09KkdB1VtuqF6+FZLaB7ZLBby22Pcc3VJUDGRv9KgNRrbSk7FPlZirdmUxAYdgCO/rBqyjvqNGLMXtxCsXFsr5g+wifaMjOOD3qw6TX2tQJBW3zMHaI/dVfYwQZkZzVaSyLygbyyqGhRJKznAPb37fauvS+dp4kf3ojb3TOj6M6Vrx1O65bt52nYBcVBCw+WyREADPtWwfgLR+HorZ2bTdLXCCZ+psH/1ArV79U0tzpdpFCW71mAVXBY7mQN+m454x2YVuzQ6UWraWhxbVVH5KAv+1W1WRSlKypSlKBXBrmlBpP50pt11ps504/UXHH8oqtaHqsoiXQhTa+3cDPiDawNspDSN3doBz6RevnXZ8+mbkulxY7Da1tp9/q49qomi0SOAAxF5riBQsbUXa0zPdm2KJIA3ZNdPYx5WN0ron4q9bsq6uWYW2BbasbjtIJBIAPIKk8RMmPaz1Y2Bq+nBF04uOVuOCzsNrbVtTIHh7uSMlfWIMn0nqqWtM1ttOiuxVgWkHawHEebcjQQy5857EVgfEvwtrDqbjNYl721wbW64G3L+62ZJM8VzaUtun3LpYrbMW8NEQvu0e/eIzXf/AJefBDFDlmUETDEKGETyZBFZOptXdPqJuobZdA0EEY4xOeP89Jv4O09vVrf0rt+0YHwiezKj3AIXLKQGHBg7TQVHQWVaN0qphdwzDTgkegkGPapnp2iNy0zEy6uAQ0zDTiTnsTj/AHrp02xtW8h5Q7xIHKggAj7t+tZSakWb11lUQS29GzndjPs2QT+uaoxgjI4IPldWWW9IDdu/v/evpD5e9e/GdPsXmJLhfDuTz4ieVifzgH71oa7pDqQ2xktlQWJcwGgfSkcuYwBk8DNbJ+SV90F/TvIlbd9Qe4cFCy9iCVGR6UI2rSlKilKUoFDSlBqv5w3Q93TWxE20useZAY2wCO3Kn+1at6l1QWCgtk7jEhhzDjOOYImcd8VtT5z9LE2NTIACujFjAx50j/6fqK0trdAX/aE4eQCxzhoBiPbj1Na3mMZ1OdK61adBLML8w6MoNspEh05hhG0gjIiK4vX7jI2zfv3Ap4ZjJubtqiZ5ggKOY9BUNeU6MvK/tpAhsFJIaSCOSMdozXlp+sXbQ2MVdAIKMMkEAGD9Q+kfoKipr43vvdvWbr72BtqZczPiSTPownKiBIPFQuk1R0mstX0JIt3EYdiYiQewMSJEjNTd02bunbTrcdACbiI8uN2JX/STAgiRg94qt9fv7rzQNoBEAdu5k9zM5PNRV3+KtHaS/a1Fpkexq1d1giQu7hgPpIEfdWHaq/prRLeLMEQGkSGDE5aeJgyfasO3qQ1p0E7QxdTPqomRk8jkHk98Vn9M1jbjcIlRBYnJicFvacSZoPZdUbJZQgIYFCOVyTjIgr+cHvyBF9+SNxrms1TXJDLZQAGcWyybIJzAVfyrX18bfMCIYkgTgLBI2jkD+ErV3+TwdeogM/GmZNsc7CkRPaDxzj0ojelKUo0UpSgUpSgqvzM0Fy70+94Soz24uBXmGCSSMd4mPf8AOvnp2ul2s3rim4klDmPKd5VIwSZMH25GK+oOu9O/Eae7Yx+0RlBMwGjykx6NB+1fKHV+oXb2obUMzfWFLDkAEIJKwMgc8TOKIj9YCxY5JJknM5JJY9zmcmmluFXG4GMxIxJUgHPvWboQqahCzQu4jcyyMqR5h+sx9q46nomtPHIWRI4PcR+hjvg0GLc6i5ctwzTjOARwJ7cY9hUqvWLWpthbygPaT68y4B27RjEAzmQfaovrF0EqQIxI/IwR/hrhBvu8YdcR28o9Pf8AmaCV6WmnBBLEFjtA5mcSBx/Ac1IvbQ3FGmLbNspPmIGAdxWPKc4PGKr2l6I1x1RWgloBhuSARx6kYqa6NpVsP4N99qs4K3UG9fKrCDBAIYkAiPziBQT/AETpiX3K37ToL8pZvKCVS4RG1kB3Mu6I25k94hc3pjvoOthnJYpcKsYOVfyMQPWCDP8AWrV8J9KGqOlYDZb0zvcJZ18zFvpVQZA3CZONrCJrj5o9HH4jT6pOH8jEexAgzx5JH298RcbXVprmoP4P1BbS2lLbzbGwvBG4L9LHdnKFT96nKoUpSgUpSg6sK+efmz8D29Dca5bMWtTvZF7q4IZ7YMYXO4T7jtn6IqhfObp6XOmvcf8A7dhcBEkjlIEczujOIPtViV872OmPdTyKWhd52/8AiGgnOTHsPepHW9RV/N4Kq/DwW2ttAG4hpIbduMgxk8RWFoetW7LI9vduUsJPJUtiYaBKyIWOeTE16db6hbvP4gLlnBLsRksZzAPER6d+eSGFqbR8MeSFac+w/oGWsnptnc1u21wqykrbgerFgZkRDdh7121OotbgWUH6RstDy/SgJBxk7TkzJ7Gakei67Wm6Lul0BuAK6ovgNdQTIJEgjEn2zmcmg6a/p17T3C4KDIubkIKuN4gqSDOcwwwQa76Hr+msWINtm1AJKOhQgLgEXJEz7+3Ar01nwB1m/wCd9FeP0iIVcKsL5QRwO8fnWA/yz6oGCnp1+T6JI4nJGB9zUxWQvxbYLI76M3GUQS11l820DAUdjnM89hzfuh6zqevBt2emi3ZuFWW5fNwW0VW3LEgeJHsMyZ71DfBXyi6j4i3nt27HhkEfiFVp75TO4c8+0e30TbSBwPtWrxIjPhzof4SyLRuG40yzkBZPAAUYVQIAGfvUtSlZUpSlApSlArzu2QwKsoYMIIIBBHoQea9KUEavw5pQZGksAjuLVv8ApWXb0VtRC21A9AoH8q96UHg+kQ8op/NQff8AnXqqwIrtSgRSKUoFKUoFKUoFKUoP/9k="/>
          <p:cNvSpPr>
            <a:spLocks noChangeAspect="1" noChangeArrowheads="1"/>
          </p:cNvSpPr>
          <p:nvPr/>
        </p:nvSpPr>
        <p:spPr bwMode="auto">
          <a:xfrm>
            <a:off x="76200" y="-523875"/>
            <a:ext cx="1095375" cy="101917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9098" name="AutoShape 10" descr="data:image/jpg;base64,/9j/4AAQSkZJRgABAQAAAQABAAD/2wCEAAkGBhMRERMQEhAWFRURFhcXGBUUGRgcGBkVFxMXFBoZFSEYJzIfGBwjGRoYKzsiIycpLTguGiA9NTIsNyYrLSkBCQoKDgwOGg4PGCwcHBwpLCksKiwpKSwpKSwpKSkpLCksLDUsKSksKikpLCkpLCwsKSksLCkpLCkpKSkpKSkpKf/AABEIAGsAcwMBIgACEQEDEQH/xAAcAAEAAgIDAQAAAAAAAAAAAAAABQYEBwECAwj/xAA5EAACAQMDAgQEAwcCBwAAAAABAhEAAyEEEjEFQRMiUWEGBzKBFHGRI0KhsdHh8GLBCBUkRFKSo//EABcBAQEBAQAAAAAAAAAAAAAAAAABAgP/xAAYEQEBAQEBAAAAAAAAAAAAAAAAAREhMf/aAAwDAQACEQMRAD8A3jSlKBSlcTQc0rqzwJPaqp8R/MzSaIA3FvNMxstmDtJBy0DkH9KC2zXE1qbU/wDETpAYTSX2P+o21H8Cf5Vgv/xBMXH/AEIW3MEm4WY/kAoAPGDQbnmuZrU1v5/WWAjSOG7g3BtB9JCz+oFTfQfmkNQXVtI6m3bLnawcQF3RgAjvyI4q4mxfqVUtN8zdG5Al1BEyy4HqDGcVZdFrkvILltw6nhlMg/4aYrIpSlQKUpQKUrhqDpfvqgLMQAokkkAAepJwPvVG+JfmZ4Ks2nsi6owLhcBS5DEbAfqiM5HI9axPmf8AEigXNGwIYi29oz5WaTIuD0EcdzVB0vxzc8J9JdWy1t7TLtFuGt5ERDAGSAZOZA9q1jOsq78bX+qXrdjx/DN64VW2sotsEQWdv3xtJwDMntxWR8WfCfUvDTeRqEsjYuzzEKJVtwMEtgE4Myc1Xdf0a3cbSXAg0/juuldYIm4AiNeYNhRL5UxgAjmROJ8T9Rs2tXpC4uvbQXWuq6N4VsKqnwypg7vJiZEH1EZtXFH1HwLeC3nVQ4sBTdCkEpuJGR6yD6ECZ4p0a6iqyXRIQKYZCwgmJaJiJGf09KkdB1VtuqF6+FZLaB7ZLBby22Pcc3VJUDGRv9KgNRrbSk7FPlZirdmUxAYdgCO/rBqyjvqNGLMXtxCsXFsr5g+wifaMjOOD3qw6TX2tQJBW3zMHaI/dVfYwQZkZzVaSyLygbyyqGhRJKznAPb37fauvS+dp4kf3ojb3TOj6M6Vrx1O65bt52nYBcVBCw+WyREADPtWwfgLR+HorZ2bTdLXCCZ+psH/1ArV79U0tzpdpFCW71mAVXBY7mQN+m454x2YVuzQ6UWraWhxbVVH5KAv+1W1WRSlKypSlKBXBrmlBpP50pt11ps504/UXHH8oqtaHqsoiXQhTa+3cDPiDawNspDSN3doBz6RevnXZ8+mbkulxY7Da1tp9/q49qomi0SOAAxF5riBQsbUXa0zPdm2KJIA3ZNdPYx5WN0ron4q9bsq6uWYW2BbasbjtIJBIAPIKk8RMmPaz1Y2Bq+nBF04uOVuOCzsNrbVtTIHh7uSMlfWIMn0nqqWtM1ttOiuxVgWkHawHEebcjQQy5857EVgfEvwtrDqbjNYl721wbW64G3L+62ZJM8VzaUtun3LpYrbMW8NEQvu0e/eIzXf/AJefBDFDlmUETDEKGETyZBFZOptXdPqJuobZdA0EEY4xOeP89Jv4O09vVrf0rt+0YHwiezKj3AIXLKQGHBg7TQVHQWVaN0qphdwzDTgkegkGPapnp2iNy0zEy6uAQ0zDTiTnsTj/AHrp02xtW8h5Q7xIHKggAj7t+tZSakWb11lUQS29GzndjPs2QT+uaoxgjI4IPldWWW9IDdu/v/evpD5e9e/GdPsXmJLhfDuTz4ieVifzgH71oa7pDqQ2xktlQWJcwGgfSkcuYwBk8DNbJ+SV90F/TvIlbd9Qe4cFCy9iCVGR6UI2rSlKilKUoFDSlBqv5w3Q93TWxE20useZAY2wCO3Kn+1at6l1QWCgtk7jEhhzDjOOYImcd8VtT5z9LE2NTIACujFjAx50j/6fqK0trdAX/aE4eQCxzhoBiPbj1Na3mMZ1OdK61adBLML8w6MoNspEh05hhG0gjIiK4vX7jI2zfv3Ap4ZjJubtqiZ5ggKOY9BUNeU6MvK/tpAhsFJIaSCOSMdozXlp+sXbQ2MVdAIKMMkEAGD9Q+kfoKipr43vvdvWbr72BtqZczPiSTPownKiBIPFQuk1R0mstX0JIt3EYdiYiQewMSJEjNTd02bunbTrcdACbiI8uN2JX/STAgiRg94qt9fv7rzQNoBEAdu5k9zM5PNRV3+KtHaS/a1Fpkexq1d1giQu7hgPpIEfdWHaq/prRLeLMEQGkSGDE5aeJgyfasO3qQ1p0E7QxdTPqomRk8jkHk98Vn9M1jbjcIlRBYnJicFvacSZoPZdUbJZQgIYFCOVyTjIgr+cHvyBF9+SNxrms1TXJDLZQAGcWyybIJzAVfyrX18bfMCIYkgTgLBI2jkD+ErV3+TwdeogM/GmZNsc7CkRPaDxzj0ojelKUo0UpSgUpSgqvzM0Fy70+94Soz24uBXmGCSSMd4mPf8AOvnp2ul2s3rim4klDmPKd5VIwSZMH25GK+oOu9O/Eae7Yx+0RlBMwGjykx6NB+1fKHV+oXb2obUMzfWFLDkAEIJKwMgc8TOKIj9YCxY5JJknM5JJY9zmcmmluFXG4GMxIxJUgHPvWboQqahCzQu4jcyyMqR5h+sx9q46nomtPHIWRI4PcR+hjvg0GLc6i5ctwzTjOARwJ7cY9hUqvWLWpthbygPaT68y4B27RjEAzmQfaovrF0EqQIxI/IwR/hrhBvu8YdcR28o9Pf8AmaCV6WmnBBLEFjtA5mcSBx/Ac1IvbQ3FGmLbNspPmIGAdxWPKc4PGKr2l6I1x1RWgloBhuSARx6kYqa6NpVsP4N99qs4K3UG9fKrCDBAIYkAiPziBQT/AETpiX3K37ToL8pZvKCVS4RG1kB3Mu6I25k94hc3pjvoOthnJYpcKsYOVfyMQPWCDP8AWrV8J9KGqOlYDZb0zvcJZ18zFvpVQZA3CZONrCJrj5o9HH4jT6pOH8jEexAgzx5JH298RcbXVprmoP4P1BbS2lLbzbGwvBG4L9LHdnKFT96nKoUpSgUpSg6sK+efmz8D29Dca5bMWtTvZF7q4IZ7YMYXO4T7jtn6IqhfObp6XOmvcf8A7dhcBEkjlIEczujOIPtViV872OmPdTyKWhd52/8AiGgnOTHsPepHW9RV/N4Kq/DwW2ttAG4hpIbduMgxk8RWFoetW7LI9vduUsJPJUtiYaBKyIWOeTE16db6hbvP4gLlnBLsRksZzAPER6d+eSGFqbR8MeSFac+w/oGWsnptnc1u21wqykrbgerFgZkRDdh7121OotbgWUH6RstDy/SgJBxk7TkzJ7Gakei67Wm6Lul0BuAK6ovgNdQTIJEgjEn2zmcmg6a/p17T3C4KDIubkIKuN4gqSDOcwwwQa76Hr+msWINtm1AJKOhQgLgEXJEz7+3Ar01nwB1m/wCd9FeP0iIVcKsL5QRwO8fnWA/yz6oGCnp1+T6JI4nJGB9zUxWQvxbYLI76M3GUQS11l820DAUdjnM89hzfuh6zqevBt2emi3ZuFWW5fNwW0VW3LEgeJHsMyZ71DfBXyi6j4i3nt27HhkEfiFVp75TO4c8+0e30TbSBwPtWrxIjPhzof4SyLRuG40yzkBZPAAUYVQIAGfvUtSlZUpSlApSlArzu2QwKsoYMIIIBBHoQea9KUEavw5pQZGksAjuLVv8ApWXb0VtRC21A9AoH8q96UHg+kQ8op/NQff8AnXqqwIrtSgRSKUoFKUoFKUoFKUoP/9k="/>
          <p:cNvSpPr>
            <a:spLocks noChangeAspect="1" noChangeArrowheads="1"/>
          </p:cNvSpPr>
          <p:nvPr/>
        </p:nvSpPr>
        <p:spPr bwMode="auto">
          <a:xfrm>
            <a:off x="76200" y="-523875"/>
            <a:ext cx="1095375" cy="101917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 name="9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 - Τίτλος"/>
          <p:cNvSpPr txBox="1">
            <a:spLocks/>
          </p:cNvSpPr>
          <p:nvPr/>
        </p:nvSpPr>
        <p:spPr>
          <a:xfrm>
            <a:off x="662880" y="19776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0" cap="none" spc="0" normalizeH="0" baseline="0" noProof="0" smtClean="0">
                <a:ln>
                  <a:noFill/>
                </a:ln>
                <a:solidFill>
                  <a:srgbClr val="993300"/>
                </a:solidFill>
                <a:effectLst/>
                <a:uLnTx/>
                <a:uFillTx/>
                <a:latin typeface="Cambria" pitchFamily="18" charset="0"/>
                <a:ea typeface="+mj-ea"/>
                <a:cs typeface="+mj-cs"/>
              </a:rPr>
              <a:t>Φορείς χρωμάτων και βερνικιών</a:t>
            </a:r>
            <a:r>
              <a:rPr kumimoji="0" lang="el-GR" sz="4400" b="0" i="0" u="none" strike="noStrike" kern="0" cap="none" spc="0" normalizeH="0" baseline="0" noProof="0" smtClean="0">
                <a:ln>
                  <a:noFill/>
                </a:ln>
                <a:solidFill>
                  <a:schemeClr val="tx2"/>
                </a:solidFill>
                <a:effectLst/>
                <a:uLnTx/>
                <a:uFillTx/>
                <a:latin typeface="+mj-lt"/>
                <a:ea typeface="+mj-ea"/>
                <a:cs typeface="+mj-cs"/>
              </a:rPr>
              <a:t/>
            </a:r>
            <a:br>
              <a:rPr kumimoji="0" lang="el-GR" sz="4400" b="0" i="0" u="none" strike="noStrike" kern="0" cap="none" spc="0" normalizeH="0" baseline="0" noProof="0" smtClean="0">
                <a:ln>
                  <a:noFill/>
                </a:ln>
                <a:solidFill>
                  <a:schemeClr val="tx2"/>
                </a:solidFill>
                <a:effectLst/>
                <a:uLnTx/>
                <a:uFillTx/>
                <a:latin typeface="+mj-lt"/>
                <a:ea typeface="+mj-ea"/>
                <a:cs typeface="+mj-cs"/>
              </a:rPr>
            </a:br>
            <a:endParaRPr kumimoji="0" lang="el-GR" sz="4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 Τίτλος"/>
          <p:cNvSpPr>
            <a:spLocks noGrp="1"/>
          </p:cNvSpPr>
          <p:nvPr>
            <p:ph type="title"/>
          </p:nvPr>
        </p:nvSpPr>
        <p:spPr/>
        <p:txBody>
          <a:bodyPr/>
          <a:lstStyle/>
          <a:p>
            <a:pPr eaLnBrk="1" hangingPunct="1"/>
            <a:r>
              <a:rPr lang="el-GR" sz="2400" b="1" dirty="0" smtClean="0">
                <a:solidFill>
                  <a:srgbClr val="993300"/>
                </a:solidFill>
                <a:latin typeface="Cambria" pitchFamily="18" charset="0"/>
              </a:rPr>
              <a:t>Είδη χρωστικών ουσιών:</a:t>
            </a:r>
            <a:r>
              <a:rPr lang="el-GR" sz="2400" dirty="0" smtClean="0">
                <a:solidFill>
                  <a:srgbClr val="993300"/>
                </a:solidFill>
                <a:latin typeface="Cambria" pitchFamily="18" charset="0"/>
              </a:rPr>
              <a:t/>
            </a:r>
            <a:br>
              <a:rPr lang="el-GR" sz="2400" dirty="0" smtClean="0">
                <a:solidFill>
                  <a:srgbClr val="993300"/>
                </a:solidFill>
                <a:latin typeface="Cambria" pitchFamily="18" charset="0"/>
              </a:rPr>
            </a:br>
            <a:endParaRPr lang="el-GR" sz="2400" dirty="0" smtClean="0">
              <a:solidFill>
                <a:srgbClr val="993300"/>
              </a:solidFill>
              <a:latin typeface="Cambria" pitchFamily="18" charset="0"/>
            </a:endParaRPr>
          </a:p>
        </p:txBody>
      </p:sp>
      <p:sp>
        <p:nvSpPr>
          <p:cNvPr id="63490" name="2 - Θέση περιεχομένου"/>
          <p:cNvSpPr>
            <a:spLocks noGrp="1"/>
          </p:cNvSpPr>
          <p:nvPr>
            <p:ph idx="1"/>
          </p:nvPr>
        </p:nvSpPr>
        <p:spPr>
          <a:xfrm>
            <a:off x="457200" y="981074"/>
            <a:ext cx="8229600" cy="5876925"/>
          </a:xfrm>
        </p:spPr>
        <p:txBody>
          <a:bodyPr/>
          <a:lstStyle/>
          <a:p>
            <a:pPr eaLnBrk="1" hangingPunct="1"/>
            <a:r>
              <a:rPr lang="el-GR" sz="2000" b="1" dirty="0" smtClean="0">
                <a:latin typeface="Cambria" pitchFamily="18" charset="0"/>
              </a:rPr>
              <a:t>Λευκές χρωστικές</a:t>
            </a:r>
            <a:r>
              <a:rPr lang="el-GR" sz="2000" dirty="0" smtClean="0">
                <a:latin typeface="Cambria" pitchFamily="18" charset="0"/>
              </a:rPr>
              <a:t> Ανθρακικό ασβέστιο CaCO</a:t>
            </a:r>
            <a:r>
              <a:rPr lang="el-GR" sz="2000" baseline="-25000" dirty="0" smtClean="0">
                <a:latin typeface="Cambria" pitchFamily="18" charset="0"/>
              </a:rPr>
              <a:t>3</a:t>
            </a:r>
            <a:r>
              <a:rPr lang="el-GR" sz="2000" dirty="0" smtClean="0">
                <a:latin typeface="Cambria" pitchFamily="18" charset="0"/>
              </a:rPr>
              <a:t> (ασβέστης, κιμωλία)</a:t>
            </a:r>
          </a:p>
          <a:p>
            <a:pPr eaLnBrk="1" hangingPunct="1"/>
            <a:endParaRPr lang="el-GR" sz="2000" dirty="0" smtClean="0">
              <a:latin typeface="Cambria" pitchFamily="18" charset="0"/>
            </a:endParaRPr>
          </a:p>
          <a:p>
            <a:pPr eaLnBrk="1" hangingPunct="1"/>
            <a:r>
              <a:rPr lang="el-GR" sz="2000" b="1" dirty="0" smtClean="0">
                <a:latin typeface="Cambria" pitchFamily="18" charset="0"/>
              </a:rPr>
              <a:t>Ερυθρές χρωστικές</a:t>
            </a:r>
            <a:r>
              <a:rPr lang="el-GR" sz="2000" dirty="0" smtClean="0">
                <a:latin typeface="Cambria" pitchFamily="18" charset="0"/>
              </a:rPr>
              <a:t> </a:t>
            </a:r>
            <a:r>
              <a:rPr lang="el-GR" sz="2000" dirty="0" err="1" smtClean="0">
                <a:latin typeface="Cambria" pitchFamily="18" charset="0"/>
              </a:rPr>
              <a:t>Επιτετροξείδιο</a:t>
            </a:r>
            <a:r>
              <a:rPr lang="el-GR" sz="2000" dirty="0" smtClean="0">
                <a:latin typeface="Cambria" pitchFamily="18" charset="0"/>
              </a:rPr>
              <a:t> του μολύβδου Pb</a:t>
            </a:r>
            <a:r>
              <a:rPr lang="el-GR" sz="2000" baseline="-25000" dirty="0" smtClean="0">
                <a:latin typeface="Cambria" pitchFamily="18" charset="0"/>
              </a:rPr>
              <a:t>3</a:t>
            </a:r>
            <a:r>
              <a:rPr lang="el-GR" sz="2000" dirty="0" smtClean="0">
                <a:latin typeface="Cambria" pitchFamily="18" charset="0"/>
              </a:rPr>
              <a:t>O</a:t>
            </a:r>
            <a:r>
              <a:rPr lang="el-GR" sz="2000" baseline="-25000" dirty="0" smtClean="0">
                <a:latin typeface="Cambria" pitchFamily="18" charset="0"/>
              </a:rPr>
              <a:t>4</a:t>
            </a:r>
            <a:r>
              <a:rPr lang="el-GR" sz="2000" dirty="0" smtClean="0">
                <a:latin typeface="Cambria" pitchFamily="18" charset="0"/>
              </a:rPr>
              <a:t>(μίνιο)</a:t>
            </a:r>
          </a:p>
          <a:p>
            <a:pPr eaLnBrk="1" hangingPunct="1"/>
            <a:endParaRPr lang="el-GR" sz="2000" dirty="0" smtClean="0">
              <a:latin typeface="Cambria" pitchFamily="18" charset="0"/>
            </a:endParaRPr>
          </a:p>
          <a:p>
            <a:pPr eaLnBrk="1" hangingPunct="1"/>
            <a:r>
              <a:rPr lang="el-GR" sz="2000" b="1" dirty="0" smtClean="0">
                <a:latin typeface="Cambria" pitchFamily="18" charset="0"/>
              </a:rPr>
              <a:t>Κίτρινες χρωστικές</a:t>
            </a:r>
            <a:r>
              <a:rPr lang="el-GR" sz="2000" dirty="0" smtClean="0">
                <a:latin typeface="Cambria" pitchFamily="18" charset="0"/>
              </a:rPr>
              <a:t> Κίτρινο του χρωμίου</a:t>
            </a:r>
          </a:p>
          <a:p>
            <a:pPr eaLnBrk="1" hangingPunct="1"/>
            <a:endParaRPr lang="el-GR" sz="2000" dirty="0" smtClean="0">
              <a:latin typeface="Cambria" pitchFamily="18" charset="0"/>
            </a:endParaRPr>
          </a:p>
          <a:p>
            <a:pPr eaLnBrk="1" hangingPunct="1"/>
            <a:r>
              <a:rPr lang="el-GR" sz="2000" b="1" dirty="0" smtClean="0">
                <a:latin typeface="Cambria" pitchFamily="18" charset="0"/>
              </a:rPr>
              <a:t>Κυανές χρωστικές</a:t>
            </a:r>
            <a:r>
              <a:rPr lang="el-GR" sz="2000" dirty="0" smtClean="0">
                <a:latin typeface="Cambria" pitchFamily="18" charset="0"/>
              </a:rPr>
              <a:t> Άλατα του χαλκού και του κοβαλτίου</a:t>
            </a:r>
          </a:p>
          <a:p>
            <a:pPr eaLnBrk="1" hangingPunct="1"/>
            <a:endParaRPr lang="el-GR" sz="2000" dirty="0" smtClean="0">
              <a:latin typeface="Cambria" pitchFamily="18" charset="0"/>
            </a:endParaRPr>
          </a:p>
          <a:p>
            <a:pPr eaLnBrk="1" hangingPunct="1"/>
            <a:r>
              <a:rPr lang="el-GR" sz="2000" b="1" dirty="0" smtClean="0">
                <a:latin typeface="Cambria" pitchFamily="18" charset="0"/>
              </a:rPr>
              <a:t>Πράσινες χρωστικές</a:t>
            </a:r>
            <a:r>
              <a:rPr lang="el-GR" sz="2000" dirty="0" smtClean="0">
                <a:latin typeface="Cambria" pitchFamily="18" charset="0"/>
              </a:rPr>
              <a:t> Άλατα του χαλκού</a:t>
            </a:r>
          </a:p>
          <a:p>
            <a:pPr eaLnBrk="1" hangingPunct="1"/>
            <a:endParaRPr lang="el-GR" sz="2000" dirty="0" smtClean="0">
              <a:latin typeface="Cambria" pitchFamily="18" charset="0"/>
            </a:endParaRPr>
          </a:p>
          <a:p>
            <a:pPr eaLnBrk="1" hangingPunct="1"/>
            <a:r>
              <a:rPr lang="el-GR" sz="2000" b="1" dirty="0" smtClean="0">
                <a:latin typeface="Cambria" pitchFamily="18" charset="0"/>
              </a:rPr>
              <a:t>Φαιές χρωστικές</a:t>
            </a:r>
            <a:r>
              <a:rPr lang="el-GR" sz="2000" dirty="0" smtClean="0">
                <a:latin typeface="Cambria" pitchFamily="18" charset="0"/>
              </a:rPr>
              <a:t> Αργιλικές γαίες</a:t>
            </a:r>
          </a:p>
          <a:p>
            <a:pPr eaLnBrk="1" hangingPunct="1">
              <a:buNone/>
            </a:pPr>
            <a:endParaRPr lang="el-GR" sz="2000" dirty="0" smtClean="0">
              <a:latin typeface="Cambria" pitchFamily="18" charset="0"/>
            </a:endParaRPr>
          </a:p>
          <a:p>
            <a:pPr eaLnBrk="1" hangingPunct="1"/>
            <a:r>
              <a:rPr lang="el-GR" sz="2000" b="1" dirty="0" smtClean="0">
                <a:latin typeface="Cambria" pitchFamily="18" charset="0"/>
              </a:rPr>
              <a:t>Μαύρες χρωστικές</a:t>
            </a:r>
            <a:r>
              <a:rPr lang="el-GR" sz="2000" dirty="0" smtClean="0">
                <a:latin typeface="Cambria" pitchFamily="18" charset="0"/>
              </a:rPr>
              <a:t> Αιθάλη (φούμο, καπνιά)</a:t>
            </a:r>
          </a:p>
        </p:txBody>
      </p:sp>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 Τίτλος"/>
          <p:cNvSpPr>
            <a:spLocks noGrp="1"/>
          </p:cNvSpPr>
          <p:nvPr>
            <p:ph type="title"/>
          </p:nvPr>
        </p:nvSpPr>
        <p:spPr>
          <a:xfrm>
            <a:off x="0" y="-315913"/>
            <a:ext cx="9144000" cy="1733551"/>
          </a:xfrm>
        </p:spPr>
        <p:txBody>
          <a:bodyPr/>
          <a:lstStyle/>
          <a:p>
            <a:pPr eaLnBrk="1" hangingPunct="1"/>
            <a:r>
              <a:rPr lang="el-GR" sz="2400" b="1" dirty="0" smtClean="0">
                <a:latin typeface="Cambria" pitchFamily="18" charset="0"/>
              </a:rPr>
              <a:t/>
            </a:r>
            <a:br>
              <a:rPr lang="el-GR" sz="2400" b="1" dirty="0" smtClean="0">
                <a:latin typeface="Cambria" pitchFamily="18" charset="0"/>
              </a:rPr>
            </a:br>
            <a:r>
              <a:rPr lang="el-GR" sz="2400" b="1" dirty="0" smtClean="0">
                <a:solidFill>
                  <a:srgbClr val="993300"/>
                </a:solidFill>
                <a:latin typeface="Cambria" pitchFamily="18" charset="0"/>
              </a:rPr>
              <a:t>Ρητίνες και γόμες</a:t>
            </a:r>
            <a:r>
              <a:rPr lang="el-GR" sz="2400" dirty="0" smtClean="0">
                <a:latin typeface="Cambria" pitchFamily="18" charset="0"/>
              </a:rPr>
              <a:t/>
            </a:r>
            <a:br>
              <a:rPr lang="el-GR" sz="2400" dirty="0" smtClean="0">
                <a:latin typeface="Cambria" pitchFamily="18" charset="0"/>
              </a:rPr>
            </a:br>
            <a:r>
              <a:rPr lang="el-GR" sz="2000" b="1" dirty="0" smtClean="0">
                <a:latin typeface="Cambria" pitchFamily="18" charset="0"/>
              </a:rPr>
              <a:t> </a:t>
            </a:r>
            <a:r>
              <a:rPr lang="el-GR" sz="2000" dirty="0" smtClean="0">
                <a:latin typeface="Cambria" pitchFamily="18" charset="0"/>
              </a:rPr>
              <a:t>Οι ρητίνες και οι γόμες αποτελούν μαζί με τα έλαια τα κύρια συστατικά των βερνικιών.  </a:t>
            </a:r>
          </a:p>
        </p:txBody>
      </p:sp>
      <p:sp>
        <p:nvSpPr>
          <p:cNvPr id="64514" name="3 - Θέση περιεχομένου"/>
          <p:cNvSpPr>
            <a:spLocks noGrp="1"/>
          </p:cNvSpPr>
          <p:nvPr>
            <p:ph sz="half" idx="1"/>
          </p:nvPr>
        </p:nvSpPr>
        <p:spPr>
          <a:xfrm>
            <a:off x="457200" y="1340768"/>
            <a:ext cx="4038600" cy="5517232"/>
          </a:xfrm>
        </p:spPr>
        <p:txBody>
          <a:bodyPr/>
          <a:lstStyle/>
          <a:p>
            <a:pPr eaLnBrk="1" hangingPunct="1">
              <a:buFontTx/>
              <a:buNone/>
            </a:pPr>
            <a:endParaRPr lang="el-GR" sz="2000" b="1" dirty="0" smtClean="0">
              <a:latin typeface="Cambria" pitchFamily="18" charset="0"/>
            </a:endParaRPr>
          </a:p>
          <a:p>
            <a:pPr eaLnBrk="1" hangingPunct="1">
              <a:buFontTx/>
              <a:buNone/>
            </a:pPr>
            <a:r>
              <a:rPr lang="el-GR" sz="2000" b="1" dirty="0" smtClean="0">
                <a:latin typeface="Cambria" pitchFamily="18" charset="0"/>
              </a:rPr>
              <a:t>Φυσικές γόμες και ρητίνες</a:t>
            </a:r>
          </a:p>
          <a:p>
            <a:pPr eaLnBrk="1" hangingPunct="1">
              <a:buFontTx/>
              <a:buNone/>
            </a:pPr>
            <a:r>
              <a:rPr lang="el-GR" sz="1800" dirty="0" smtClean="0">
                <a:latin typeface="Cambria" pitchFamily="18" charset="0"/>
              </a:rPr>
              <a:t>Γόμες </a:t>
            </a:r>
            <a:r>
              <a:rPr lang="el-GR" sz="1800" dirty="0" err="1" smtClean="0">
                <a:latin typeface="Cambria" pitchFamily="18" charset="0"/>
              </a:rPr>
              <a:t>Copal</a:t>
            </a:r>
            <a:r>
              <a:rPr lang="el-GR" sz="1800" dirty="0" smtClean="0">
                <a:latin typeface="Cambria" pitchFamily="18" charset="0"/>
              </a:rPr>
              <a:t> (ορυκτό): Γόμμα Μαδαγασκάρης</a:t>
            </a:r>
          </a:p>
          <a:p>
            <a:pPr eaLnBrk="1" hangingPunct="1">
              <a:buFontTx/>
              <a:buNone/>
            </a:pPr>
            <a:r>
              <a:rPr lang="el-GR" sz="1800" dirty="0" smtClean="0">
                <a:latin typeface="Cambria" pitchFamily="18" charset="0"/>
              </a:rPr>
              <a:t>Κολοφώνιο: Λαμβάνεται από τη ρητίνη </a:t>
            </a:r>
            <a:r>
              <a:rPr lang="el-GR" sz="1800" dirty="0" err="1" smtClean="0">
                <a:latin typeface="Cambria" pitchFamily="18" charset="0"/>
              </a:rPr>
              <a:t>κονωφόρων</a:t>
            </a:r>
            <a:r>
              <a:rPr lang="el-GR" sz="1800" dirty="0" smtClean="0">
                <a:latin typeface="Cambria" pitchFamily="18" charset="0"/>
              </a:rPr>
              <a:t> δένδρων</a:t>
            </a:r>
          </a:p>
          <a:p>
            <a:pPr marL="342900" lvl="3" indent="-342900" eaLnBrk="1" hangingPunct="1">
              <a:buFontTx/>
              <a:buNone/>
            </a:pPr>
            <a:r>
              <a:rPr lang="el-GR" dirty="0" smtClean="0">
                <a:latin typeface="Cambria" pitchFamily="18" charset="0"/>
              </a:rPr>
              <a:t>Πίσσες και άσφαλτοι: χρησιμοποιούνται στην παρασκευή μαύρων βερνικιών και αντισκωρικών χρωμάτων</a:t>
            </a:r>
          </a:p>
          <a:p>
            <a:pPr eaLnBrk="1" hangingPunct="1">
              <a:buFontTx/>
              <a:buNone/>
            </a:pPr>
            <a:r>
              <a:rPr lang="el-GR" sz="1800" dirty="0" err="1" smtClean="0">
                <a:latin typeface="Cambria" pitchFamily="18" charset="0"/>
              </a:rPr>
              <a:t>Πολυστυρόλες</a:t>
            </a:r>
            <a:r>
              <a:rPr lang="el-GR" sz="1800" dirty="0" smtClean="0">
                <a:latin typeface="Cambria" pitchFamily="18" charset="0"/>
              </a:rPr>
              <a:t> :έχουν μεγάλη καλυπτική ικανότητα και χρησιμοποιούνται στην παρασκευή των βερνικιών</a:t>
            </a:r>
          </a:p>
          <a:p>
            <a:pPr eaLnBrk="1" hangingPunct="1">
              <a:buFontTx/>
              <a:buNone/>
            </a:pPr>
            <a:r>
              <a:rPr lang="el-GR" sz="1800" dirty="0" smtClean="0">
                <a:latin typeface="Cambria" pitchFamily="18" charset="0"/>
              </a:rPr>
              <a:t>Ακρυλικές ρητίνες: παρουσιάζουν μεγάλη αντοχή στις καιρικές επιδράσεις</a:t>
            </a:r>
          </a:p>
          <a:p>
            <a:pPr eaLnBrk="1" hangingPunct="1">
              <a:buFontTx/>
              <a:buNone/>
            </a:pPr>
            <a:endParaRPr lang="el-GR" sz="1800" dirty="0" smtClean="0">
              <a:latin typeface="Cambria" pitchFamily="18" charset="0"/>
            </a:endParaRPr>
          </a:p>
          <a:p>
            <a:pPr eaLnBrk="1" hangingPunct="1">
              <a:buFontTx/>
              <a:buNone/>
            </a:pPr>
            <a:endParaRPr lang="el-GR" sz="1800" dirty="0" smtClean="0">
              <a:latin typeface="Cambria" pitchFamily="18" charset="0"/>
            </a:endParaRPr>
          </a:p>
          <a:p>
            <a:pPr eaLnBrk="1" hangingPunct="1">
              <a:buFontTx/>
              <a:buNone/>
            </a:pPr>
            <a:endParaRPr lang="el-GR" sz="2000" dirty="0" smtClean="0"/>
          </a:p>
          <a:p>
            <a:pPr eaLnBrk="1" hangingPunct="1">
              <a:buFontTx/>
              <a:buNone/>
            </a:pPr>
            <a:endParaRPr lang="el-GR" sz="2000" dirty="0" smtClean="0">
              <a:latin typeface="Cambria" pitchFamily="18" charset="0"/>
            </a:endParaRPr>
          </a:p>
          <a:p>
            <a:pPr eaLnBrk="1" hangingPunct="1">
              <a:buFontTx/>
              <a:buNone/>
            </a:pPr>
            <a:endParaRPr lang="el-GR" dirty="0" smtClean="0"/>
          </a:p>
        </p:txBody>
      </p:sp>
      <p:sp>
        <p:nvSpPr>
          <p:cNvPr id="64515" name="4 - Θέση περιεχομένου"/>
          <p:cNvSpPr>
            <a:spLocks noGrp="1"/>
          </p:cNvSpPr>
          <p:nvPr>
            <p:ph sz="half" idx="2"/>
          </p:nvPr>
        </p:nvSpPr>
        <p:spPr>
          <a:xfrm>
            <a:off x="4648200" y="1340768"/>
            <a:ext cx="4038600" cy="5517232"/>
          </a:xfrm>
        </p:spPr>
        <p:txBody>
          <a:bodyPr/>
          <a:lstStyle/>
          <a:p>
            <a:pPr marL="342900" lvl="2" indent="-342900" eaLnBrk="1" hangingPunct="1">
              <a:buFontTx/>
              <a:buNone/>
            </a:pPr>
            <a:endParaRPr lang="el-GR" b="1" dirty="0" smtClean="0"/>
          </a:p>
          <a:p>
            <a:pPr marL="342900" lvl="2" indent="-342900" eaLnBrk="1" hangingPunct="1">
              <a:buFontTx/>
              <a:buNone/>
            </a:pPr>
            <a:r>
              <a:rPr lang="el-GR" b="1" dirty="0" smtClean="0">
                <a:latin typeface="Cambria" pitchFamily="18" charset="0"/>
              </a:rPr>
              <a:t>Τεχνητές ρητίνες</a:t>
            </a:r>
            <a:endParaRPr lang="el-GR" sz="1800" dirty="0" smtClean="0">
              <a:latin typeface="Cambria" pitchFamily="18" charset="0"/>
            </a:endParaRPr>
          </a:p>
          <a:p>
            <a:pPr eaLnBrk="1" hangingPunct="1">
              <a:buFontTx/>
              <a:buNone/>
            </a:pPr>
            <a:r>
              <a:rPr lang="el-GR" sz="2000" dirty="0" smtClean="0">
                <a:latin typeface="Cambria" pitchFamily="18" charset="0"/>
              </a:rPr>
              <a:t>Ρητίνες φορμόλης (φορμαλδεΰδης)</a:t>
            </a:r>
          </a:p>
          <a:p>
            <a:pPr eaLnBrk="1" hangingPunct="1">
              <a:buFontTx/>
              <a:buNone/>
            </a:pPr>
            <a:r>
              <a:rPr lang="el-GR" sz="2000" dirty="0" smtClean="0">
                <a:latin typeface="Cambria" pitchFamily="18" charset="0"/>
              </a:rPr>
              <a:t>Ρητίνες φαινόλης (</a:t>
            </a:r>
            <a:r>
              <a:rPr lang="el-GR" sz="2000" dirty="0" err="1" smtClean="0">
                <a:latin typeface="Cambria" pitchFamily="18" charset="0"/>
              </a:rPr>
              <a:t>φαινοπλάστης</a:t>
            </a:r>
            <a:r>
              <a:rPr lang="el-GR" sz="2000" dirty="0" smtClean="0">
                <a:latin typeface="Cambria" pitchFamily="18" charset="0"/>
              </a:rPr>
              <a:t>)</a:t>
            </a:r>
          </a:p>
          <a:p>
            <a:pPr eaLnBrk="1" hangingPunct="1">
              <a:buFontTx/>
              <a:buNone/>
            </a:pPr>
            <a:r>
              <a:rPr lang="el-GR" sz="2000" dirty="0" smtClean="0">
                <a:latin typeface="Cambria" pitchFamily="18" charset="0"/>
              </a:rPr>
              <a:t>Ρητίνες φορμόλης – ουρίας (</a:t>
            </a:r>
            <a:r>
              <a:rPr lang="el-GR" sz="2000" dirty="0" err="1" smtClean="0">
                <a:latin typeface="Cambria" pitchFamily="18" charset="0"/>
              </a:rPr>
              <a:t>αμινοπλάστες</a:t>
            </a:r>
            <a:r>
              <a:rPr lang="el-GR" sz="2000" dirty="0" smtClean="0">
                <a:latin typeface="Cambria" pitchFamily="18" charset="0"/>
              </a:rPr>
              <a:t>)</a:t>
            </a:r>
          </a:p>
          <a:p>
            <a:pPr eaLnBrk="1" hangingPunct="1">
              <a:buFontTx/>
              <a:buNone/>
            </a:pPr>
            <a:r>
              <a:rPr lang="el-GR" sz="2000" dirty="0" err="1" smtClean="0">
                <a:latin typeface="Cambria" pitchFamily="18" charset="0"/>
              </a:rPr>
              <a:t>Γλυκεροφθαλικές</a:t>
            </a:r>
            <a:r>
              <a:rPr lang="el-GR" sz="2000" dirty="0" smtClean="0">
                <a:latin typeface="Cambria" pitchFamily="18" charset="0"/>
              </a:rPr>
              <a:t> ρητίνες</a:t>
            </a:r>
          </a:p>
        </p:txBody>
      </p:sp>
      <p:sp>
        <p:nvSpPr>
          <p:cNvPr id="6" name="5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6 - Τίτλος"/>
          <p:cNvSpPr>
            <a:spLocks noGrp="1"/>
          </p:cNvSpPr>
          <p:nvPr>
            <p:ph type="title"/>
          </p:nvPr>
        </p:nvSpPr>
        <p:spPr/>
        <p:txBody>
          <a:bodyPr/>
          <a:lstStyle/>
          <a:p>
            <a:pPr eaLnBrk="1" hangingPunct="1"/>
            <a:r>
              <a:rPr lang="el-GR" sz="2800" b="1" dirty="0" smtClean="0">
                <a:solidFill>
                  <a:srgbClr val="993300"/>
                </a:solidFill>
                <a:latin typeface="Cambria" pitchFamily="18" charset="0"/>
              </a:rPr>
              <a:t>Διαλυτικά υλικά</a:t>
            </a:r>
            <a:r>
              <a:rPr lang="el-GR" sz="2800" dirty="0" smtClean="0">
                <a:solidFill>
                  <a:srgbClr val="993300"/>
                </a:solidFill>
                <a:latin typeface="Cambria" pitchFamily="18" charset="0"/>
              </a:rPr>
              <a:t/>
            </a:r>
            <a:br>
              <a:rPr lang="el-GR" sz="2800" dirty="0" smtClean="0">
                <a:solidFill>
                  <a:srgbClr val="993300"/>
                </a:solidFill>
                <a:latin typeface="Cambria" pitchFamily="18" charset="0"/>
              </a:rPr>
            </a:br>
            <a:endParaRPr lang="el-GR" sz="2800" dirty="0" smtClean="0">
              <a:solidFill>
                <a:srgbClr val="993300"/>
              </a:solidFill>
              <a:latin typeface="Cambria" pitchFamily="18" charset="0"/>
            </a:endParaRPr>
          </a:p>
        </p:txBody>
      </p:sp>
      <p:sp>
        <p:nvSpPr>
          <p:cNvPr id="65538" name="7 - Θέση περιεχομένου"/>
          <p:cNvSpPr>
            <a:spLocks noGrp="1"/>
          </p:cNvSpPr>
          <p:nvPr>
            <p:ph idx="1"/>
          </p:nvPr>
        </p:nvSpPr>
        <p:spPr>
          <a:xfrm>
            <a:off x="457200" y="1268760"/>
            <a:ext cx="8229600" cy="5040560"/>
          </a:xfrm>
        </p:spPr>
        <p:txBody>
          <a:bodyPr/>
          <a:lstStyle/>
          <a:p>
            <a:pPr algn="just" eaLnBrk="1" hangingPunct="1"/>
            <a:r>
              <a:rPr lang="el-GR" sz="2000" b="1" dirty="0" smtClean="0">
                <a:latin typeface="Cambria" pitchFamily="18" charset="0"/>
              </a:rPr>
              <a:t>Τερεβινθέλαιο (νέφτι)</a:t>
            </a:r>
            <a:r>
              <a:rPr lang="el-GR" sz="2000" dirty="0" smtClean="0">
                <a:latin typeface="Cambria" pitchFamily="18" charset="0"/>
              </a:rPr>
              <a:t>: προέρχεται από την απόσταξη του κολοφωνίου και χρησιμοποιείται σε όλα τα ελαιοχρώματα, σε φυσικές ρητίνες και στα περισσότερα συνθετικά.</a:t>
            </a:r>
            <a:endParaRPr lang="en-US" sz="2000" dirty="0" smtClean="0">
              <a:latin typeface="Cambria" pitchFamily="18" charset="0"/>
            </a:endParaRPr>
          </a:p>
          <a:p>
            <a:pPr algn="just" eaLnBrk="1" hangingPunct="1"/>
            <a:endParaRPr lang="el-GR" sz="2000" dirty="0" smtClean="0">
              <a:latin typeface="Cambria" pitchFamily="18" charset="0"/>
            </a:endParaRPr>
          </a:p>
          <a:p>
            <a:pPr algn="just" eaLnBrk="1" hangingPunct="1"/>
            <a:r>
              <a:rPr lang="el-GR" sz="2000" b="1" dirty="0" err="1" smtClean="0">
                <a:latin typeface="Cambria" pitchFamily="18" charset="0"/>
              </a:rPr>
              <a:t>White</a:t>
            </a:r>
            <a:r>
              <a:rPr lang="el-GR" sz="2000" b="1" dirty="0" smtClean="0">
                <a:latin typeface="Cambria" pitchFamily="18" charset="0"/>
              </a:rPr>
              <a:t> </a:t>
            </a:r>
            <a:r>
              <a:rPr lang="el-GR" sz="2000" b="1" dirty="0" err="1" smtClean="0">
                <a:latin typeface="Cambria" pitchFamily="18" charset="0"/>
              </a:rPr>
              <a:t>spirit</a:t>
            </a:r>
            <a:r>
              <a:rPr lang="el-GR" sz="2000" dirty="0" smtClean="0">
                <a:latin typeface="Cambria" pitchFamily="18" charset="0"/>
              </a:rPr>
              <a:t>: αποτελεί ένα μίγμα ελαφρών παραγώγων του πετρελαίου. Χρησιμοποιείται στα ελαιοχρώματα αντί του τερεβινθελαίου (είναι φθηνότερο).</a:t>
            </a:r>
            <a:endParaRPr lang="en-US" sz="2000" dirty="0" smtClean="0">
              <a:latin typeface="Cambria" pitchFamily="18" charset="0"/>
            </a:endParaRPr>
          </a:p>
          <a:p>
            <a:pPr algn="just" eaLnBrk="1" hangingPunct="1">
              <a:buNone/>
            </a:pPr>
            <a:endParaRPr lang="el-GR" sz="2000" dirty="0" smtClean="0">
              <a:latin typeface="Cambria" pitchFamily="18" charset="0"/>
            </a:endParaRPr>
          </a:p>
          <a:p>
            <a:pPr algn="just" eaLnBrk="1" hangingPunct="1"/>
            <a:r>
              <a:rPr lang="el-GR" sz="2000" b="1" dirty="0" smtClean="0">
                <a:latin typeface="Cambria" pitchFamily="18" charset="0"/>
              </a:rPr>
              <a:t>Νάφθα</a:t>
            </a:r>
            <a:r>
              <a:rPr lang="el-GR" sz="2000" dirty="0" smtClean="0">
                <a:latin typeface="Cambria" pitchFamily="18" charset="0"/>
              </a:rPr>
              <a:t>: προέρχεται από την απόσταξη της πίσσας και των λιθανθράκων. Χρησιμοποιείται σε ορισμένες συνθετικές ρητίνες και στη χλωριούχο καουτσούκ.</a:t>
            </a:r>
            <a:endParaRPr lang="en-US" sz="2000" dirty="0" smtClean="0">
              <a:latin typeface="Cambria" pitchFamily="18" charset="0"/>
            </a:endParaRPr>
          </a:p>
          <a:p>
            <a:pPr algn="just" eaLnBrk="1" hangingPunct="1"/>
            <a:endParaRPr lang="el-GR" sz="2000" dirty="0" smtClean="0">
              <a:latin typeface="Cambria" pitchFamily="18" charset="0"/>
            </a:endParaRPr>
          </a:p>
          <a:p>
            <a:pPr algn="just" eaLnBrk="1" hangingPunct="1"/>
            <a:r>
              <a:rPr lang="el-GR" sz="2000" b="1" dirty="0" smtClean="0">
                <a:latin typeface="Cambria" pitchFamily="18" charset="0"/>
              </a:rPr>
              <a:t>Αλκοόλες (</a:t>
            </a:r>
            <a:r>
              <a:rPr lang="el-GR" sz="2000" b="1" dirty="0" err="1" smtClean="0">
                <a:latin typeface="Cambria" pitchFamily="18" charset="0"/>
              </a:rPr>
              <a:t>μεθυλική</a:t>
            </a:r>
            <a:r>
              <a:rPr lang="el-GR" sz="2000" b="1" dirty="0" smtClean="0">
                <a:latin typeface="Cambria" pitchFamily="18" charset="0"/>
              </a:rPr>
              <a:t> αλκοόλη ή ξυλόπνευμα και αιθυλική αλκοόλη)</a:t>
            </a:r>
            <a:r>
              <a:rPr lang="el-GR" sz="2000" dirty="0" smtClean="0">
                <a:latin typeface="Cambria" pitchFamily="18" charset="0"/>
              </a:rPr>
              <a:t>: χρησιμοποιούνται στην παρασκευή βερνικιών με αλκοόλη και σε βερνίκια με </a:t>
            </a:r>
            <a:r>
              <a:rPr lang="el-GR" sz="2000" dirty="0" err="1" smtClean="0">
                <a:latin typeface="Cambria" pitchFamily="18" charset="0"/>
              </a:rPr>
              <a:t>γλυκεροφθαλικές</a:t>
            </a:r>
            <a:r>
              <a:rPr lang="el-GR" sz="2000" dirty="0" smtClean="0">
                <a:latin typeface="Cambria" pitchFamily="18" charset="0"/>
              </a:rPr>
              <a:t> ρητίνες. </a:t>
            </a:r>
          </a:p>
          <a:p>
            <a:pPr eaLnBrk="1" hangingPunct="1"/>
            <a:endParaRPr lang="el-GR" sz="2000" dirty="0" smtClean="0">
              <a:latin typeface="Cambria" pitchFamily="18" charset="0"/>
            </a:endParaRPr>
          </a:p>
          <a:p>
            <a:pPr eaLnBrk="1" hangingPunct="1">
              <a:buFontTx/>
              <a:buNone/>
            </a:pPr>
            <a:r>
              <a:rPr lang="el-GR" sz="2000" dirty="0" smtClean="0">
                <a:latin typeface="Cambria" pitchFamily="18" charset="0"/>
              </a:rPr>
              <a:t> </a:t>
            </a:r>
          </a:p>
          <a:p>
            <a:pPr eaLnBrk="1" hangingPunct="1">
              <a:buFontTx/>
              <a:buNone/>
            </a:pPr>
            <a:endParaRPr lang="el-GR" dirty="0" smtClean="0"/>
          </a:p>
          <a:p>
            <a:pPr eaLnBrk="1" hangingPunct="1">
              <a:buFontTx/>
              <a:buNone/>
            </a:pPr>
            <a:r>
              <a:rPr lang="el-GR" dirty="0" smtClean="0"/>
              <a:t> </a:t>
            </a:r>
          </a:p>
          <a:p>
            <a:pPr eaLnBrk="1" hangingPunct="1">
              <a:buFontTx/>
              <a:buNone/>
            </a:pPr>
            <a:r>
              <a:rPr lang="el-GR" dirty="0" smtClean="0"/>
              <a:t> </a:t>
            </a:r>
          </a:p>
          <a:p>
            <a:pPr eaLnBrk="1" hangingPunct="1"/>
            <a:endParaRPr lang="el-GR" dirty="0" smtClean="0"/>
          </a:p>
        </p:txBody>
      </p:sp>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 Τίτλος"/>
          <p:cNvSpPr>
            <a:spLocks noGrp="1"/>
          </p:cNvSpPr>
          <p:nvPr>
            <p:ph type="title"/>
          </p:nvPr>
        </p:nvSpPr>
        <p:spPr>
          <a:xfrm>
            <a:off x="457200" y="692150"/>
            <a:ext cx="8229600" cy="1512888"/>
          </a:xfrm>
        </p:spPr>
        <p:txBody>
          <a:bodyPr/>
          <a:lstStyle/>
          <a:p>
            <a:pPr eaLnBrk="1" hangingPunct="1"/>
            <a:r>
              <a:rPr lang="el-GR" sz="2400" b="1" dirty="0" smtClean="0">
                <a:solidFill>
                  <a:srgbClr val="993300"/>
                </a:solidFill>
                <a:latin typeface="Cambria" pitchFamily="18" charset="0"/>
              </a:rPr>
              <a:t>Είδη Χρωμάτων</a:t>
            </a:r>
            <a:r>
              <a:rPr lang="el-GR" sz="2400" dirty="0" smtClean="0">
                <a:latin typeface="Cambria" pitchFamily="18" charset="0"/>
              </a:rPr>
              <a:t/>
            </a:r>
            <a:br>
              <a:rPr lang="el-GR" sz="2400" dirty="0" smtClean="0">
                <a:latin typeface="Cambria" pitchFamily="18" charset="0"/>
              </a:rPr>
            </a:br>
            <a:r>
              <a:rPr lang="el-GR" sz="2400" dirty="0" smtClean="0">
                <a:solidFill>
                  <a:srgbClr val="993300"/>
                </a:solidFill>
                <a:latin typeface="Cambria" pitchFamily="18" charset="0"/>
              </a:rPr>
              <a:t>Βασικά και συμπληρωματικά χρώματα:</a:t>
            </a:r>
            <a:br>
              <a:rPr lang="el-GR" sz="2400" dirty="0" smtClean="0">
                <a:solidFill>
                  <a:srgbClr val="993300"/>
                </a:solidFill>
                <a:latin typeface="Cambria" pitchFamily="18" charset="0"/>
              </a:rPr>
            </a:br>
            <a:r>
              <a:rPr lang="el-GR" sz="2400" b="1" dirty="0" smtClean="0">
                <a:latin typeface="Cambria" pitchFamily="18" charset="0"/>
              </a:rPr>
              <a:t>Τα βασικά χρώματα:          </a:t>
            </a:r>
            <a:r>
              <a:rPr lang="el-GR" b="1" dirty="0" smtClean="0">
                <a:latin typeface="Cambria" pitchFamily="18" charset="0"/>
              </a:rPr>
              <a:t/>
            </a:r>
            <a:br>
              <a:rPr lang="el-GR" b="1" dirty="0" smtClean="0">
                <a:latin typeface="Cambria" pitchFamily="18" charset="0"/>
              </a:rPr>
            </a:br>
            <a:r>
              <a:rPr lang="el-GR" dirty="0" smtClean="0"/>
              <a:t/>
            </a:r>
            <a:br>
              <a:rPr lang="el-GR" dirty="0" smtClean="0"/>
            </a:br>
            <a:endParaRPr lang="el-GR" dirty="0" smtClean="0"/>
          </a:p>
        </p:txBody>
      </p:sp>
      <p:sp>
        <p:nvSpPr>
          <p:cNvPr id="67586" name="Oval 1"/>
          <p:cNvSpPr>
            <a:spLocks noChangeArrowheads="1"/>
          </p:cNvSpPr>
          <p:nvPr/>
        </p:nvSpPr>
        <p:spPr bwMode="auto">
          <a:xfrm>
            <a:off x="1907704" y="1700808"/>
            <a:ext cx="1268413" cy="1265237"/>
          </a:xfrm>
          <a:prstGeom prst="ellipse">
            <a:avLst/>
          </a:prstGeom>
          <a:solidFill>
            <a:srgbClr val="FF0000"/>
          </a:solidFill>
          <a:ln w="9525">
            <a:noFill/>
            <a:round/>
            <a:headEnd/>
            <a:tailEnd/>
          </a:ln>
        </p:spPr>
        <p:txBody>
          <a:bodyPr wrap="none" anchor="ctr"/>
          <a:lstStyle/>
          <a:p>
            <a:pPr defTabSz="449263">
              <a:lnSpc>
                <a:spcPct val="76000"/>
              </a:lnSpc>
              <a:buClr>
                <a:srgbClr val="000000"/>
              </a:buClr>
              <a:buSzPct val="100000"/>
              <a:buFont typeface="Arial" charset="0"/>
              <a:buNone/>
            </a:pPr>
            <a:endParaRPr lang="el-GR">
              <a:solidFill>
                <a:schemeClr val="bg1"/>
              </a:solidFill>
            </a:endParaRPr>
          </a:p>
        </p:txBody>
      </p:sp>
      <p:sp>
        <p:nvSpPr>
          <p:cNvPr id="67587" name="Oval 2"/>
          <p:cNvSpPr>
            <a:spLocks noChangeArrowheads="1"/>
          </p:cNvSpPr>
          <p:nvPr/>
        </p:nvSpPr>
        <p:spPr bwMode="auto">
          <a:xfrm>
            <a:off x="3851920" y="1700808"/>
            <a:ext cx="1266825" cy="1268412"/>
          </a:xfrm>
          <a:prstGeom prst="ellipse">
            <a:avLst/>
          </a:prstGeom>
          <a:solidFill>
            <a:srgbClr val="FFFF00"/>
          </a:solidFill>
          <a:ln w="9525">
            <a:noFill/>
            <a:round/>
            <a:headEnd/>
            <a:tailEnd/>
          </a:ln>
        </p:spPr>
        <p:txBody>
          <a:bodyPr wrap="none" anchor="ctr"/>
          <a:lstStyle/>
          <a:p>
            <a:pPr defTabSz="449263">
              <a:lnSpc>
                <a:spcPct val="76000"/>
              </a:lnSpc>
              <a:buClr>
                <a:srgbClr val="000000"/>
              </a:buClr>
              <a:buSzPct val="100000"/>
              <a:buFont typeface="Arial" charset="0"/>
              <a:buNone/>
            </a:pPr>
            <a:endParaRPr lang="el-GR">
              <a:solidFill>
                <a:schemeClr val="bg1"/>
              </a:solidFill>
            </a:endParaRPr>
          </a:p>
        </p:txBody>
      </p:sp>
      <p:sp>
        <p:nvSpPr>
          <p:cNvPr id="67588" name="Oval 3"/>
          <p:cNvSpPr>
            <a:spLocks noChangeArrowheads="1"/>
          </p:cNvSpPr>
          <p:nvPr/>
        </p:nvSpPr>
        <p:spPr bwMode="auto">
          <a:xfrm>
            <a:off x="5652120" y="1700808"/>
            <a:ext cx="1298575" cy="1268412"/>
          </a:xfrm>
          <a:prstGeom prst="ellipse">
            <a:avLst/>
          </a:prstGeom>
          <a:solidFill>
            <a:srgbClr val="0000FF"/>
          </a:solidFill>
          <a:ln w="9525">
            <a:noFill/>
            <a:round/>
            <a:headEnd/>
            <a:tailEnd/>
          </a:ln>
        </p:spPr>
        <p:txBody>
          <a:bodyPr wrap="none" anchor="ctr"/>
          <a:lstStyle/>
          <a:p>
            <a:pPr defTabSz="449263">
              <a:lnSpc>
                <a:spcPct val="76000"/>
              </a:lnSpc>
              <a:buClr>
                <a:srgbClr val="000000"/>
              </a:buClr>
              <a:buSzPct val="100000"/>
              <a:buFont typeface="Arial" charset="0"/>
              <a:buNone/>
            </a:pPr>
            <a:endParaRPr lang="el-GR">
              <a:solidFill>
                <a:schemeClr val="bg1"/>
              </a:solidFill>
            </a:endParaRPr>
          </a:p>
        </p:txBody>
      </p:sp>
      <p:sp>
        <p:nvSpPr>
          <p:cNvPr id="67589" name="Rectangle 1"/>
          <p:cNvSpPr>
            <a:spLocks noChangeArrowheads="1"/>
          </p:cNvSpPr>
          <p:nvPr/>
        </p:nvSpPr>
        <p:spPr bwMode="auto">
          <a:xfrm>
            <a:off x="251520" y="3178175"/>
            <a:ext cx="8712968" cy="1568450"/>
          </a:xfrm>
          <a:prstGeom prst="rect">
            <a:avLst/>
          </a:prstGeom>
          <a:noFill/>
          <a:ln w="9525">
            <a:noFill/>
            <a:miter lim="800000"/>
            <a:headEnd/>
            <a:tailEnd/>
          </a:ln>
        </p:spPr>
        <p:txBody>
          <a:bodyPr wrap="square" anchor="ctr">
            <a:spAutoFit/>
          </a:bodyPr>
          <a:lstStyle/>
          <a:p>
            <a:pPr algn="just"/>
            <a:r>
              <a:rPr lang="el-GR" sz="2400" b="1" dirty="0" smtClean="0">
                <a:latin typeface="Cambria" pitchFamily="18" charset="0"/>
                <a:ea typeface="Calibri" pitchFamily="34" charset="0"/>
                <a:cs typeface="Times New Roman" pitchFamily="18" charset="0"/>
              </a:rPr>
              <a:t>Τα </a:t>
            </a:r>
            <a:r>
              <a:rPr lang="el-GR" sz="2400" b="1" dirty="0">
                <a:latin typeface="Cambria" pitchFamily="18" charset="0"/>
                <a:ea typeface="Calibri" pitchFamily="34" charset="0"/>
                <a:cs typeface="Times New Roman" pitchFamily="18" charset="0"/>
              </a:rPr>
              <a:t>συμπληρωματικά χρώματα:</a:t>
            </a:r>
            <a:endParaRPr lang="el-GR" sz="2400" dirty="0">
              <a:latin typeface="Cambria" pitchFamily="18" charset="0"/>
              <a:ea typeface="Calibri" pitchFamily="34" charset="0"/>
              <a:cs typeface="Times New Roman" pitchFamily="18" charset="0"/>
            </a:endParaRPr>
          </a:p>
          <a:p>
            <a:pPr algn="just" eaLnBrk="0" hangingPunct="0"/>
            <a:r>
              <a:rPr lang="el-GR" sz="2400" dirty="0">
                <a:latin typeface="Cambria" pitchFamily="18" charset="0"/>
                <a:ea typeface="Calibri" pitchFamily="34" charset="0"/>
                <a:cs typeface="Times New Roman" pitchFamily="18" charset="0"/>
              </a:rPr>
              <a:t> 	Από την ανάμειξη των βασικών χρωμάτων ανά δύο προκύπτουν τα συμπληρωματικά τους: το πράσινο, </a:t>
            </a:r>
            <a:r>
              <a:rPr lang="el-GR" sz="2400" dirty="0" smtClean="0">
                <a:latin typeface="Cambria" pitchFamily="18" charset="0"/>
                <a:ea typeface="Calibri" pitchFamily="34" charset="0"/>
                <a:cs typeface="Times New Roman" pitchFamily="18" charset="0"/>
              </a:rPr>
              <a:t>το μωβ και το πορτοκαλί. </a:t>
            </a:r>
            <a:endParaRPr lang="el-GR" sz="2400" dirty="0">
              <a:latin typeface="Cambria" pitchFamily="18" charset="0"/>
            </a:endParaRPr>
          </a:p>
        </p:txBody>
      </p:sp>
      <p:sp>
        <p:nvSpPr>
          <p:cNvPr id="67590" name="Oval 2"/>
          <p:cNvSpPr>
            <a:spLocks noChangeArrowheads="1"/>
          </p:cNvSpPr>
          <p:nvPr/>
        </p:nvSpPr>
        <p:spPr bwMode="auto">
          <a:xfrm>
            <a:off x="755576" y="5373216"/>
            <a:ext cx="1235075" cy="1235075"/>
          </a:xfrm>
          <a:prstGeom prst="ellipse">
            <a:avLst/>
          </a:prstGeom>
          <a:solidFill>
            <a:srgbClr val="008000"/>
          </a:solidFill>
          <a:ln w="9525">
            <a:noFill/>
            <a:round/>
            <a:headEnd/>
            <a:tailEnd/>
          </a:ln>
        </p:spPr>
        <p:txBody>
          <a:bodyPr wrap="none" anchor="ctr"/>
          <a:lstStyle/>
          <a:p>
            <a:pPr defTabSz="449263">
              <a:lnSpc>
                <a:spcPct val="76000"/>
              </a:lnSpc>
              <a:buClr>
                <a:srgbClr val="000000"/>
              </a:buClr>
              <a:buSzPct val="100000"/>
              <a:buFont typeface="Arial" charset="0"/>
              <a:buNone/>
            </a:pPr>
            <a:endParaRPr lang="el-GR">
              <a:solidFill>
                <a:schemeClr val="bg1"/>
              </a:solidFill>
            </a:endParaRPr>
          </a:p>
        </p:txBody>
      </p:sp>
      <p:sp>
        <p:nvSpPr>
          <p:cNvPr id="67591" name="Oval 3"/>
          <p:cNvSpPr>
            <a:spLocks noChangeArrowheads="1"/>
          </p:cNvSpPr>
          <p:nvPr/>
        </p:nvSpPr>
        <p:spPr bwMode="auto">
          <a:xfrm>
            <a:off x="6876256" y="5373216"/>
            <a:ext cx="1233488" cy="1235075"/>
          </a:xfrm>
          <a:prstGeom prst="ellipse">
            <a:avLst/>
          </a:prstGeom>
          <a:solidFill>
            <a:srgbClr val="FF6600"/>
          </a:solidFill>
          <a:ln w="9525">
            <a:noFill/>
            <a:round/>
            <a:headEnd/>
            <a:tailEnd/>
          </a:ln>
        </p:spPr>
        <p:txBody>
          <a:bodyPr wrap="none" anchor="ctr"/>
          <a:lstStyle/>
          <a:p>
            <a:pPr defTabSz="449263">
              <a:lnSpc>
                <a:spcPct val="76000"/>
              </a:lnSpc>
              <a:buClr>
                <a:srgbClr val="000000"/>
              </a:buClr>
              <a:buSzPct val="100000"/>
              <a:buFont typeface="Arial" charset="0"/>
              <a:buNone/>
            </a:pPr>
            <a:endParaRPr lang="el-GR">
              <a:solidFill>
                <a:schemeClr val="bg1"/>
              </a:solidFill>
            </a:endParaRPr>
          </a:p>
        </p:txBody>
      </p:sp>
      <p:sp>
        <p:nvSpPr>
          <p:cNvPr id="67592" name="Oval 4"/>
          <p:cNvSpPr>
            <a:spLocks noChangeArrowheads="1"/>
          </p:cNvSpPr>
          <p:nvPr/>
        </p:nvSpPr>
        <p:spPr bwMode="auto">
          <a:xfrm>
            <a:off x="3779912" y="5445224"/>
            <a:ext cx="1235075" cy="1235075"/>
          </a:xfrm>
          <a:prstGeom prst="ellipse">
            <a:avLst/>
          </a:prstGeom>
          <a:solidFill>
            <a:srgbClr val="800080"/>
          </a:solidFill>
          <a:ln w="9525">
            <a:noFill/>
            <a:round/>
            <a:headEnd/>
            <a:tailEnd/>
          </a:ln>
        </p:spPr>
        <p:txBody>
          <a:bodyPr wrap="none" anchor="ctr"/>
          <a:lstStyle/>
          <a:p>
            <a:pPr defTabSz="449263">
              <a:lnSpc>
                <a:spcPct val="76000"/>
              </a:lnSpc>
              <a:buClr>
                <a:srgbClr val="000000"/>
              </a:buClr>
              <a:buSzPct val="100000"/>
              <a:buFont typeface="Arial" charset="0"/>
              <a:buNone/>
            </a:pPr>
            <a:endParaRPr lang="el-GR">
              <a:solidFill>
                <a:schemeClr val="bg1"/>
              </a:solidFill>
            </a:endParaRPr>
          </a:p>
        </p:txBody>
      </p:sp>
      <p:sp>
        <p:nvSpPr>
          <p:cNvPr id="67593" name="Oval 5"/>
          <p:cNvSpPr>
            <a:spLocks noChangeArrowheads="1"/>
          </p:cNvSpPr>
          <p:nvPr/>
        </p:nvSpPr>
        <p:spPr bwMode="auto">
          <a:xfrm>
            <a:off x="539552" y="4797152"/>
            <a:ext cx="639762" cy="639763"/>
          </a:xfrm>
          <a:prstGeom prst="ellipse">
            <a:avLst/>
          </a:prstGeom>
          <a:solidFill>
            <a:srgbClr val="FFFF00"/>
          </a:solidFill>
          <a:ln w="9525">
            <a:noFill/>
            <a:round/>
            <a:headEnd/>
            <a:tailEnd/>
          </a:ln>
        </p:spPr>
        <p:txBody>
          <a:bodyPr wrap="none" anchor="ctr"/>
          <a:lstStyle/>
          <a:p>
            <a:pPr defTabSz="449263">
              <a:lnSpc>
                <a:spcPct val="76000"/>
              </a:lnSpc>
              <a:buClr>
                <a:srgbClr val="000000"/>
              </a:buClr>
              <a:buSzPct val="100000"/>
              <a:buFont typeface="Arial" charset="0"/>
              <a:buNone/>
            </a:pPr>
            <a:endParaRPr lang="el-GR">
              <a:solidFill>
                <a:schemeClr val="bg1"/>
              </a:solidFill>
            </a:endParaRPr>
          </a:p>
        </p:txBody>
      </p:sp>
      <p:sp>
        <p:nvSpPr>
          <p:cNvPr id="67594" name="Oval 6"/>
          <p:cNvSpPr>
            <a:spLocks noChangeArrowheads="1"/>
          </p:cNvSpPr>
          <p:nvPr/>
        </p:nvSpPr>
        <p:spPr bwMode="auto">
          <a:xfrm>
            <a:off x="1547664" y="4797152"/>
            <a:ext cx="639762" cy="639763"/>
          </a:xfrm>
          <a:prstGeom prst="ellipse">
            <a:avLst/>
          </a:prstGeom>
          <a:solidFill>
            <a:srgbClr val="0000FF"/>
          </a:solidFill>
          <a:ln w="9525">
            <a:noFill/>
            <a:round/>
            <a:headEnd/>
            <a:tailEnd/>
          </a:ln>
        </p:spPr>
        <p:txBody>
          <a:bodyPr wrap="none" anchor="ctr"/>
          <a:lstStyle/>
          <a:p>
            <a:pPr defTabSz="449263">
              <a:lnSpc>
                <a:spcPct val="76000"/>
              </a:lnSpc>
              <a:buClr>
                <a:srgbClr val="000000"/>
              </a:buClr>
              <a:buSzPct val="100000"/>
              <a:buFont typeface="Arial" charset="0"/>
              <a:buNone/>
            </a:pPr>
            <a:endParaRPr lang="el-GR">
              <a:solidFill>
                <a:schemeClr val="bg1"/>
              </a:solidFill>
            </a:endParaRPr>
          </a:p>
        </p:txBody>
      </p:sp>
      <p:sp>
        <p:nvSpPr>
          <p:cNvPr id="67595" name="Oval 7"/>
          <p:cNvSpPr>
            <a:spLocks noChangeArrowheads="1"/>
          </p:cNvSpPr>
          <p:nvPr/>
        </p:nvSpPr>
        <p:spPr bwMode="auto">
          <a:xfrm>
            <a:off x="7668344" y="4797152"/>
            <a:ext cx="639763" cy="639763"/>
          </a:xfrm>
          <a:prstGeom prst="ellipse">
            <a:avLst/>
          </a:prstGeom>
          <a:solidFill>
            <a:srgbClr val="FFFF00"/>
          </a:solidFill>
          <a:ln w="9525">
            <a:noFill/>
            <a:round/>
            <a:headEnd/>
            <a:tailEnd/>
          </a:ln>
        </p:spPr>
        <p:txBody>
          <a:bodyPr wrap="none" anchor="ctr"/>
          <a:lstStyle/>
          <a:p>
            <a:pPr defTabSz="449263">
              <a:lnSpc>
                <a:spcPct val="76000"/>
              </a:lnSpc>
              <a:buClr>
                <a:srgbClr val="000000"/>
              </a:buClr>
              <a:buSzPct val="100000"/>
              <a:buFont typeface="Arial" charset="0"/>
              <a:buNone/>
            </a:pPr>
            <a:endParaRPr lang="el-GR">
              <a:solidFill>
                <a:schemeClr val="bg1"/>
              </a:solidFill>
            </a:endParaRPr>
          </a:p>
        </p:txBody>
      </p:sp>
      <p:sp>
        <p:nvSpPr>
          <p:cNvPr id="67596" name="Oval 8"/>
          <p:cNvSpPr>
            <a:spLocks noChangeArrowheads="1"/>
          </p:cNvSpPr>
          <p:nvPr/>
        </p:nvSpPr>
        <p:spPr bwMode="auto">
          <a:xfrm>
            <a:off x="6588224" y="4797152"/>
            <a:ext cx="639762" cy="639763"/>
          </a:xfrm>
          <a:prstGeom prst="ellipse">
            <a:avLst/>
          </a:prstGeom>
          <a:solidFill>
            <a:srgbClr val="FF0000"/>
          </a:solidFill>
          <a:ln w="9525">
            <a:noFill/>
            <a:round/>
            <a:headEnd/>
            <a:tailEnd/>
          </a:ln>
        </p:spPr>
        <p:txBody>
          <a:bodyPr wrap="none" anchor="ctr"/>
          <a:lstStyle/>
          <a:p>
            <a:pPr defTabSz="449263">
              <a:lnSpc>
                <a:spcPct val="76000"/>
              </a:lnSpc>
              <a:buClr>
                <a:srgbClr val="000000"/>
              </a:buClr>
              <a:buSzPct val="100000"/>
              <a:buFont typeface="Arial" charset="0"/>
              <a:buNone/>
            </a:pPr>
            <a:endParaRPr lang="el-GR">
              <a:solidFill>
                <a:schemeClr val="bg1"/>
              </a:solidFill>
            </a:endParaRPr>
          </a:p>
        </p:txBody>
      </p:sp>
      <p:sp>
        <p:nvSpPr>
          <p:cNvPr id="67597" name="Oval 9"/>
          <p:cNvSpPr>
            <a:spLocks noChangeArrowheads="1"/>
          </p:cNvSpPr>
          <p:nvPr/>
        </p:nvSpPr>
        <p:spPr bwMode="auto">
          <a:xfrm>
            <a:off x="4644008" y="4869160"/>
            <a:ext cx="641350" cy="639763"/>
          </a:xfrm>
          <a:prstGeom prst="ellipse">
            <a:avLst/>
          </a:prstGeom>
          <a:solidFill>
            <a:srgbClr val="0000FF"/>
          </a:solidFill>
          <a:ln w="9525">
            <a:noFill/>
            <a:round/>
            <a:headEnd/>
            <a:tailEnd/>
          </a:ln>
        </p:spPr>
        <p:txBody>
          <a:bodyPr wrap="none" anchor="ctr"/>
          <a:lstStyle/>
          <a:p>
            <a:pPr defTabSz="449263">
              <a:lnSpc>
                <a:spcPct val="76000"/>
              </a:lnSpc>
              <a:buClr>
                <a:srgbClr val="000000"/>
              </a:buClr>
              <a:buSzPct val="100000"/>
              <a:buFont typeface="Arial" charset="0"/>
              <a:buNone/>
            </a:pPr>
            <a:endParaRPr lang="el-GR">
              <a:solidFill>
                <a:schemeClr val="bg1"/>
              </a:solidFill>
            </a:endParaRPr>
          </a:p>
        </p:txBody>
      </p:sp>
      <p:sp>
        <p:nvSpPr>
          <p:cNvPr id="67598" name="Oval 10"/>
          <p:cNvSpPr>
            <a:spLocks noChangeArrowheads="1"/>
          </p:cNvSpPr>
          <p:nvPr/>
        </p:nvSpPr>
        <p:spPr bwMode="auto">
          <a:xfrm>
            <a:off x="3563888" y="4869160"/>
            <a:ext cx="639763" cy="639763"/>
          </a:xfrm>
          <a:prstGeom prst="ellipse">
            <a:avLst/>
          </a:prstGeom>
          <a:solidFill>
            <a:srgbClr val="FF0000"/>
          </a:solidFill>
          <a:ln w="9525">
            <a:noFill/>
            <a:round/>
            <a:headEnd/>
            <a:tailEnd/>
          </a:ln>
        </p:spPr>
        <p:txBody>
          <a:bodyPr wrap="none" anchor="ctr"/>
          <a:lstStyle/>
          <a:p>
            <a:pPr defTabSz="449263">
              <a:lnSpc>
                <a:spcPct val="76000"/>
              </a:lnSpc>
              <a:buClr>
                <a:srgbClr val="000000"/>
              </a:buClr>
              <a:buSzPct val="100000"/>
              <a:buFont typeface="Arial" charset="0"/>
              <a:buNone/>
            </a:pPr>
            <a:endParaRPr lang="el-GR">
              <a:solidFill>
                <a:schemeClr val="bg1"/>
              </a:solidFill>
            </a:endParaRPr>
          </a:p>
        </p:txBody>
      </p:sp>
      <p:sp>
        <p:nvSpPr>
          <p:cNvPr id="17" name="16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a:xfrm>
            <a:off x="0" y="274638"/>
            <a:ext cx="9144000" cy="2434282"/>
          </a:xfrm>
        </p:spPr>
        <p:txBody>
          <a:bodyPr/>
          <a:lstStyle/>
          <a:p>
            <a:pPr eaLnBrk="1" hangingPunct="1"/>
            <a:r>
              <a:rPr lang="el-GR" sz="2800" b="1" dirty="0" smtClean="0">
                <a:latin typeface="Cambria" pitchFamily="18" charset="0"/>
              </a:rPr>
              <a:t> </a:t>
            </a:r>
            <a:r>
              <a:rPr lang="en-US" sz="2800" b="1" dirty="0" smtClean="0">
                <a:latin typeface="Cambria" pitchFamily="18" charset="0"/>
              </a:rPr>
              <a:t/>
            </a:r>
            <a:br>
              <a:rPr lang="en-US" sz="2800" b="1" dirty="0" smtClean="0">
                <a:latin typeface="Cambria" pitchFamily="18" charset="0"/>
              </a:rPr>
            </a:br>
            <a:r>
              <a:rPr lang="en-US" sz="2800" b="1" dirty="0" smtClean="0">
                <a:latin typeface="Cambria" pitchFamily="18" charset="0"/>
              </a:rPr>
              <a:t/>
            </a:r>
            <a:br>
              <a:rPr lang="en-US" sz="2800" b="1" dirty="0" smtClean="0">
                <a:latin typeface="Cambria" pitchFamily="18" charset="0"/>
              </a:rPr>
            </a:br>
            <a:r>
              <a:rPr lang="en-US" sz="2800" b="1" dirty="0" smtClean="0">
                <a:latin typeface="Cambria" pitchFamily="18" charset="0"/>
              </a:rPr>
              <a:t/>
            </a:r>
            <a:br>
              <a:rPr lang="en-US" sz="2800" b="1" dirty="0" smtClean="0">
                <a:latin typeface="Cambria" pitchFamily="18" charset="0"/>
              </a:rPr>
            </a:br>
            <a:r>
              <a:rPr lang="en-US" sz="2800" b="1" dirty="0" smtClean="0">
                <a:latin typeface="Cambria" pitchFamily="18" charset="0"/>
              </a:rPr>
              <a:t/>
            </a:r>
            <a:br>
              <a:rPr lang="en-US" sz="2800" b="1" dirty="0" smtClean="0">
                <a:latin typeface="Cambria" pitchFamily="18" charset="0"/>
              </a:rPr>
            </a:br>
            <a:r>
              <a:rPr lang="en-US" sz="2800" b="1" dirty="0" smtClean="0">
                <a:latin typeface="Cambria" pitchFamily="18" charset="0"/>
              </a:rPr>
              <a:t/>
            </a:r>
            <a:br>
              <a:rPr lang="en-US" sz="2800" b="1" dirty="0" smtClean="0">
                <a:latin typeface="Cambria" pitchFamily="18" charset="0"/>
              </a:rPr>
            </a:br>
            <a:r>
              <a:rPr lang="el-GR" sz="2800" b="1" dirty="0" smtClean="0">
                <a:solidFill>
                  <a:srgbClr val="993300"/>
                </a:solidFill>
                <a:latin typeface="Cambria" pitchFamily="18" charset="0"/>
              </a:rPr>
              <a:t>Ορισμός της Τέχνης</a:t>
            </a:r>
            <a:r>
              <a:rPr lang="en-US" sz="2800" b="1" dirty="0" smtClean="0">
                <a:latin typeface="Cambria" pitchFamily="18" charset="0"/>
              </a:rPr>
              <a:t/>
            </a:r>
            <a:br>
              <a:rPr lang="en-US" sz="2800" b="1" dirty="0" smtClean="0">
                <a:latin typeface="Cambria" pitchFamily="18" charset="0"/>
              </a:rPr>
            </a:br>
            <a:r>
              <a:rPr lang="en-US" sz="2800" b="1" dirty="0" smtClean="0">
                <a:latin typeface="Cambria" pitchFamily="18" charset="0"/>
              </a:rPr>
              <a:t/>
            </a:r>
            <a:br>
              <a:rPr lang="en-US" sz="2800" b="1" dirty="0" smtClean="0">
                <a:latin typeface="Cambria" pitchFamily="18" charset="0"/>
              </a:rPr>
            </a:br>
            <a:r>
              <a:rPr lang="el-GR" sz="2400" dirty="0" smtClean="0">
                <a:latin typeface="Cambria" pitchFamily="18" charset="0"/>
              </a:rPr>
              <a:t>Κατά τον Πλάτωνα, η τέχνη είναι "</a:t>
            </a:r>
            <a:r>
              <a:rPr lang="el-GR" sz="2400" dirty="0" err="1" smtClean="0">
                <a:latin typeface="Cambria" pitchFamily="18" charset="0"/>
              </a:rPr>
              <a:t>μίμησις</a:t>
            </a:r>
            <a:r>
              <a:rPr lang="el-GR" sz="2400" dirty="0" smtClean="0">
                <a:latin typeface="Cambria" pitchFamily="18" charset="0"/>
              </a:rPr>
              <a:t> μιμήσεως", γιατί η πραγματικότητα που αντιγράφει η τέχνη, είναι και αυτή αντίγραφο ενός άλλου, νοητού κόσμου (Πολιτεία).</a:t>
            </a:r>
            <a:r>
              <a:rPr lang="en-US" sz="2400" dirty="0" smtClean="0">
                <a:latin typeface="Cambria" pitchFamily="18" charset="0"/>
              </a:rPr>
              <a:t/>
            </a:r>
            <a:br>
              <a:rPr lang="en-US" sz="2400" dirty="0" smtClean="0">
                <a:latin typeface="Cambria" pitchFamily="18" charset="0"/>
              </a:rPr>
            </a:br>
            <a:r>
              <a:rPr lang="el-GR" dirty="0" smtClean="0"/>
              <a:t/>
            </a:r>
            <a:br>
              <a:rPr lang="el-GR" dirty="0" smtClean="0"/>
            </a:br>
            <a:r>
              <a:rPr lang="el-GR" dirty="0" smtClean="0"/>
              <a:t/>
            </a:r>
            <a:br>
              <a:rPr lang="el-GR" dirty="0" smtClean="0"/>
            </a:br>
            <a:r>
              <a:rPr lang="el-GR" dirty="0" smtClean="0"/>
              <a:t/>
            </a:r>
            <a:br>
              <a:rPr lang="el-GR" dirty="0" smtClean="0"/>
            </a:br>
            <a:endParaRPr lang="el-GR" dirty="0" smtClean="0"/>
          </a:p>
        </p:txBody>
      </p:sp>
      <p:sp>
        <p:nvSpPr>
          <p:cNvPr id="40962" name="Θέση περιεχομένου 2"/>
          <p:cNvSpPr>
            <a:spLocks noGrp="1"/>
          </p:cNvSpPr>
          <p:nvPr>
            <p:ph idx="1"/>
          </p:nvPr>
        </p:nvSpPr>
        <p:spPr>
          <a:xfrm>
            <a:off x="251520" y="764704"/>
            <a:ext cx="8892480" cy="6093296"/>
          </a:xfrm>
        </p:spPr>
        <p:txBody>
          <a:bodyPr/>
          <a:lstStyle/>
          <a:p>
            <a:pPr algn="just" eaLnBrk="1" hangingPunct="1">
              <a:buFontTx/>
              <a:buNone/>
            </a:pPr>
            <a:r>
              <a:rPr lang="el-GR" sz="2400" dirty="0" smtClean="0">
                <a:latin typeface="Cambria" pitchFamily="18" charset="0"/>
              </a:rPr>
              <a:t>    </a:t>
            </a:r>
            <a:endParaRPr lang="en-US" sz="2400" dirty="0" smtClean="0">
              <a:latin typeface="Cambria" pitchFamily="18" charset="0"/>
            </a:endParaRPr>
          </a:p>
          <a:p>
            <a:pPr algn="just" eaLnBrk="1" hangingPunct="1">
              <a:buFontTx/>
              <a:buNone/>
            </a:pPr>
            <a:endParaRPr lang="en-US" sz="2400" dirty="0" smtClean="0">
              <a:latin typeface="Cambria" pitchFamily="18" charset="0"/>
            </a:endParaRPr>
          </a:p>
          <a:p>
            <a:pPr algn="just" eaLnBrk="1" hangingPunct="1">
              <a:buFontTx/>
              <a:buNone/>
            </a:pPr>
            <a:endParaRPr lang="en-US" sz="2400" dirty="0" smtClean="0">
              <a:latin typeface="Cambria" pitchFamily="18" charset="0"/>
            </a:endParaRPr>
          </a:p>
          <a:p>
            <a:pPr algn="just" eaLnBrk="1" hangingPunct="1">
              <a:buFontTx/>
              <a:buNone/>
            </a:pPr>
            <a:r>
              <a:rPr lang="el-GR" sz="2400" dirty="0" smtClean="0">
                <a:latin typeface="Cambria" pitchFamily="18" charset="0"/>
              </a:rPr>
              <a:t> </a:t>
            </a:r>
            <a:endParaRPr lang="en-US" sz="2400" dirty="0" smtClean="0">
              <a:latin typeface="Cambria" pitchFamily="18" charset="0"/>
            </a:endParaRPr>
          </a:p>
          <a:p>
            <a:pPr algn="just" eaLnBrk="1" hangingPunct="1">
              <a:buFontTx/>
              <a:buNone/>
            </a:pPr>
            <a:endParaRPr lang="en-US" sz="2400" dirty="0" smtClean="0">
              <a:latin typeface="Cambria" pitchFamily="18" charset="0"/>
            </a:endParaRPr>
          </a:p>
          <a:p>
            <a:pPr algn="just" eaLnBrk="1" hangingPunct="1">
              <a:buFontTx/>
              <a:buNone/>
            </a:pPr>
            <a:endParaRPr lang="en-US" sz="2400" dirty="0" smtClean="0"/>
          </a:p>
          <a:p>
            <a:pPr algn="just" eaLnBrk="1" hangingPunct="1"/>
            <a:r>
              <a:rPr lang="el-GR" sz="2400" dirty="0" smtClean="0">
                <a:latin typeface="Cambria" pitchFamily="18" charset="0"/>
              </a:rPr>
              <a:t>Αρχιτεκτονική</a:t>
            </a:r>
            <a:endParaRPr lang="en-US" sz="2400" dirty="0" smtClean="0">
              <a:latin typeface="Cambria" pitchFamily="18" charset="0"/>
            </a:endParaRPr>
          </a:p>
          <a:p>
            <a:pPr algn="just" eaLnBrk="1" hangingPunct="1"/>
            <a:r>
              <a:rPr lang="el-GR" sz="2400" dirty="0" smtClean="0">
                <a:latin typeface="Cambria" pitchFamily="18" charset="0"/>
              </a:rPr>
              <a:t>Γλυπτική  </a:t>
            </a:r>
            <a:endParaRPr lang="en-US" sz="2400" dirty="0" smtClean="0">
              <a:latin typeface="Cambria" pitchFamily="18" charset="0"/>
            </a:endParaRPr>
          </a:p>
          <a:p>
            <a:pPr algn="just" eaLnBrk="1" hangingPunct="1"/>
            <a:r>
              <a:rPr lang="el-GR" sz="2400" dirty="0" smtClean="0">
                <a:latin typeface="Cambria" pitchFamily="18" charset="0"/>
              </a:rPr>
              <a:t>Ζωγραφική </a:t>
            </a:r>
            <a:endParaRPr lang="en-US" sz="2400" dirty="0" smtClean="0">
              <a:latin typeface="Cambria" pitchFamily="18" charset="0"/>
            </a:endParaRPr>
          </a:p>
          <a:p>
            <a:pPr algn="just" eaLnBrk="1" hangingPunct="1"/>
            <a:r>
              <a:rPr lang="el-GR" sz="2400" dirty="0" smtClean="0">
                <a:latin typeface="Cambria" pitchFamily="18" charset="0"/>
              </a:rPr>
              <a:t>Ποίηση </a:t>
            </a:r>
            <a:endParaRPr lang="en-US" sz="2400" dirty="0" smtClean="0">
              <a:latin typeface="Cambria" pitchFamily="18" charset="0"/>
            </a:endParaRPr>
          </a:p>
          <a:p>
            <a:pPr algn="just" eaLnBrk="1" hangingPunct="1"/>
            <a:r>
              <a:rPr lang="el-GR" sz="2400" dirty="0" smtClean="0">
                <a:latin typeface="Cambria" pitchFamily="18" charset="0"/>
              </a:rPr>
              <a:t>Μουσική </a:t>
            </a:r>
            <a:endParaRPr lang="en-US" sz="2400" dirty="0" smtClean="0">
              <a:latin typeface="Cambria" pitchFamily="18" charset="0"/>
            </a:endParaRPr>
          </a:p>
          <a:p>
            <a:pPr algn="just" eaLnBrk="1" hangingPunct="1"/>
            <a:r>
              <a:rPr lang="el-GR" sz="2400" dirty="0" smtClean="0">
                <a:latin typeface="Cambria" pitchFamily="18" charset="0"/>
              </a:rPr>
              <a:t>Χορός </a:t>
            </a:r>
            <a:endParaRPr lang="en-US" sz="2400" dirty="0" smtClean="0">
              <a:latin typeface="Cambria" pitchFamily="18" charset="0"/>
            </a:endParaRPr>
          </a:p>
          <a:p>
            <a:pPr algn="just" eaLnBrk="1" hangingPunct="1"/>
            <a:r>
              <a:rPr lang="el-GR" sz="2400" dirty="0" smtClean="0">
                <a:latin typeface="Cambria" pitchFamily="18" charset="0"/>
              </a:rPr>
              <a:t>Κινηματογράφος(έβδομη τέχνη</a:t>
            </a:r>
            <a:r>
              <a:rPr lang="el-GR" sz="2400" dirty="0" smtClean="0"/>
              <a:t>)</a:t>
            </a:r>
            <a:endParaRPr lang="el-GR" sz="2400" dirty="0" smtClean="0">
              <a:latin typeface="Cambria" pitchFamily="18" charset="0"/>
            </a:endParaRPr>
          </a:p>
        </p:txBody>
      </p:sp>
      <p:sp>
        <p:nvSpPr>
          <p:cNvPr id="40963" name="Τίτλος 1"/>
          <p:cNvSpPr txBox="1">
            <a:spLocks/>
          </p:cNvSpPr>
          <p:nvPr/>
        </p:nvSpPr>
        <p:spPr bwMode="auto">
          <a:xfrm>
            <a:off x="251520" y="2924944"/>
            <a:ext cx="8229600" cy="2376263"/>
          </a:xfrm>
          <a:prstGeom prst="rect">
            <a:avLst/>
          </a:prstGeom>
          <a:noFill/>
          <a:ln w="9525">
            <a:noFill/>
            <a:miter lim="800000"/>
            <a:headEnd/>
            <a:tailEnd/>
          </a:ln>
        </p:spPr>
        <p:txBody>
          <a:bodyPr anchor="ctr"/>
          <a:lstStyle/>
          <a:p>
            <a:pPr algn="ctr"/>
            <a:endParaRPr lang="en-US" sz="2800" b="1" dirty="0" smtClean="0">
              <a:solidFill>
                <a:schemeClr val="tx2"/>
              </a:solidFill>
              <a:latin typeface="Cambria" pitchFamily="18" charset="0"/>
            </a:endParaRPr>
          </a:p>
          <a:p>
            <a:pPr algn="ctr"/>
            <a:r>
              <a:rPr lang="el-GR" sz="4400" dirty="0" smtClean="0">
                <a:solidFill>
                  <a:schemeClr val="tx2"/>
                </a:solidFill>
              </a:rPr>
              <a:t/>
            </a:r>
            <a:br>
              <a:rPr lang="el-GR" sz="4400" dirty="0" smtClean="0">
                <a:solidFill>
                  <a:schemeClr val="tx2"/>
                </a:solidFill>
              </a:rPr>
            </a:br>
            <a:endParaRPr lang="el-GR" sz="4400" dirty="0">
              <a:solidFill>
                <a:schemeClr val="tx2"/>
              </a:solidFill>
            </a:endParaRPr>
          </a:p>
        </p:txBody>
      </p:sp>
      <p:sp>
        <p:nvSpPr>
          <p:cNvPr id="40964" name="Τίτλος 1"/>
          <p:cNvSpPr txBox="1">
            <a:spLocks/>
          </p:cNvSpPr>
          <p:nvPr/>
        </p:nvSpPr>
        <p:spPr bwMode="auto">
          <a:xfrm>
            <a:off x="0" y="4149725"/>
            <a:ext cx="9144000" cy="3024188"/>
          </a:xfrm>
          <a:prstGeom prst="rect">
            <a:avLst/>
          </a:prstGeom>
          <a:noFill/>
          <a:ln w="9525">
            <a:noFill/>
            <a:miter lim="800000"/>
            <a:headEnd/>
            <a:tailEnd/>
          </a:ln>
        </p:spPr>
        <p:txBody>
          <a:bodyPr anchor="ctr"/>
          <a:lstStyle/>
          <a:p>
            <a:pPr algn="just"/>
            <a:endParaRPr lang="el-GR" sz="2400">
              <a:solidFill>
                <a:schemeClr val="tx2"/>
              </a:solidFill>
              <a:latin typeface="Cambria" pitchFamily="18" charset="0"/>
            </a:endParaRPr>
          </a:p>
          <a:p>
            <a:pPr algn="just"/>
            <a:endParaRPr lang="el-GR" sz="2000">
              <a:solidFill>
                <a:schemeClr val="tx2"/>
              </a:solidFill>
              <a:latin typeface="Cambria" pitchFamily="18" charset="0"/>
            </a:endParaRPr>
          </a:p>
          <a:p>
            <a:pPr algn="just"/>
            <a:endParaRPr lang="el-GR" sz="2000">
              <a:solidFill>
                <a:schemeClr val="tx2"/>
              </a:solidFill>
              <a:latin typeface="Cambria" pitchFamily="18" charset="0"/>
            </a:endParaRPr>
          </a:p>
        </p:txBody>
      </p:sp>
      <p:sp>
        <p:nvSpPr>
          <p:cNvPr id="40966" name="7 - Ορθογώνιο"/>
          <p:cNvSpPr>
            <a:spLocks noChangeArrowheads="1"/>
          </p:cNvSpPr>
          <p:nvPr/>
        </p:nvSpPr>
        <p:spPr bwMode="auto">
          <a:xfrm rot="10800000" flipV="1">
            <a:off x="8460432" y="679921"/>
            <a:ext cx="5076825" cy="461665"/>
          </a:xfrm>
          <a:prstGeom prst="rect">
            <a:avLst/>
          </a:prstGeom>
          <a:noFill/>
          <a:ln w="9525">
            <a:noFill/>
            <a:miter lim="800000"/>
            <a:headEnd/>
            <a:tailEnd/>
          </a:ln>
        </p:spPr>
        <p:txBody>
          <a:bodyPr wrap="square">
            <a:spAutoFit/>
          </a:bodyPr>
          <a:lstStyle/>
          <a:p>
            <a:pPr marL="742950" lvl="1" indent="-285750"/>
            <a:r>
              <a:rPr lang="en-US" sz="2400" dirty="0" smtClean="0">
                <a:latin typeface="Cambria" pitchFamily="18" charset="0"/>
              </a:rPr>
              <a:t>      </a:t>
            </a:r>
          </a:p>
        </p:txBody>
      </p:sp>
      <p:sp>
        <p:nvSpPr>
          <p:cNvPr id="8" name="7 - Ορθογώνιο"/>
          <p:cNvSpPr/>
          <p:nvPr/>
        </p:nvSpPr>
        <p:spPr>
          <a:xfrm>
            <a:off x="2123728" y="2636912"/>
            <a:ext cx="4572000" cy="954107"/>
          </a:xfrm>
          <a:prstGeom prst="rect">
            <a:avLst/>
          </a:prstGeom>
        </p:spPr>
        <p:txBody>
          <a:bodyPr wrap="square">
            <a:spAutoFit/>
          </a:bodyPr>
          <a:lstStyle/>
          <a:p>
            <a:pPr algn="ctr"/>
            <a:r>
              <a:rPr lang="el-GR" sz="2800" b="1" dirty="0" smtClean="0">
                <a:solidFill>
                  <a:srgbClr val="993300"/>
                </a:solidFill>
                <a:latin typeface="Cambria" pitchFamily="18" charset="0"/>
              </a:rPr>
              <a:t>Είδη Τέχνης</a:t>
            </a:r>
            <a:r>
              <a:rPr lang="el-GR" sz="2800" dirty="0" smtClean="0">
                <a:solidFill>
                  <a:srgbClr val="993300"/>
                </a:solidFill>
                <a:latin typeface="Cambria" pitchFamily="18" charset="0"/>
              </a:rPr>
              <a:t/>
            </a:r>
            <a:br>
              <a:rPr lang="el-GR" sz="2800" dirty="0" smtClean="0">
                <a:solidFill>
                  <a:srgbClr val="993300"/>
                </a:solidFill>
                <a:latin typeface="Cambria" pitchFamily="18" charset="0"/>
              </a:rPr>
            </a:br>
            <a:endParaRPr lang="el-GR" sz="2800" dirty="0">
              <a:solidFill>
                <a:srgbClr val="993300"/>
              </a:solidFill>
            </a:endParaRPr>
          </a:p>
        </p:txBody>
      </p:sp>
      <p:sp>
        <p:nvSpPr>
          <p:cNvPr id="9" name="8 - Ορθογώνιο"/>
          <p:cNvSpPr/>
          <p:nvPr/>
        </p:nvSpPr>
        <p:spPr>
          <a:xfrm>
            <a:off x="4427984" y="3356992"/>
            <a:ext cx="5112568" cy="2380332"/>
          </a:xfrm>
          <a:prstGeom prst="rect">
            <a:avLst/>
          </a:prstGeom>
        </p:spPr>
        <p:txBody>
          <a:bodyPr wrap="square">
            <a:spAutoFit/>
          </a:bodyPr>
          <a:lstStyle/>
          <a:p>
            <a:pPr>
              <a:buFont typeface="Arial" pitchFamily="34" charset="0"/>
              <a:buChar char="•"/>
            </a:pPr>
            <a:r>
              <a:rPr lang="el-GR" sz="2400" dirty="0" smtClean="0">
                <a:latin typeface="Cambria" pitchFamily="18" charset="0"/>
              </a:rPr>
              <a:t>     Θέατρο</a:t>
            </a:r>
            <a:endParaRPr lang="en-US" sz="2400" dirty="0" smtClean="0">
              <a:latin typeface="Cambria" pitchFamily="18" charset="0"/>
            </a:endParaRPr>
          </a:p>
          <a:p>
            <a:pPr>
              <a:buFont typeface="Arial" pitchFamily="34" charset="0"/>
              <a:buChar char="•"/>
            </a:pPr>
            <a:r>
              <a:rPr lang="el-GR" sz="2400" dirty="0" smtClean="0">
                <a:latin typeface="Cambria" pitchFamily="18" charset="0"/>
              </a:rPr>
              <a:t>     Όπερα</a:t>
            </a:r>
            <a:endParaRPr lang="en-US" sz="2400" dirty="0" smtClean="0">
              <a:latin typeface="Cambria" pitchFamily="18" charset="0"/>
            </a:endParaRPr>
          </a:p>
          <a:p>
            <a:pPr>
              <a:buFont typeface="Arial" pitchFamily="34" charset="0"/>
              <a:buChar char="•"/>
            </a:pPr>
            <a:r>
              <a:rPr lang="el-GR" sz="2400" dirty="0" smtClean="0">
                <a:latin typeface="Cambria" pitchFamily="18" charset="0"/>
              </a:rPr>
              <a:t>     Λογοτεχνία</a:t>
            </a:r>
            <a:endParaRPr lang="en-US" sz="2400" dirty="0" smtClean="0">
              <a:latin typeface="Cambria" pitchFamily="18" charset="0"/>
            </a:endParaRPr>
          </a:p>
          <a:p>
            <a:pPr>
              <a:buFont typeface="Arial" pitchFamily="34" charset="0"/>
              <a:buChar char="•"/>
            </a:pPr>
            <a:r>
              <a:rPr lang="el-GR" sz="2400" dirty="0" smtClean="0">
                <a:latin typeface="Cambria" pitchFamily="18" charset="0"/>
              </a:rPr>
              <a:t>     Χαρακτική</a:t>
            </a:r>
            <a:endParaRPr lang="en-US" sz="2400" dirty="0" smtClean="0">
              <a:latin typeface="Cambria" pitchFamily="18" charset="0"/>
            </a:endParaRPr>
          </a:p>
          <a:p>
            <a:pPr>
              <a:buFont typeface="Arial" pitchFamily="34" charset="0"/>
              <a:buChar char="•"/>
            </a:pPr>
            <a:r>
              <a:rPr lang="el-GR" sz="2400" dirty="0" smtClean="0">
                <a:latin typeface="Cambria" pitchFamily="18" charset="0"/>
              </a:rPr>
              <a:t>     Φωτογραφία(όγδοη τέχνη)    </a:t>
            </a:r>
          </a:p>
          <a:p>
            <a:pPr>
              <a:buFont typeface="Arial" pitchFamily="34" charset="0"/>
              <a:buChar char="•"/>
            </a:pPr>
            <a:r>
              <a:rPr lang="el-GR" sz="2400" dirty="0" smtClean="0">
                <a:latin typeface="Cambria" pitchFamily="18" charset="0"/>
              </a:rPr>
              <a:t>     Κόμικς (λεγόμενη ένατη τέχνη)  </a:t>
            </a:r>
            <a:endParaRPr lang="el-GR" sz="2400" dirty="0">
              <a:latin typeface="Cambria" pitchFamily="18" charset="0"/>
            </a:endParaRPr>
          </a:p>
        </p:txBody>
      </p:sp>
      <p:sp>
        <p:nvSpPr>
          <p:cNvPr id="10" name="9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 Τίτλος"/>
          <p:cNvSpPr>
            <a:spLocks noGrp="1"/>
          </p:cNvSpPr>
          <p:nvPr>
            <p:ph type="title"/>
          </p:nvPr>
        </p:nvSpPr>
        <p:spPr>
          <a:xfrm>
            <a:off x="457200" y="1133872"/>
            <a:ext cx="8229600" cy="1143000"/>
          </a:xfrm>
        </p:spPr>
        <p:txBody>
          <a:bodyPr/>
          <a:lstStyle/>
          <a:p>
            <a:pPr eaLnBrk="1" hangingPunct="1"/>
            <a:r>
              <a:rPr lang="en-US" sz="2000" dirty="0" smtClean="0">
                <a:latin typeface="Cambria" pitchFamily="18" charset="0"/>
              </a:rPr>
              <a:t/>
            </a:r>
            <a:br>
              <a:rPr lang="en-US" sz="2000" dirty="0" smtClean="0">
                <a:latin typeface="Cambria" pitchFamily="18" charset="0"/>
              </a:rPr>
            </a:br>
            <a:r>
              <a:rPr lang="en-US" sz="2000" dirty="0" smtClean="0">
                <a:latin typeface="Cambria" pitchFamily="18" charset="0"/>
              </a:rPr>
              <a:t/>
            </a:r>
            <a:br>
              <a:rPr lang="en-US" sz="2000" dirty="0" smtClean="0">
                <a:latin typeface="Cambria" pitchFamily="18" charset="0"/>
              </a:rPr>
            </a:br>
            <a:r>
              <a:rPr lang="el-GR" sz="2000" dirty="0" smtClean="0">
                <a:latin typeface="Cambria" pitchFamily="18" charset="0"/>
              </a:rPr>
              <a:t>Έτσι πραγματοποιείται ένας κύκλος 12 χρωμάτων, που απέχουν εξίσου μεταξύ τους, όπου κάθε χρώμα παίρνει τη θέση του, που δεν είναι εναλλάξιμη με τις άλλες. Η διαδοχή των χρωμάτων γίνεται σύμφωνα με την τάξη του ουράνιου τόξου και του φάσματος. Δύο συμπληρωματικά χρώματα, με τη μίξη τους, καταστρέφονται και δίνουν ένα ουδέτερο γκρι. Το ίδιο συμβαίνει και με την ανάμιξη των τριών βασικών χρωμάτων.</a:t>
            </a:r>
            <a:br>
              <a:rPr lang="el-GR" sz="2000" dirty="0" smtClean="0">
                <a:latin typeface="Cambria" pitchFamily="18" charset="0"/>
              </a:rPr>
            </a:br>
            <a:endParaRPr lang="el-GR" sz="2000" dirty="0" smtClean="0">
              <a:latin typeface="Cambria" pitchFamily="18" charset="0"/>
            </a:endParaRPr>
          </a:p>
        </p:txBody>
      </p:sp>
      <p:pic>
        <p:nvPicPr>
          <p:cNvPr id="68610" name="il_fi" descr="http://2.bp.blogspot.com/_g6eelzeMcPE/TPOH0xrRGlI/AAAAAAAAByY/lqheF-IHh1U/s1600/colors.jpg"/>
          <p:cNvPicPr>
            <a:picLocks noChangeAspect="1" noChangeArrowheads="1"/>
          </p:cNvPicPr>
          <p:nvPr/>
        </p:nvPicPr>
        <p:blipFill>
          <a:blip r:embed="rId2" cstate="print"/>
          <a:srcRect/>
          <a:stretch>
            <a:fillRect/>
          </a:stretch>
        </p:blipFill>
        <p:spPr bwMode="auto">
          <a:xfrm>
            <a:off x="2699791" y="2996951"/>
            <a:ext cx="3888433" cy="3661023"/>
          </a:xfrm>
          <a:prstGeom prst="rect">
            <a:avLst/>
          </a:prstGeom>
          <a:noFill/>
          <a:ln w="9525">
            <a:noFill/>
            <a:miter lim="800000"/>
            <a:headEnd/>
            <a:tailEnd/>
          </a:ln>
        </p:spPr>
      </p:pic>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1 - Τίτλος"/>
          <p:cNvSpPr txBox="1">
            <a:spLocks/>
          </p:cNvSpPr>
          <p:nvPr/>
        </p:nvSpPr>
        <p:spPr bwMode="auto">
          <a:xfrm>
            <a:off x="518864" y="-315416"/>
            <a:ext cx="8229600" cy="151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0" cap="none" spc="0" normalizeH="0" baseline="0" noProof="0" dirty="0" smtClean="0">
                <a:ln>
                  <a:noFill/>
                </a:ln>
                <a:solidFill>
                  <a:srgbClr val="993300"/>
                </a:solidFill>
                <a:effectLst/>
                <a:uLnTx/>
                <a:uFillTx/>
                <a:latin typeface="Cambria" pitchFamily="18" charset="0"/>
                <a:ea typeface="+mj-ea"/>
                <a:cs typeface="+mj-cs"/>
              </a:rPr>
              <a:t>Είδη Χρωμάτων</a:t>
            </a:r>
            <a:r>
              <a:rPr kumimoji="0" lang="el-GR" sz="2400" b="0" i="0" u="none" strike="noStrike" kern="0" cap="none" spc="0" normalizeH="0" baseline="0" noProof="0" dirty="0" smtClean="0">
                <a:ln>
                  <a:noFill/>
                </a:ln>
                <a:solidFill>
                  <a:schemeClr val="tx2"/>
                </a:solidFill>
                <a:effectLst/>
                <a:uLnTx/>
                <a:uFillTx/>
                <a:latin typeface="Cambria" pitchFamily="18" charset="0"/>
                <a:ea typeface="+mj-ea"/>
                <a:cs typeface="+mj-cs"/>
              </a:rPr>
              <a:t/>
            </a:r>
            <a:br>
              <a:rPr kumimoji="0" lang="el-GR" sz="2400" b="0" i="0" u="none" strike="noStrike" kern="0" cap="none" spc="0" normalizeH="0" baseline="0" noProof="0" dirty="0" smtClean="0">
                <a:ln>
                  <a:noFill/>
                </a:ln>
                <a:solidFill>
                  <a:schemeClr val="tx2"/>
                </a:solidFill>
                <a:effectLst/>
                <a:uLnTx/>
                <a:uFillTx/>
                <a:latin typeface="Cambria" pitchFamily="18" charset="0"/>
                <a:ea typeface="+mj-ea"/>
                <a:cs typeface="+mj-cs"/>
              </a:rPr>
            </a:br>
            <a:r>
              <a:rPr kumimoji="0" lang="el-GR" sz="2400" b="0" i="0" u="none" strike="noStrike" kern="0" cap="none" spc="0" normalizeH="0" baseline="0" noProof="0" dirty="0" smtClean="0">
                <a:ln>
                  <a:noFill/>
                </a:ln>
                <a:solidFill>
                  <a:srgbClr val="993300"/>
                </a:solidFill>
                <a:effectLst/>
                <a:uLnTx/>
                <a:uFillTx/>
                <a:latin typeface="Cambria" pitchFamily="18" charset="0"/>
                <a:ea typeface="+mj-ea"/>
                <a:cs typeface="+mj-cs"/>
              </a:rPr>
              <a:t>Βασικά και συμπληρωματικά χρώματα</a:t>
            </a:r>
            <a:endParaRPr kumimoji="0" lang="el-GR" sz="4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Τίτλος 1"/>
          <p:cNvSpPr>
            <a:spLocks noGrp="1"/>
          </p:cNvSpPr>
          <p:nvPr>
            <p:ph type="title"/>
          </p:nvPr>
        </p:nvSpPr>
        <p:spPr>
          <a:xfrm>
            <a:off x="0" y="0"/>
            <a:ext cx="9144000" cy="1268760"/>
          </a:xfrm>
        </p:spPr>
        <p:txBody>
          <a:bodyPr/>
          <a:lstStyle/>
          <a:p>
            <a:pPr eaLnBrk="1" hangingPunct="1"/>
            <a:r>
              <a:rPr lang="el-GR" sz="2800" b="1" dirty="0" smtClean="0">
                <a:latin typeface="Cambria" pitchFamily="18" charset="0"/>
              </a:rPr>
              <a:t>    </a:t>
            </a:r>
            <a:r>
              <a:rPr lang="el-GR" sz="2800" b="1" dirty="0" smtClean="0">
                <a:solidFill>
                  <a:srgbClr val="993300"/>
                </a:solidFill>
                <a:latin typeface="Cambria" pitchFamily="18" charset="0"/>
              </a:rPr>
              <a:t>Πως μπορούμε να φτιάξουμε χρώματα</a:t>
            </a:r>
          </a:p>
        </p:txBody>
      </p:sp>
      <p:sp>
        <p:nvSpPr>
          <p:cNvPr id="69634" name="Θέση περιεχομένου 2"/>
          <p:cNvSpPr>
            <a:spLocks noGrp="1"/>
          </p:cNvSpPr>
          <p:nvPr>
            <p:ph idx="1"/>
          </p:nvPr>
        </p:nvSpPr>
        <p:spPr>
          <a:xfrm>
            <a:off x="457200" y="1196752"/>
            <a:ext cx="8229600" cy="4929411"/>
          </a:xfrm>
        </p:spPr>
        <p:txBody>
          <a:bodyPr/>
          <a:lstStyle/>
          <a:p>
            <a:pPr eaLnBrk="1" hangingPunct="1">
              <a:buFontTx/>
              <a:buNone/>
            </a:pPr>
            <a:r>
              <a:rPr lang="el-GR" sz="2000" b="1" dirty="0" smtClean="0">
                <a:latin typeface="Cambria" pitchFamily="18" charset="0"/>
              </a:rPr>
              <a:t>Παρασκευή του συνδετικού (καζεΐνης)</a:t>
            </a:r>
            <a:r>
              <a:rPr lang="el-GR" sz="2000" b="1" baseline="30000" dirty="0" smtClean="0">
                <a:latin typeface="Cambria" pitchFamily="18" charset="0"/>
              </a:rPr>
              <a:t> </a:t>
            </a:r>
            <a:endParaRPr lang="en-US" sz="2000" b="1" baseline="30000" dirty="0" smtClean="0">
              <a:latin typeface="Cambria" pitchFamily="18" charset="0"/>
            </a:endParaRPr>
          </a:p>
          <a:p>
            <a:pPr eaLnBrk="1" hangingPunct="1">
              <a:buFontTx/>
              <a:buNone/>
            </a:pPr>
            <a:endParaRPr lang="el-GR" sz="1800" dirty="0" smtClean="0">
              <a:latin typeface="Cambria" pitchFamily="18" charset="0"/>
            </a:endParaRPr>
          </a:p>
          <a:p>
            <a:pPr eaLnBrk="1" hangingPunct="1"/>
            <a:endParaRPr lang="el-GR" sz="1800" dirty="0" smtClean="0">
              <a:latin typeface="Cambria" pitchFamily="18" charset="0"/>
            </a:endParaRPr>
          </a:p>
        </p:txBody>
      </p:sp>
      <p:sp>
        <p:nvSpPr>
          <p:cNvPr id="69635" name="Rectangle 1"/>
          <p:cNvSpPr>
            <a:spLocks noChangeArrowheads="1"/>
          </p:cNvSpPr>
          <p:nvPr/>
        </p:nvSpPr>
        <p:spPr bwMode="auto">
          <a:xfrm>
            <a:off x="251520" y="1732209"/>
            <a:ext cx="8496944" cy="5355312"/>
          </a:xfrm>
          <a:prstGeom prst="rect">
            <a:avLst/>
          </a:prstGeom>
          <a:noFill/>
          <a:ln w="9525">
            <a:noFill/>
            <a:miter lim="800000"/>
            <a:headEnd/>
            <a:tailEnd/>
          </a:ln>
        </p:spPr>
        <p:txBody>
          <a:bodyPr wrap="square" anchor="ctr">
            <a:spAutoFit/>
          </a:bodyPr>
          <a:lstStyle/>
          <a:p>
            <a:pPr>
              <a:buFontTx/>
              <a:buChar char="•"/>
            </a:pPr>
            <a:r>
              <a:rPr lang="el-GR" dirty="0">
                <a:latin typeface="Cambria" pitchFamily="18" charset="0"/>
                <a:cs typeface="Times New Roman" pitchFamily="18" charset="0"/>
              </a:rPr>
              <a:t>Γεμίζουμε το ποτήρι των </a:t>
            </a:r>
            <a:r>
              <a:rPr lang="el-GR" dirty="0" smtClean="0">
                <a:latin typeface="Cambria" pitchFamily="18" charset="0"/>
                <a:cs typeface="Times New Roman" pitchFamily="18" charset="0"/>
              </a:rPr>
              <a:t>250 </a:t>
            </a:r>
            <a:r>
              <a:rPr lang="en-US" dirty="0" smtClean="0">
                <a:latin typeface="Cambria" pitchFamily="18" charset="0"/>
                <a:cs typeface="Times New Roman" pitchFamily="18" charset="0"/>
              </a:rPr>
              <a:t>ml</a:t>
            </a:r>
            <a:r>
              <a:rPr lang="el-GR" dirty="0" smtClean="0">
                <a:latin typeface="Cambria" pitchFamily="18" charset="0"/>
                <a:cs typeface="Times New Roman" pitchFamily="18" charset="0"/>
              </a:rPr>
              <a:t> </a:t>
            </a:r>
            <a:r>
              <a:rPr lang="el-GR" dirty="0">
                <a:latin typeface="Cambria" pitchFamily="18" charset="0"/>
                <a:cs typeface="Times New Roman" pitchFamily="18" charset="0"/>
              </a:rPr>
              <a:t>κατά τα ¾ </a:t>
            </a:r>
            <a:r>
              <a:rPr lang="el-GR" dirty="0" smtClean="0">
                <a:latin typeface="Cambria" pitchFamily="18" charset="0"/>
                <a:cs typeface="Times New Roman" pitchFamily="18" charset="0"/>
              </a:rPr>
              <a:t>με γάλα</a:t>
            </a:r>
            <a:r>
              <a:rPr lang="en-US" dirty="0" smtClean="0">
                <a:latin typeface="Cambria" pitchFamily="18" charset="0"/>
                <a:cs typeface="Times New Roman" pitchFamily="18" charset="0"/>
              </a:rPr>
              <a:t>.</a:t>
            </a:r>
          </a:p>
          <a:p>
            <a:pPr>
              <a:buFontTx/>
              <a:buChar char="•"/>
            </a:pPr>
            <a:endParaRPr lang="el-GR" dirty="0">
              <a:latin typeface="Cambria" pitchFamily="18" charset="0"/>
            </a:endParaRPr>
          </a:p>
          <a:p>
            <a:pPr eaLnBrk="0" hangingPunct="0">
              <a:buFontTx/>
              <a:buChar char="•"/>
            </a:pPr>
            <a:r>
              <a:rPr lang="el-GR" dirty="0">
                <a:latin typeface="Cambria" pitchFamily="18" charset="0"/>
                <a:cs typeface="Times New Roman" pitchFamily="18" charset="0"/>
              </a:rPr>
              <a:t>Θερμαίνουμε το γάλα σε χαμηλή θερμοκρασία μέχρι να αρχίσει να βράζει</a:t>
            </a:r>
            <a:r>
              <a:rPr lang="el-GR" dirty="0" smtClean="0">
                <a:latin typeface="Cambria" pitchFamily="18" charset="0"/>
                <a:cs typeface="Times New Roman" pitchFamily="18" charset="0"/>
              </a:rPr>
              <a:t>.</a:t>
            </a:r>
            <a:endParaRPr lang="en-US" dirty="0" smtClean="0">
              <a:latin typeface="Cambria" pitchFamily="18" charset="0"/>
              <a:cs typeface="Times New Roman" pitchFamily="18" charset="0"/>
            </a:endParaRPr>
          </a:p>
          <a:p>
            <a:pPr eaLnBrk="0" hangingPunct="0">
              <a:buFontTx/>
              <a:buChar char="•"/>
            </a:pPr>
            <a:endParaRPr lang="el-GR" dirty="0">
              <a:latin typeface="Cambria" pitchFamily="18" charset="0"/>
            </a:endParaRPr>
          </a:p>
          <a:p>
            <a:pPr eaLnBrk="0" hangingPunct="0">
              <a:buFontTx/>
              <a:buChar char="•"/>
            </a:pPr>
            <a:r>
              <a:rPr lang="el-GR" dirty="0">
                <a:latin typeface="Cambria" pitchFamily="18" charset="0"/>
                <a:cs typeface="Times New Roman" pitchFamily="18" charset="0"/>
              </a:rPr>
              <a:t>Σταματάμε τη θέρμανση και απομακρύνουμε το ποτήρι με το γάλα από τη φωτιά</a:t>
            </a:r>
            <a:r>
              <a:rPr lang="el-GR" dirty="0" smtClean="0">
                <a:latin typeface="Cambria" pitchFamily="18" charset="0"/>
                <a:cs typeface="Times New Roman" pitchFamily="18" charset="0"/>
              </a:rPr>
              <a:t>.</a:t>
            </a:r>
            <a:endParaRPr lang="en-US" dirty="0" smtClean="0">
              <a:latin typeface="Cambria" pitchFamily="18" charset="0"/>
              <a:cs typeface="Times New Roman" pitchFamily="18" charset="0"/>
            </a:endParaRPr>
          </a:p>
          <a:p>
            <a:pPr eaLnBrk="0" hangingPunct="0"/>
            <a:endParaRPr lang="el-GR" dirty="0">
              <a:latin typeface="Cambria" pitchFamily="18" charset="0"/>
            </a:endParaRPr>
          </a:p>
          <a:p>
            <a:pPr eaLnBrk="0" hangingPunct="0">
              <a:buFontTx/>
              <a:buChar char="•"/>
            </a:pPr>
            <a:r>
              <a:rPr lang="el-GR" dirty="0">
                <a:latin typeface="Cambria" pitchFamily="18" charset="0"/>
                <a:cs typeface="Times New Roman" pitchFamily="18" charset="0"/>
              </a:rPr>
              <a:t>Αναδεύουμε αργά και σταδιακά προσθέτουμε </a:t>
            </a:r>
            <a:r>
              <a:rPr lang="el-GR" dirty="0" smtClean="0">
                <a:latin typeface="Cambria" pitchFamily="18" charset="0"/>
                <a:cs typeface="Times New Roman" pitchFamily="18" charset="0"/>
              </a:rPr>
              <a:t>10</a:t>
            </a:r>
            <a:r>
              <a:rPr lang="en-US" dirty="0" smtClean="0">
                <a:latin typeface="Cambria" pitchFamily="18" charset="0"/>
                <a:cs typeface="Times New Roman" pitchFamily="18" charset="0"/>
              </a:rPr>
              <a:t> ml</a:t>
            </a:r>
            <a:r>
              <a:rPr lang="el-GR" dirty="0" smtClean="0">
                <a:latin typeface="Cambria" pitchFamily="18" charset="0"/>
                <a:cs typeface="Times New Roman" pitchFamily="18" charset="0"/>
              </a:rPr>
              <a:t> </a:t>
            </a:r>
            <a:r>
              <a:rPr lang="el-GR" dirty="0">
                <a:latin typeface="Cambria" pitchFamily="18" charset="0"/>
                <a:cs typeface="Times New Roman" pitchFamily="18" charset="0"/>
              </a:rPr>
              <a:t>ξυδιού. Παρατηρούμε το σχηματισμό ιζήματος</a:t>
            </a:r>
            <a:r>
              <a:rPr lang="el-GR" dirty="0" smtClean="0">
                <a:latin typeface="Cambria" pitchFamily="18" charset="0"/>
                <a:cs typeface="Times New Roman" pitchFamily="18" charset="0"/>
              </a:rPr>
              <a:t>.</a:t>
            </a:r>
            <a:endParaRPr lang="en-US" dirty="0" smtClean="0">
              <a:latin typeface="Cambria" pitchFamily="18" charset="0"/>
              <a:cs typeface="Times New Roman" pitchFamily="18" charset="0"/>
            </a:endParaRPr>
          </a:p>
          <a:p>
            <a:pPr eaLnBrk="0" hangingPunct="0">
              <a:buFontTx/>
              <a:buChar char="•"/>
            </a:pPr>
            <a:endParaRPr lang="el-GR" dirty="0">
              <a:latin typeface="Cambria" pitchFamily="18" charset="0"/>
            </a:endParaRPr>
          </a:p>
          <a:p>
            <a:pPr eaLnBrk="0" hangingPunct="0">
              <a:buFontTx/>
              <a:buChar char="•"/>
            </a:pPr>
            <a:r>
              <a:rPr lang="el-GR" dirty="0">
                <a:latin typeface="Cambria" pitchFamily="18" charset="0"/>
                <a:cs typeface="Times New Roman" pitchFamily="18" charset="0"/>
              </a:rPr>
              <a:t>Αφήνουμε το γάλα σε ηρεμία για μερικά δευτερόλεπτα. Αν το υγρό παραμένει θολό, προσθέτουμε λίγο ξύδι αναδεύοντας και συνεχίζουμε την προσθήκη ξυδιού μέχρι το υγρό να γίνει τελείως διαυγές. </a:t>
            </a:r>
            <a:endParaRPr lang="en-US" dirty="0" smtClean="0">
              <a:latin typeface="Cambria" pitchFamily="18" charset="0"/>
              <a:cs typeface="Times New Roman" pitchFamily="18" charset="0"/>
            </a:endParaRPr>
          </a:p>
          <a:p>
            <a:pPr eaLnBrk="0" hangingPunct="0"/>
            <a:endParaRPr lang="el-GR" dirty="0">
              <a:latin typeface="Cambria" pitchFamily="18" charset="0"/>
            </a:endParaRPr>
          </a:p>
          <a:p>
            <a:pPr eaLnBrk="0" hangingPunct="0">
              <a:buFontTx/>
              <a:buChar char="•"/>
            </a:pPr>
            <a:r>
              <a:rPr lang="el-GR" dirty="0" err="1">
                <a:latin typeface="Cambria" pitchFamily="18" charset="0"/>
                <a:cs typeface="Times New Roman" pitchFamily="18" charset="0"/>
              </a:rPr>
              <a:t>Αποχύνουμε</a:t>
            </a:r>
            <a:r>
              <a:rPr lang="el-GR" dirty="0">
                <a:latin typeface="Cambria" pitchFamily="18" charset="0"/>
                <a:cs typeface="Times New Roman" pitchFamily="18" charset="0"/>
              </a:rPr>
              <a:t> προσεχτικά το υγρό από το ποτήρι. Το νερό που έχει παγιδευτεί στο ίζημα απομακρύνεται τυλίγοντας το σε διηθητικό </a:t>
            </a:r>
            <a:r>
              <a:rPr lang="el-GR" dirty="0" smtClean="0">
                <a:latin typeface="Cambria" pitchFamily="18" charset="0"/>
                <a:cs typeface="Times New Roman" pitchFamily="18" charset="0"/>
              </a:rPr>
              <a:t>χαρτί</a:t>
            </a:r>
            <a:r>
              <a:rPr lang="en-US" dirty="0" smtClean="0">
                <a:latin typeface="Cambria" pitchFamily="18" charset="0"/>
                <a:cs typeface="Times New Roman" pitchFamily="18" charset="0"/>
              </a:rPr>
              <a:t> </a:t>
            </a:r>
            <a:r>
              <a:rPr lang="el-GR" dirty="0" smtClean="0">
                <a:latin typeface="Cambria" pitchFamily="18" charset="0"/>
                <a:cs typeface="Times New Roman" pitchFamily="18" charset="0"/>
              </a:rPr>
              <a:t>και </a:t>
            </a:r>
            <a:r>
              <a:rPr lang="el-GR" dirty="0">
                <a:latin typeface="Cambria" pitchFamily="18" charset="0"/>
                <a:cs typeface="Times New Roman" pitchFamily="18" charset="0"/>
              </a:rPr>
              <a:t>πιέζοντας το.</a:t>
            </a:r>
            <a:endParaRPr lang="el-GR" dirty="0">
              <a:latin typeface="Cambria" pitchFamily="18" charset="0"/>
            </a:endParaRPr>
          </a:p>
          <a:p>
            <a:pPr eaLnBrk="0" hangingPunct="0">
              <a:buFontTx/>
              <a:buChar char="•"/>
            </a:pPr>
            <a:endParaRPr lang="en-US" dirty="0" smtClean="0">
              <a:latin typeface="Cambria" pitchFamily="18" charset="0"/>
              <a:cs typeface="Times New Roman" pitchFamily="18" charset="0"/>
            </a:endParaRPr>
          </a:p>
          <a:p>
            <a:pPr eaLnBrk="0" hangingPunct="0">
              <a:buFontTx/>
              <a:buChar char="•"/>
            </a:pPr>
            <a:r>
              <a:rPr lang="el-GR" dirty="0" smtClean="0">
                <a:latin typeface="Cambria" pitchFamily="18" charset="0"/>
                <a:cs typeface="Times New Roman" pitchFamily="18" charset="0"/>
              </a:rPr>
              <a:t>Το </a:t>
            </a:r>
            <a:r>
              <a:rPr lang="el-GR" dirty="0">
                <a:latin typeface="Cambria" pitchFamily="18" charset="0"/>
                <a:cs typeface="Times New Roman" pitchFamily="18" charset="0"/>
              </a:rPr>
              <a:t>καταβυθισμένο ίζημα είναι η καζεΐνη. Τεμαχίζουμε το ίζημα σε μικρά </a:t>
            </a:r>
            <a:r>
              <a:rPr lang="el-GR" dirty="0" smtClean="0">
                <a:latin typeface="Cambria" pitchFamily="18" charset="0"/>
                <a:cs typeface="Times New Roman" pitchFamily="18" charset="0"/>
              </a:rPr>
              <a:t>κομματάκια</a:t>
            </a:r>
            <a:r>
              <a:rPr lang="en-US" dirty="0" smtClean="0">
                <a:latin typeface="Cambria" pitchFamily="18" charset="0"/>
                <a:cs typeface="Times New Roman" pitchFamily="18" charset="0"/>
              </a:rPr>
              <a:t>,</a:t>
            </a:r>
            <a:r>
              <a:rPr lang="el-GR" dirty="0" smtClean="0">
                <a:latin typeface="Cambria" pitchFamily="18" charset="0"/>
                <a:cs typeface="Times New Roman" pitchFamily="18" charset="0"/>
              </a:rPr>
              <a:t> το στεγνώνουμε</a:t>
            </a:r>
            <a:r>
              <a:rPr lang="en-US" dirty="0" smtClean="0">
                <a:latin typeface="Cambria" pitchFamily="18" charset="0"/>
                <a:cs typeface="Times New Roman" pitchFamily="18" charset="0"/>
              </a:rPr>
              <a:t> </a:t>
            </a:r>
            <a:r>
              <a:rPr lang="el-GR" dirty="0" smtClean="0">
                <a:latin typeface="Cambria" pitchFamily="18" charset="0"/>
                <a:cs typeface="Times New Roman" pitchFamily="18" charset="0"/>
              </a:rPr>
              <a:t>και το θρυμματίζουμε. </a:t>
            </a:r>
            <a:endParaRPr lang="el-GR" dirty="0">
              <a:latin typeface="Cambria" pitchFamily="18" charset="0"/>
            </a:endParaRPr>
          </a:p>
          <a:p>
            <a:pPr eaLnBrk="0" hangingPunct="0"/>
            <a:endParaRPr lang="el-GR" dirty="0"/>
          </a:p>
        </p:txBody>
      </p:sp>
      <p:pic>
        <p:nvPicPr>
          <p:cNvPr id="8" name="Picture 2" descr="http://users.sch.gr/ppoulio/dokimastiko/sect01/imgs/children.jpg"/>
          <p:cNvPicPr>
            <a:picLocks noChangeAspect="1" noChangeArrowheads="1"/>
          </p:cNvPicPr>
          <p:nvPr/>
        </p:nvPicPr>
        <p:blipFill>
          <a:blip r:embed="rId2" cstate="print"/>
          <a:srcRect/>
          <a:stretch>
            <a:fillRect/>
          </a:stretch>
        </p:blipFill>
        <p:spPr bwMode="auto">
          <a:xfrm>
            <a:off x="7020272" y="836712"/>
            <a:ext cx="1914525" cy="1562100"/>
          </a:xfrm>
          <a:prstGeom prst="rect">
            <a:avLst/>
          </a:prstGeom>
          <a:ln>
            <a:noFill/>
          </a:ln>
          <a:effectLst>
            <a:softEdge rad="112500"/>
          </a:effectLst>
        </p:spPr>
      </p:pic>
      <p:sp>
        <p:nvSpPr>
          <p:cNvPr id="7" name="6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 Ορθογώνιο"/>
          <p:cNvSpPr>
            <a:spLocks noChangeArrowheads="1"/>
          </p:cNvSpPr>
          <p:nvPr/>
        </p:nvSpPr>
        <p:spPr bwMode="auto">
          <a:xfrm>
            <a:off x="179512" y="476672"/>
            <a:ext cx="8784976" cy="5899051"/>
          </a:xfrm>
          <a:prstGeom prst="rect">
            <a:avLst/>
          </a:prstGeom>
          <a:noFill/>
          <a:ln w="9525">
            <a:noFill/>
            <a:miter lim="800000"/>
            <a:headEnd/>
            <a:tailEnd/>
          </a:ln>
        </p:spPr>
        <p:txBody>
          <a:bodyPr wrap="square">
            <a:spAutoFit/>
          </a:bodyPr>
          <a:lstStyle/>
          <a:p>
            <a:r>
              <a:rPr lang="el-GR" sz="2000" b="1" dirty="0">
                <a:latin typeface="Cambria" pitchFamily="18" charset="0"/>
              </a:rPr>
              <a:t>     </a:t>
            </a:r>
            <a:r>
              <a:rPr lang="el-GR" sz="2000" b="1" dirty="0" smtClean="0">
                <a:latin typeface="Cambria" pitchFamily="18" charset="0"/>
              </a:rPr>
              <a:t> </a:t>
            </a:r>
            <a:r>
              <a:rPr lang="en-US" sz="2000" b="1" dirty="0" smtClean="0">
                <a:latin typeface="Cambria" pitchFamily="18" charset="0"/>
              </a:rPr>
              <a:t>                                         </a:t>
            </a:r>
            <a:r>
              <a:rPr lang="el-GR" sz="2400" b="1" dirty="0" smtClean="0">
                <a:solidFill>
                  <a:srgbClr val="993300"/>
                </a:solidFill>
                <a:latin typeface="Cambria" pitchFamily="18" charset="0"/>
              </a:rPr>
              <a:t>Παρασκευή </a:t>
            </a:r>
            <a:r>
              <a:rPr lang="el-GR" sz="2400" b="1" dirty="0">
                <a:solidFill>
                  <a:srgbClr val="993300"/>
                </a:solidFill>
                <a:latin typeface="Cambria" pitchFamily="18" charset="0"/>
              </a:rPr>
              <a:t>χρωστικών</a:t>
            </a:r>
          </a:p>
          <a:p>
            <a:endParaRPr lang="el-GR" sz="2000" dirty="0">
              <a:latin typeface="Cambria" pitchFamily="18" charset="0"/>
            </a:endParaRPr>
          </a:p>
          <a:p>
            <a:r>
              <a:rPr lang="el-GR" sz="2000" b="1" dirty="0">
                <a:latin typeface="Cambria" pitchFamily="18" charset="0"/>
              </a:rPr>
              <a:t>            Λευκή χρωστική:</a:t>
            </a:r>
          </a:p>
          <a:p>
            <a:endParaRPr lang="el-GR" sz="2000" dirty="0">
              <a:latin typeface="Cambria" pitchFamily="18" charset="0"/>
            </a:endParaRPr>
          </a:p>
          <a:p>
            <a:pPr algn="just">
              <a:buFont typeface="Arial" charset="0"/>
              <a:buChar char="•"/>
            </a:pPr>
            <a:r>
              <a:rPr lang="el-GR" sz="2000" dirty="0" smtClean="0">
                <a:latin typeface="Cambria" pitchFamily="18" charset="0"/>
              </a:rPr>
              <a:t>Τοποθετούμε 0.3 </a:t>
            </a:r>
            <a:r>
              <a:rPr lang="en-US" sz="2000" dirty="0" err="1" smtClean="0">
                <a:latin typeface="Cambria" pitchFamily="18" charset="0"/>
              </a:rPr>
              <a:t>gr</a:t>
            </a:r>
            <a:r>
              <a:rPr lang="el-GR" sz="2000" dirty="0" smtClean="0">
                <a:latin typeface="Cambria" pitchFamily="18" charset="0"/>
              </a:rPr>
              <a:t> χλωριούχου ασβεστίου σε ένα δοκιμαστικό σωλήνα.</a:t>
            </a:r>
            <a:endParaRPr lang="en-US" sz="2000" dirty="0" smtClean="0">
              <a:latin typeface="Cambria" pitchFamily="18" charset="0"/>
            </a:endParaRPr>
          </a:p>
          <a:p>
            <a:pPr algn="just">
              <a:buFont typeface="Arial" charset="0"/>
              <a:buChar char="•"/>
            </a:pPr>
            <a:endParaRPr lang="en-US" sz="2000" dirty="0" smtClean="0">
              <a:latin typeface="Cambria" pitchFamily="18" charset="0"/>
            </a:endParaRPr>
          </a:p>
          <a:p>
            <a:pPr algn="just">
              <a:buFont typeface="Arial" charset="0"/>
              <a:buChar char="•"/>
            </a:pPr>
            <a:r>
              <a:rPr lang="el-GR" sz="2000" dirty="0" smtClean="0">
                <a:latin typeface="Cambria" pitchFamily="18" charset="0"/>
              </a:rPr>
              <a:t>Γεμίζουμε </a:t>
            </a:r>
            <a:r>
              <a:rPr lang="el-GR" sz="2000" dirty="0">
                <a:latin typeface="Cambria" pitchFamily="18" charset="0"/>
              </a:rPr>
              <a:t>το σωλήνα μέχρι τη μέση με ζεστό νερό και ανακινούμε προσεκτικά</a:t>
            </a:r>
            <a:endParaRPr lang="en-US" sz="2000" dirty="0">
              <a:latin typeface="Cambria" pitchFamily="18" charset="0"/>
            </a:endParaRPr>
          </a:p>
          <a:p>
            <a:pPr algn="just"/>
            <a:r>
              <a:rPr lang="el-GR" sz="2000" dirty="0">
                <a:latin typeface="Cambria" pitchFamily="18" charset="0"/>
              </a:rPr>
              <a:t>μέχρι να διαλυθεί</a:t>
            </a:r>
            <a:r>
              <a:rPr lang="el-GR" sz="2000" dirty="0" smtClean="0">
                <a:latin typeface="Cambria" pitchFamily="18" charset="0"/>
              </a:rPr>
              <a:t>.</a:t>
            </a:r>
            <a:endParaRPr lang="en-US" sz="2000" dirty="0" smtClean="0">
              <a:latin typeface="Cambria" pitchFamily="18" charset="0"/>
            </a:endParaRPr>
          </a:p>
          <a:p>
            <a:pPr algn="just"/>
            <a:endParaRPr lang="el-GR" sz="2000" dirty="0">
              <a:latin typeface="Cambria" pitchFamily="18" charset="0"/>
            </a:endParaRPr>
          </a:p>
          <a:p>
            <a:pPr algn="just">
              <a:buFont typeface="Arial" charset="0"/>
              <a:buChar char="•"/>
            </a:pPr>
            <a:r>
              <a:rPr lang="el-GR" sz="2000" dirty="0">
                <a:latin typeface="Cambria" pitchFamily="18" charset="0"/>
              </a:rPr>
              <a:t>Προσθέτουμε 0.3 </a:t>
            </a:r>
            <a:r>
              <a:rPr lang="en-US" sz="2000" dirty="0" err="1">
                <a:latin typeface="Cambria" pitchFamily="18" charset="0"/>
              </a:rPr>
              <a:t>gr</a:t>
            </a:r>
            <a:r>
              <a:rPr lang="el-GR" sz="2000" dirty="0">
                <a:latin typeface="Cambria" pitchFamily="18" charset="0"/>
              </a:rPr>
              <a:t> ανθρακικού νατρίου, πωματίζουμε </a:t>
            </a:r>
            <a:r>
              <a:rPr lang="el-GR" sz="2000" dirty="0" smtClean="0">
                <a:latin typeface="Cambria" pitchFamily="18" charset="0"/>
              </a:rPr>
              <a:t>και</a:t>
            </a:r>
            <a:endParaRPr lang="en-US" sz="2000" dirty="0" smtClean="0">
              <a:latin typeface="Cambria" pitchFamily="18" charset="0"/>
            </a:endParaRPr>
          </a:p>
          <a:p>
            <a:pPr algn="just"/>
            <a:r>
              <a:rPr lang="el-GR" sz="2000" dirty="0" smtClean="0">
                <a:latin typeface="Cambria" pitchFamily="18" charset="0"/>
              </a:rPr>
              <a:t>ανακινούμε ισχυρά. </a:t>
            </a:r>
            <a:endParaRPr lang="en-US" sz="2000" dirty="0" smtClean="0">
              <a:latin typeface="Cambria" pitchFamily="18" charset="0"/>
            </a:endParaRPr>
          </a:p>
          <a:p>
            <a:pPr algn="just"/>
            <a:endParaRPr lang="el-GR" sz="2000" dirty="0" smtClean="0">
              <a:latin typeface="Cambria" pitchFamily="18" charset="0"/>
            </a:endParaRPr>
          </a:p>
          <a:p>
            <a:pPr algn="just">
              <a:buFont typeface="Arial" charset="0"/>
              <a:buChar char="•"/>
            </a:pPr>
            <a:r>
              <a:rPr lang="el-GR" sz="2000" dirty="0" smtClean="0">
                <a:latin typeface="Cambria" pitchFamily="18" charset="0"/>
              </a:rPr>
              <a:t>Διηθούμε </a:t>
            </a:r>
            <a:r>
              <a:rPr lang="el-GR" sz="2000" dirty="0">
                <a:latin typeface="Cambria" pitchFamily="18" charset="0"/>
              </a:rPr>
              <a:t>το διάλυμα. Πετάμε το διήθημα και κρατάμε το</a:t>
            </a:r>
            <a:endParaRPr lang="en-US" sz="2000" dirty="0">
              <a:latin typeface="Cambria" pitchFamily="18" charset="0"/>
            </a:endParaRPr>
          </a:p>
          <a:p>
            <a:pPr algn="just"/>
            <a:r>
              <a:rPr lang="el-GR" sz="2000" dirty="0">
                <a:latin typeface="Cambria" pitchFamily="18" charset="0"/>
              </a:rPr>
              <a:t>ίζημα, δηλαδή τη λευκή χρωστική που συγκεντρώθηκε στο διηθητικό χαρτί</a:t>
            </a:r>
            <a:r>
              <a:rPr lang="el-GR" sz="2000" dirty="0" smtClean="0">
                <a:latin typeface="Cambria" pitchFamily="18" charset="0"/>
              </a:rPr>
              <a:t>.</a:t>
            </a:r>
            <a:endParaRPr lang="en-US" sz="2000" dirty="0" smtClean="0">
              <a:latin typeface="Cambria" pitchFamily="18" charset="0"/>
            </a:endParaRPr>
          </a:p>
          <a:p>
            <a:pPr algn="just"/>
            <a:endParaRPr lang="el-GR" sz="2000" dirty="0">
              <a:latin typeface="Cambria" pitchFamily="18" charset="0"/>
            </a:endParaRPr>
          </a:p>
          <a:p>
            <a:pPr algn="just">
              <a:buFont typeface="Arial" charset="0"/>
              <a:buChar char="•"/>
            </a:pPr>
            <a:r>
              <a:rPr lang="el-GR" sz="2000" dirty="0">
                <a:latin typeface="Cambria" pitchFamily="18" charset="0"/>
              </a:rPr>
              <a:t>Η λευκή χρωστική είναι το ανθρακικό ασβέστιο (κιμωλία</a:t>
            </a:r>
            <a:r>
              <a:rPr lang="el-GR" sz="2000" dirty="0" smtClean="0">
                <a:latin typeface="Cambria" pitchFamily="18" charset="0"/>
              </a:rPr>
              <a:t>)</a:t>
            </a:r>
            <a:endParaRPr lang="el-GR" sz="2000" dirty="0">
              <a:latin typeface="Cambria" pitchFamily="18" charset="0"/>
            </a:endParaRPr>
          </a:p>
          <a:p>
            <a:pPr algn="just"/>
            <a:endParaRPr lang="el-GR" sz="2000" dirty="0">
              <a:latin typeface="Cambria" pitchFamily="18" charset="0"/>
            </a:endParaRPr>
          </a:p>
          <a:p>
            <a:r>
              <a:rPr lang="en-US" sz="2000" dirty="0">
                <a:latin typeface="Cambria" pitchFamily="18" charset="0"/>
              </a:rPr>
              <a:t> </a:t>
            </a:r>
            <a:r>
              <a:rPr lang="en-US" sz="2000" dirty="0" smtClean="0">
                <a:latin typeface="Cambria" pitchFamily="18" charset="0"/>
              </a:rPr>
              <a:t>                            CaCl</a:t>
            </a:r>
            <a:r>
              <a:rPr lang="en-US" sz="2000" baseline="-25000" dirty="0" smtClean="0"/>
              <a:t>2</a:t>
            </a:r>
            <a:r>
              <a:rPr lang="en-US" dirty="0" smtClean="0"/>
              <a:t>(</a:t>
            </a:r>
            <a:r>
              <a:rPr lang="en-US" dirty="0" err="1" smtClean="0"/>
              <a:t>aq</a:t>
            </a:r>
            <a:r>
              <a:rPr lang="en-US" sz="2000" dirty="0">
                <a:latin typeface="Cambria" pitchFamily="18" charset="0"/>
              </a:rPr>
              <a:t>) + </a:t>
            </a:r>
            <a:r>
              <a:rPr lang="en-US" sz="2000" dirty="0" smtClean="0">
                <a:latin typeface="Cambria" pitchFamily="18" charset="0"/>
              </a:rPr>
              <a:t>NaCO</a:t>
            </a:r>
            <a:r>
              <a:rPr lang="en-US" sz="2000" baseline="-25000" dirty="0" smtClean="0">
                <a:latin typeface="Cambria" pitchFamily="18" charset="0"/>
              </a:rPr>
              <a:t>3</a:t>
            </a:r>
            <a:r>
              <a:rPr lang="en-US" sz="2000" dirty="0" smtClean="0">
                <a:latin typeface="Cambria" pitchFamily="18" charset="0"/>
              </a:rPr>
              <a:t>(</a:t>
            </a:r>
            <a:r>
              <a:rPr lang="en-US" sz="2000" dirty="0" err="1" smtClean="0">
                <a:latin typeface="Cambria" pitchFamily="18" charset="0"/>
              </a:rPr>
              <a:t>aq</a:t>
            </a:r>
            <a:r>
              <a:rPr lang="en-US" sz="2000" dirty="0">
                <a:latin typeface="Cambria" pitchFamily="18" charset="0"/>
              </a:rPr>
              <a:t>) </a:t>
            </a:r>
            <a:r>
              <a:rPr lang="en-US" sz="2000" dirty="0">
                <a:latin typeface="Cambria" pitchFamily="18" charset="0"/>
                <a:sym typeface="Symbol" pitchFamily="18" charset="2"/>
              </a:rPr>
              <a:t></a:t>
            </a:r>
            <a:r>
              <a:rPr lang="en-US" sz="2000" dirty="0">
                <a:latin typeface="Cambria" pitchFamily="18" charset="0"/>
              </a:rPr>
              <a:t> CaCO</a:t>
            </a:r>
            <a:r>
              <a:rPr lang="en-US" sz="2000" baseline="-25000" dirty="0">
                <a:latin typeface="Cambria" pitchFamily="18" charset="0"/>
              </a:rPr>
              <a:t>3</a:t>
            </a:r>
            <a:r>
              <a:rPr lang="en-US" sz="2000" dirty="0">
                <a:latin typeface="Cambria" pitchFamily="18" charset="0"/>
              </a:rPr>
              <a:t>(s)</a:t>
            </a:r>
            <a:endParaRPr lang="el-GR" sz="2000" dirty="0">
              <a:latin typeface="Cambria" pitchFamily="18" charset="0"/>
            </a:endParaRPr>
          </a:p>
          <a:p>
            <a:r>
              <a:rPr lang="en-US" sz="2000" b="1" baseline="30000" dirty="0">
                <a:latin typeface="Cambria" pitchFamily="18" charset="0"/>
              </a:rPr>
              <a:t>          </a:t>
            </a:r>
            <a:r>
              <a:rPr lang="el-GR" sz="2000" b="1" baseline="30000" dirty="0">
                <a:latin typeface="Cambria" pitchFamily="18" charset="0"/>
              </a:rPr>
              <a:t>                                     </a:t>
            </a:r>
            <a:r>
              <a:rPr lang="en-US" sz="2000" b="1" baseline="30000" dirty="0">
                <a:latin typeface="Cambria" pitchFamily="18" charset="0"/>
              </a:rPr>
              <a:t> </a:t>
            </a:r>
            <a:r>
              <a:rPr lang="el-GR" sz="2000" b="1" baseline="30000" dirty="0">
                <a:latin typeface="Cambria" pitchFamily="18" charset="0"/>
              </a:rPr>
              <a:t>άχρωμο          </a:t>
            </a:r>
            <a:r>
              <a:rPr lang="en-US" sz="2000" b="1" baseline="30000" dirty="0" smtClean="0">
                <a:latin typeface="Cambria" pitchFamily="18" charset="0"/>
              </a:rPr>
              <a:t>   </a:t>
            </a:r>
            <a:r>
              <a:rPr lang="el-GR" sz="2000" b="1" baseline="30000" dirty="0" smtClean="0">
                <a:latin typeface="Cambria" pitchFamily="18" charset="0"/>
              </a:rPr>
              <a:t>  </a:t>
            </a:r>
            <a:r>
              <a:rPr lang="el-GR" sz="2000" b="1" baseline="30000" dirty="0">
                <a:latin typeface="Cambria" pitchFamily="18" charset="0"/>
              </a:rPr>
              <a:t>άχρωμο              </a:t>
            </a:r>
            <a:r>
              <a:rPr lang="en-US" sz="2000" b="1" baseline="30000" dirty="0">
                <a:latin typeface="Cambria" pitchFamily="18" charset="0"/>
              </a:rPr>
              <a:t>    </a:t>
            </a:r>
            <a:r>
              <a:rPr lang="el-GR" sz="2000" b="1" baseline="30000" dirty="0">
                <a:latin typeface="Cambria" pitchFamily="18" charset="0"/>
              </a:rPr>
              <a:t> </a:t>
            </a:r>
            <a:r>
              <a:rPr lang="en-US" sz="2000" b="1" baseline="30000" dirty="0" smtClean="0">
                <a:latin typeface="Cambria" pitchFamily="18" charset="0"/>
              </a:rPr>
              <a:t>        </a:t>
            </a:r>
            <a:r>
              <a:rPr lang="el-GR" sz="2000" b="1" baseline="30000" dirty="0" smtClean="0">
                <a:latin typeface="Cambria" pitchFamily="18" charset="0"/>
              </a:rPr>
              <a:t>λευκό</a:t>
            </a:r>
          </a:p>
        </p:txBody>
      </p:sp>
      <p:pic>
        <p:nvPicPr>
          <p:cNvPr id="4" name="Picture 4" descr="http://users.hol.gr/~elianos/Image1.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6296" y="260648"/>
            <a:ext cx="1440159" cy="1161418"/>
          </a:xfrm>
          <a:prstGeom prst="rect">
            <a:avLst/>
          </a:prstGeom>
          <a:noFill/>
        </p:spPr>
      </p:pic>
      <p:sp>
        <p:nvSpPr>
          <p:cNvPr id="6" name="5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 Ορθογώνιο"/>
          <p:cNvSpPr>
            <a:spLocks noChangeArrowheads="1"/>
          </p:cNvSpPr>
          <p:nvPr/>
        </p:nvSpPr>
        <p:spPr bwMode="auto">
          <a:xfrm>
            <a:off x="0" y="548680"/>
            <a:ext cx="9144000" cy="461665"/>
          </a:xfrm>
          <a:prstGeom prst="rect">
            <a:avLst/>
          </a:prstGeom>
          <a:noFill/>
          <a:ln w="9525">
            <a:noFill/>
            <a:miter lim="800000"/>
            <a:headEnd/>
            <a:tailEnd/>
          </a:ln>
        </p:spPr>
        <p:txBody>
          <a:bodyPr wrap="square">
            <a:spAutoFit/>
          </a:bodyPr>
          <a:lstStyle/>
          <a:p>
            <a:pPr algn="ctr"/>
            <a:r>
              <a:rPr lang="el-GR" sz="2400" b="1" dirty="0" smtClean="0">
                <a:latin typeface="Cambria" pitchFamily="18" charset="0"/>
              </a:rPr>
              <a:t> </a:t>
            </a:r>
            <a:r>
              <a:rPr lang="el-GR" sz="2400" b="1" dirty="0">
                <a:solidFill>
                  <a:srgbClr val="993300"/>
                </a:solidFill>
                <a:latin typeface="Cambria" pitchFamily="18" charset="0"/>
              </a:rPr>
              <a:t>Παρασκευή χρωμάτων</a:t>
            </a:r>
            <a:endParaRPr lang="el-GR" sz="2400" dirty="0">
              <a:solidFill>
                <a:srgbClr val="993300"/>
              </a:solidFill>
              <a:latin typeface="Cambria" pitchFamily="18" charset="0"/>
            </a:endParaRPr>
          </a:p>
        </p:txBody>
      </p:sp>
      <p:sp>
        <p:nvSpPr>
          <p:cNvPr id="71682" name="Rectangle 1"/>
          <p:cNvSpPr>
            <a:spLocks noChangeArrowheads="1"/>
          </p:cNvSpPr>
          <p:nvPr/>
        </p:nvSpPr>
        <p:spPr bwMode="auto">
          <a:xfrm>
            <a:off x="179388" y="1259569"/>
            <a:ext cx="8964612" cy="5016758"/>
          </a:xfrm>
          <a:prstGeom prst="rect">
            <a:avLst/>
          </a:prstGeom>
          <a:noFill/>
          <a:ln w="9525">
            <a:noFill/>
            <a:miter lim="800000"/>
            <a:headEnd/>
            <a:tailEnd/>
          </a:ln>
        </p:spPr>
        <p:txBody>
          <a:bodyPr wrap="square" anchor="ctr">
            <a:spAutoFit/>
          </a:bodyPr>
          <a:lstStyle/>
          <a:p>
            <a:pPr>
              <a:buFontTx/>
              <a:buChar char="•"/>
            </a:pPr>
            <a:r>
              <a:rPr lang="el-GR" sz="2000" dirty="0">
                <a:solidFill>
                  <a:srgbClr val="000000"/>
                </a:solidFill>
                <a:latin typeface="Cambria" pitchFamily="18" charset="0"/>
                <a:cs typeface="Times New Roman" pitchFamily="18" charset="0"/>
              </a:rPr>
              <a:t>Τοποθετούμε μικρή ποσότητα καζεΐνης στην ύαλο ωρολογίου. Προσθέτουμε αρκετό νερό ώστε να γίνει μια πηχτή μάζα</a:t>
            </a:r>
            <a:r>
              <a:rPr lang="el-GR" sz="2000" dirty="0" smtClean="0">
                <a:solidFill>
                  <a:srgbClr val="000000"/>
                </a:solidFill>
                <a:latin typeface="Cambria" pitchFamily="18" charset="0"/>
                <a:cs typeface="Times New Roman" pitchFamily="18" charset="0"/>
              </a:rPr>
              <a:t>.</a:t>
            </a:r>
            <a:endParaRPr lang="en-US" sz="2000" dirty="0" smtClean="0">
              <a:solidFill>
                <a:srgbClr val="000000"/>
              </a:solidFill>
              <a:latin typeface="Cambria" pitchFamily="18" charset="0"/>
              <a:cs typeface="Times New Roman" pitchFamily="18" charset="0"/>
            </a:endParaRPr>
          </a:p>
          <a:p>
            <a:pPr>
              <a:buFontTx/>
              <a:buChar char="•"/>
            </a:pPr>
            <a:endParaRPr lang="en-US" sz="2000" dirty="0">
              <a:latin typeface="Cambria" pitchFamily="18" charset="0"/>
              <a:cs typeface="Times New Roman" pitchFamily="18" charset="0"/>
            </a:endParaRPr>
          </a:p>
          <a:p>
            <a:pPr eaLnBrk="0" hangingPunct="0">
              <a:buFontTx/>
              <a:buChar char="•"/>
            </a:pPr>
            <a:r>
              <a:rPr lang="el-GR" sz="2000" dirty="0">
                <a:solidFill>
                  <a:srgbClr val="000000"/>
                </a:solidFill>
                <a:latin typeface="Cambria" pitchFamily="18" charset="0"/>
                <a:cs typeface="Times New Roman" pitchFamily="18" charset="0"/>
              </a:rPr>
              <a:t>Προσθέτουμε την ίδια περίπου ποσότητα λευκής </a:t>
            </a:r>
            <a:r>
              <a:rPr lang="el-GR" sz="2000" dirty="0" smtClean="0">
                <a:solidFill>
                  <a:srgbClr val="000000"/>
                </a:solidFill>
                <a:latin typeface="Cambria" pitchFamily="18" charset="0"/>
                <a:cs typeface="Times New Roman" pitchFamily="18" charset="0"/>
              </a:rPr>
              <a:t>χρωστικής</a:t>
            </a:r>
            <a:r>
              <a:rPr lang="en-US" sz="2000" dirty="0" smtClean="0">
                <a:solidFill>
                  <a:srgbClr val="000000"/>
                </a:solidFill>
                <a:latin typeface="Cambria" pitchFamily="18" charset="0"/>
                <a:cs typeface="Times New Roman" pitchFamily="18" charset="0"/>
              </a:rPr>
              <a:t>,</a:t>
            </a:r>
            <a:r>
              <a:rPr lang="el-GR" sz="2000" dirty="0" smtClean="0">
                <a:solidFill>
                  <a:srgbClr val="000000"/>
                </a:solidFill>
                <a:latin typeface="Cambria" pitchFamily="18" charset="0"/>
                <a:cs typeface="Times New Roman" pitchFamily="18" charset="0"/>
              </a:rPr>
              <a:t> </a:t>
            </a:r>
            <a:r>
              <a:rPr lang="el-GR" sz="2000" dirty="0">
                <a:solidFill>
                  <a:srgbClr val="000000"/>
                </a:solidFill>
                <a:latin typeface="Cambria" pitchFamily="18" charset="0"/>
                <a:cs typeface="Times New Roman" pitchFamily="18" charset="0"/>
              </a:rPr>
              <a:t>που παρασκευάσαμε προηγουμένως</a:t>
            </a:r>
            <a:r>
              <a:rPr lang="el-GR" sz="2000" dirty="0" smtClean="0">
                <a:solidFill>
                  <a:srgbClr val="000000"/>
                </a:solidFill>
                <a:latin typeface="Cambria" pitchFamily="18" charset="0"/>
                <a:cs typeface="Times New Roman" pitchFamily="18" charset="0"/>
              </a:rPr>
              <a:t>.</a:t>
            </a:r>
            <a:endParaRPr lang="en-US" sz="2000" dirty="0" smtClean="0">
              <a:solidFill>
                <a:srgbClr val="000000"/>
              </a:solidFill>
              <a:latin typeface="Cambria" pitchFamily="18" charset="0"/>
              <a:cs typeface="Times New Roman" pitchFamily="18" charset="0"/>
            </a:endParaRPr>
          </a:p>
          <a:p>
            <a:pPr eaLnBrk="0" hangingPunct="0">
              <a:buFontTx/>
              <a:buChar char="•"/>
            </a:pPr>
            <a:endParaRPr lang="en-US" sz="2000" dirty="0">
              <a:latin typeface="Cambria" pitchFamily="18" charset="0"/>
              <a:cs typeface="Times New Roman" pitchFamily="18" charset="0"/>
            </a:endParaRPr>
          </a:p>
          <a:p>
            <a:pPr eaLnBrk="0" hangingPunct="0">
              <a:buFontTx/>
              <a:buChar char="•"/>
            </a:pPr>
            <a:r>
              <a:rPr lang="el-GR" sz="2000" dirty="0">
                <a:solidFill>
                  <a:srgbClr val="000000"/>
                </a:solidFill>
                <a:latin typeface="Cambria" pitchFamily="18" charset="0"/>
                <a:cs typeface="Times New Roman" pitchFamily="18" charset="0"/>
              </a:rPr>
              <a:t>Χρησιμοποιώντας τη σπάτουλα, αναμιγνύουμε την καζεΐνη και τη λευκή χρωστική μέχρι να έχουμε το επιθυμητό χρώμα. Μπορεί να χρειαστεί να προσθέσουμε περισσότερη καζεΐνη ή χρωστική</a:t>
            </a:r>
            <a:r>
              <a:rPr lang="el-GR" sz="2000" dirty="0" smtClean="0">
                <a:solidFill>
                  <a:srgbClr val="000000"/>
                </a:solidFill>
                <a:latin typeface="Cambria" pitchFamily="18" charset="0"/>
                <a:cs typeface="Times New Roman" pitchFamily="18" charset="0"/>
              </a:rPr>
              <a:t>.</a:t>
            </a:r>
            <a:endParaRPr lang="en-US" sz="2000" dirty="0" smtClean="0">
              <a:solidFill>
                <a:srgbClr val="000000"/>
              </a:solidFill>
              <a:latin typeface="Cambria" pitchFamily="18" charset="0"/>
              <a:cs typeface="Times New Roman" pitchFamily="18" charset="0"/>
            </a:endParaRPr>
          </a:p>
          <a:p>
            <a:pPr eaLnBrk="0" hangingPunct="0">
              <a:buFontTx/>
              <a:buChar char="•"/>
            </a:pPr>
            <a:endParaRPr lang="en-US" sz="2000" dirty="0">
              <a:latin typeface="Cambria" pitchFamily="18" charset="0"/>
              <a:cs typeface="Times New Roman" pitchFamily="18" charset="0"/>
            </a:endParaRPr>
          </a:p>
          <a:p>
            <a:pPr eaLnBrk="0" hangingPunct="0">
              <a:buFontTx/>
              <a:buChar char="•"/>
            </a:pPr>
            <a:r>
              <a:rPr lang="el-GR" sz="2000" dirty="0">
                <a:solidFill>
                  <a:srgbClr val="000000"/>
                </a:solidFill>
                <a:latin typeface="Cambria" pitchFamily="18" charset="0"/>
                <a:cs typeface="Times New Roman" pitchFamily="18" charset="0"/>
              </a:rPr>
              <a:t>Επαναλαμβάνουμε τη διαδικασία και για τις υπόλοιπες </a:t>
            </a:r>
            <a:r>
              <a:rPr lang="el-GR" sz="2000" dirty="0" smtClean="0">
                <a:solidFill>
                  <a:srgbClr val="000000"/>
                </a:solidFill>
                <a:latin typeface="Cambria" pitchFamily="18" charset="0"/>
                <a:cs typeface="Times New Roman" pitchFamily="18" charset="0"/>
              </a:rPr>
              <a:t>χρωστικές</a:t>
            </a:r>
            <a:r>
              <a:rPr lang="en-US" sz="2000" dirty="0" smtClean="0">
                <a:solidFill>
                  <a:srgbClr val="000000"/>
                </a:solidFill>
                <a:latin typeface="Cambria" pitchFamily="18" charset="0"/>
                <a:cs typeface="Times New Roman" pitchFamily="18" charset="0"/>
              </a:rPr>
              <a:t>,</a:t>
            </a:r>
            <a:r>
              <a:rPr lang="el-GR" sz="2000" dirty="0" smtClean="0">
                <a:solidFill>
                  <a:srgbClr val="000000"/>
                </a:solidFill>
                <a:latin typeface="Cambria" pitchFamily="18" charset="0"/>
                <a:cs typeface="Times New Roman" pitchFamily="18" charset="0"/>
              </a:rPr>
              <a:t> </a:t>
            </a:r>
            <a:r>
              <a:rPr lang="el-GR" sz="2000" dirty="0">
                <a:solidFill>
                  <a:srgbClr val="000000"/>
                </a:solidFill>
                <a:latin typeface="Cambria" pitchFamily="18" charset="0"/>
                <a:cs typeface="Times New Roman" pitchFamily="18" charset="0"/>
              </a:rPr>
              <a:t>που έχουμε παρασκευάσει</a:t>
            </a:r>
            <a:r>
              <a:rPr lang="el-GR" sz="2000" dirty="0" smtClean="0">
                <a:solidFill>
                  <a:srgbClr val="000000"/>
                </a:solidFill>
                <a:latin typeface="Cambria" pitchFamily="18" charset="0"/>
                <a:cs typeface="Times New Roman" pitchFamily="18" charset="0"/>
              </a:rPr>
              <a:t>.</a:t>
            </a:r>
            <a:endParaRPr lang="en-US" sz="2000" dirty="0" smtClean="0">
              <a:solidFill>
                <a:srgbClr val="000000"/>
              </a:solidFill>
              <a:latin typeface="Cambria" pitchFamily="18" charset="0"/>
              <a:cs typeface="Times New Roman" pitchFamily="18" charset="0"/>
            </a:endParaRPr>
          </a:p>
          <a:p>
            <a:pPr eaLnBrk="0" hangingPunct="0"/>
            <a:endParaRPr lang="en-US" sz="2000" dirty="0">
              <a:latin typeface="Cambria" pitchFamily="18" charset="0"/>
              <a:cs typeface="Times New Roman" pitchFamily="18" charset="0"/>
            </a:endParaRPr>
          </a:p>
          <a:p>
            <a:pPr eaLnBrk="0" hangingPunct="0">
              <a:buFontTx/>
              <a:buChar char="•"/>
            </a:pPr>
            <a:r>
              <a:rPr lang="el-GR" sz="2000" dirty="0">
                <a:solidFill>
                  <a:srgbClr val="000000"/>
                </a:solidFill>
                <a:latin typeface="Cambria" pitchFamily="18" charset="0"/>
                <a:cs typeface="Times New Roman" pitchFamily="18" charset="0"/>
              </a:rPr>
              <a:t>Μαύρη μπογιά μπορεί να παρασκευαστεί με την ανάμειξη κομματιών κάρβουνου με την καζεΐνη.</a:t>
            </a:r>
            <a:endParaRPr lang="en-US" sz="2000" dirty="0">
              <a:latin typeface="Cambria" pitchFamily="18" charset="0"/>
              <a:cs typeface="Times New Roman" pitchFamily="18" charset="0"/>
            </a:endParaRPr>
          </a:p>
          <a:p>
            <a:pPr eaLnBrk="0" hangingPunct="0"/>
            <a:endParaRPr lang="en-US" sz="2000" dirty="0">
              <a:latin typeface="Cambria" pitchFamily="18" charset="0"/>
            </a:endParaRPr>
          </a:p>
        </p:txBody>
      </p:sp>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79878" name="Picture 6" descr="http://2.bp.blogspot.com/_1-NZ6SPeG4o/TTIUfdseNAI/AAAAAAAAAb0/9QJjyjRjSww/s640/colours.jpg"/>
          <p:cNvPicPr>
            <a:picLocks noChangeAspect="1" noChangeArrowheads="1"/>
          </p:cNvPicPr>
          <p:nvPr/>
        </p:nvPicPr>
        <p:blipFill>
          <a:blip r:embed="rId3" cstate="print"/>
          <a:srcRect/>
          <a:stretch>
            <a:fillRect/>
          </a:stretch>
        </p:blipFill>
        <p:spPr bwMode="auto">
          <a:xfrm>
            <a:off x="780432" y="548680"/>
            <a:ext cx="7680000" cy="576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71400"/>
            <a:ext cx="9144000" cy="1143000"/>
          </a:xfrm>
        </p:spPr>
        <p:txBody>
          <a:bodyPr/>
          <a:lstStyle/>
          <a:p>
            <a:r>
              <a:rPr lang="el-GR" sz="2800" b="1" dirty="0" smtClean="0">
                <a:solidFill>
                  <a:srgbClr val="993300"/>
                </a:solidFill>
                <a:latin typeface="Cambria" pitchFamily="18" charset="0"/>
              </a:rPr>
              <a:t>Οι </a:t>
            </a:r>
            <a:r>
              <a:rPr lang="el-GR" sz="2800" b="1" dirty="0">
                <a:solidFill>
                  <a:srgbClr val="993300"/>
                </a:solidFill>
                <a:latin typeface="Cambria" pitchFamily="18" charset="0"/>
              </a:rPr>
              <a:t>πιθανοί κίνδυνοι σε ένα στούντιο </a:t>
            </a:r>
            <a:r>
              <a:rPr lang="el-GR" sz="2800" b="1" dirty="0" smtClean="0">
                <a:solidFill>
                  <a:srgbClr val="993300"/>
                </a:solidFill>
                <a:latin typeface="Cambria" pitchFamily="18" charset="0"/>
              </a:rPr>
              <a:t>ζωγραφικής</a:t>
            </a:r>
            <a:endParaRPr lang="el-GR" sz="2800" b="1" dirty="0">
              <a:solidFill>
                <a:srgbClr val="993300"/>
              </a:solidFill>
              <a:latin typeface="Cambria" pitchFamily="18" charset="0"/>
            </a:endParaRPr>
          </a:p>
        </p:txBody>
      </p:sp>
      <p:sp>
        <p:nvSpPr>
          <p:cNvPr id="3" name="Θέση περιεχομένου 2"/>
          <p:cNvSpPr>
            <a:spLocks noGrp="1"/>
          </p:cNvSpPr>
          <p:nvPr>
            <p:ph idx="1"/>
          </p:nvPr>
        </p:nvSpPr>
        <p:spPr>
          <a:xfrm>
            <a:off x="467544" y="764704"/>
            <a:ext cx="8229600" cy="5733256"/>
          </a:xfrm>
        </p:spPr>
        <p:txBody>
          <a:bodyPr/>
          <a:lstStyle/>
          <a:p>
            <a:pPr algn="ctr">
              <a:buNone/>
            </a:pPr>
            <a:r>
              <a:rPr lang="el-GR" sz="2000" dirty="0" smtClean="0">
                <a:latin typeface="Cambria" pitchFamily="18" charset="0"/>
              </a:rPr>
              <a:t>Οι κίνδυνοι που μπορούν να προκύψουν είναι κυρίως </a:t>
            </a:r>
            <a:r>
              <a:rPr lang="el-GR" sz="2000" b="1" dirty="0" smtClean="0">
                <a:latin typeface="Cambria" pitchFamily="18" charset="0"/>
              </a:rPr>
              <a:t>δύο</a:t>
            </a:r>
            <a:r>
              <a:rPr lang="el-GR" sz="2000" dirty="0" smtClean="0">
                <a:latin typeface="Cambria" pitchFamily="18" charset="0"/>
              </a:rPr>
              <a:t> </a:t>
            </a:r>
            <a:r>
              <a:rPr lang="el-GR" sz="2000" b="1" dirty="0" smtClean="0">
                <a:latin typeface="Cambria" pitchFamily="18" charset="0"/>
              </a:rPr>
              <a:t>ειδών</a:t>
            </a:r>
            <a:r>
              <a:rPr lang="el-GR" sz="2000" dirty="0" smtClean="0">
                <a:latin typeface="Cambria" pitchFamily="18" charset="0"/>
              </a:rPr>
              <a:t>:</a:t>
            </a:r>
          </a:p>
          <a:p>
            <a:pPr algn="ctr">
              <a:buNone/>
            </a:pPr>
            <a:endParaRPr lang="el-GR" sz="2000" dirty="0" smtClean="0">
              <a:latin typeface="Cambria" pitchFamily="18" charset="0"/>
            </a:endParaRPr>
          </a:p>
          <a:p>
            <a:pPr>
              <a:buNone/>
            </a:pPr>
            <a:r>
              <a:rPr lang="el-GR" sz="2000" b="1" dirty="0" smtClean="0">
                <a:solidFill>
                  <a:srgbClr val="993300"/>
                </a:solidFill>
                <a:latin typeface="Cambria" pitchFamily="18" charset="0"/>
              </a:rPr>
              <a:t>Οι Χημικοί Κίνδυνοι</a:t>
            </a:r>
            <a:endParaRPr lang="el-GR" sz="2000" dirty="0" smtClean="0">
              <a:solidFill>
                <a:srgbClr val="993300"/>
              </a:solidFill>
              <a:latin typeface="Cambria" pitchFamily="18" charset="0"/>
            </a:endParaRPr>
          </a:p>
          <a:p>
            <a:r>
              <a:rPr lang="el-GR" sz="1900" dirty="0" smtClean="0">
                <a:latin typeface="Cambria" pitchFamily="18" charset="0"/>
              </a:rPr>
              <a:t>Η τοξικότητα </a:t>
            </a:r>
          </a:p>
          <a:p>
            <a:r>
              <a:rPr lang="el-GR" sz="1900" dirty="0" smtClean="0">
                <a:latin typeface="Cambria" pitchFamily="18" charset="0"/>
              </a:rPr>
              <a:t>Η ανάφλεξη</a:t>
            </a:r>
          </a:p>
          <a:p>
            <a:r>
              <a:rPr lang="el-GR" sz="1900" dirty="0" smtClean="0">
                <a:latin typeface="Cambria" pitchFamily="18" charset="0"/>
              </a:rPr>
              <a:t>Η δραστικότητα</a:t>
            </a:r>
          </a:p>
          <a:p>
            <a:endParaRPr lang="el-GR" sz="2000" dirty="0" smtClean="0">
              <a:latin typeface="Cambria" pitchFamily="18" charset="0"/>
            </a:endParaRPr>
          </a:p>
          <a:p>
            <a:pPr>
              <a:buNone/>
            </a:pPr>
            <a:r>
              <a:rPr lang="el-GR" sz="2000" b="1" dirty="0" smtClean="0">
                <a:solidFill>
                  <a:srgbClr val="993300"/>
                </a:solidFill>
                <a:latin typeface="Cambria" pitchFamily="18" charset="0"/>
              </a:rPr>
              <a:t>Οι Φυσικοί Κίνδυνοι</a:t>
            </a:r>
          </a:p>
          <a:p>
            <a:r>
              <a:rPr lang="el-GR" sz="1900" dirty="0" smtClean="0">
                <a:latin typeface="Cambria" pitchFamily="18" charset="0"/>
              </a:rPr>
              <a:t>Η υπεριώδης και η υπέρυθρη ακτινοβολία</a:t>
            </a:r>
          </a:p>
          <a:p>
            <a:r>
              <a:rPr lang="el-GR" sz="1900" dirty="0" smtClean="0">
                <a:latin typeface="Cambria" pitchFamily="18" charset="0"/>
              </a:rPr>
              <a:t>Ο θόρυβος</a:t>
            </a:r>
          </a:p>
          <a:p>
            <a:r>
              <a:rPr lang="el-GR" sz="1900" dirty="0" smtClean="0">
                <a:latin typeface="Cambria" pitchFamily="18" charset="0"/>
              </a:rPr>
              <a:t>Οι κραδασμοί</a:t>
            </a:r>
          </a:p>
          <a:p>
            <a:r>
              <a:rPr lang="el-GR" sz="1900" dirty="0" smtClean="0">
                <a:latin typeface="Cambria" pitchFamily="18" charset="0"/>
              </a:rPr>
              <a:t>Η πίεση στο μυϊκό σύστημα από την επαναλαμβανόμενη κίνηση ή την υπερβολική ανύψωση</a:t>
            </a:r>
          </a:p>
          <a:p>
            <a:r>
              <a:rPr lang="el-GR" sz="1900" dirty="0" smtClean="0">
                <a:latin typeface="Cambria" pitchFamily="18" charset="0"/>
              </a:rPr>
              <a:t>Η εσφαλμένη συντήρηση του μηχανολογικού εξοπλισμού</a:t>
            </a:r>
          </a:p>
          <a:p>
            <a:r>
              <a:rPr lang="el-GR" sz="1900" dirty="0" smtClean="0">
                <a:latin typeface="Cambria" pitchFamily="18" charset="0"/>
              </a:rPr>
              <a:t>Η λανθασμένη αποθήκευση και διαχείριση διαδικασιών</a:t>
            </a:r>
          </a:p>
          <a:p>
            <a:r>
              <a:rPr lang="el-GR" sz="1900" dirty="0" smtClean="0">
                <a:latin typeface="Cambria" pitchFamily="18" charset="0"/>
              </a:rPr>
              <a:t>Η ζημιά που προκύπτει από αμέλεια και απροσεξία</a:t>
            </a:r>
            <a:endParaRPr lang="el-GR" sz="1900" dirty="0">
              <a:latin typeface="Cambria" pitchFamily="18" charset="0"/>
            </a:endParaRPr>
          </a:p>
        </p:txBody>
      </p:sp>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730260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Τίτλος 1"/>
          <p:cNvSpPr>
            <a:spLocks noGrp="1"/>
          </p:cNvSpPr>
          <p:nvPr>
            <p:ph type="title"/>
          </p:nvPr>
        </p:nvSpPr>
        <p:spPr>
          <a:xfrm>
            <a:off x="457200" y="-99392"/>
            <a:ext cx="8229600" cy="1143000"/>
          </a:xfrm>
        </p:spPr>
        <p:txBody>
          <a:bodyPr/>
          <a:lstStyle/>
          <a:p>
            <a:pPr eaLnBrk="1" hangingPunct="1"/>
            <a:r>
              <a:rPr lang="el-GR" sz="3200" dirty="0" smtClean="0">
                <a:latin typeface="Cambria" pitchFamily="18" charset="0"/>
              </a:rPr>
              <a:t/>
            </a:r>
            <a:br>
              <a:rPr lang="el-GR" sz="3200" dirty="0" smtClean="0">
                <a:latin typeface="Cambria" pitchFamily="18" charset="0"/>
              </a:rPr>
            </a:br>
            <a:r>
              <a:rPr lang="el-GR" sz="2800" b="1" dirty="0" smtClean="0">
                <a:solidFill>
                  <a:srgbClr val="993300"/>
                </a:solidFill>
                <a:latin typeface="Cambria" pitchFamily="18" charset="0"/>
              </a:rPr>
              <a:t>Μέθοδοι για ελεγχόμενη έκθεση του καλλιτέχνη</a:t>
            </a:r>
            <a:r>
              <a:rPr lang="el-GR" sz="3200" dirty="0" smtClean="0">
                <a:latin typeface="Cambria" pitchFamily="18" charset="0"/>
              </a:rPr>
              <a:t/>
            </a:r>
            <a:br>
              <a:rPr lang="el-GR" sz="3200" dirty="0" smtClean="0">
                <a:latin typeface="Cambria" pitchFamily="18" charset="0"/>
              </a:rPr>
            </a:br>
            <a:r>
              <a:rPr lang="el-GR" dirty="0" smtClean="0">
                <a:latin typeface="Cambria" pitchFamily="18" charset="0"/>
              </a:rPr>
              <a:t>    </a:t>
            </a:r>
            <a:endParaRPr lang="el-GR" dirty="0" smtClean="0"/>
          </a:p>
        </p:txBody>
      </p:sp>
      <p:sp>
        <p:nvSpPr>
          <p:cNvPr id="74754" name="Θέση περιεχομένου 2"/>
          <p:cNvSpPr>
            <a:spLocks noGrp="1"/>
          </p:cNvSpPr>
          <p:nvPr>
            <p:ph idx="1"/>
          </p:nvPr>
        </p:nvSpPr>
        <p:spPr>
          <a:xfrm>
            <a:off x="457200" y="836712"/>
            <a:ext cx="8435280" cy="5832648"/>
          </a:xfrm>
        </p:spPr>
        <p:txBody>
          <a:bodyPr/>
          <a:lstStyle/>
          <a:p>
            <a:pPr algn="just" eaLnBrk="1" hangingPunct="1">
              <a:buNone/>
            </a:pPr>
            <a:r>
              <a:rPr lang="el-GR" sz="2000" dirty="0" smtClean="0">
                <a:latin typeface="Cambria" pitchFamily="18" charset="0"/>
              </a:rPr>
              <a:t>	</a:t>
            </a:r>
            <a:r>
              <a:rPr lang="el-GR" sz="2000" i="1" dirty="0" smtClean="0">
                <a:latin typeface="Cambria" pitchFamily="18" charset="0"/>
              </a:rPr>
              <a:t>Απαραίτητη προϋπόθεση για την υγιεινή και ασφάλεια των καλλιτεχνών στους χώρους εργασίας είναι:</a:t>
            </a:r>
          </a:p>
          <a:p>
            <a:pPr algn="just" eaLnBrk="1" hangingPunct="1">
              <a:buNone/>
            </a:pPr>
            <a:endParaRPr lang="el-GR" sz="2000" dirty="0" smtClean="0">
              <a:latin typeface="Cambria" pitchFamily="18" charset="0"/>
            </a:endParaRPr>
          </a:p>
          <a:p>
            <a:pPr eaLnBrk="1" hangingPunct="1"/>
            <a:r>
              <a:rPr lang="en-US" sz="2000" dirty="0" smtClean="0">
                <a:latin typeface="Cambria" pitchFamily="18" charset="0"/>
              </a:rPr>
              <a:t>H</a:t>
            </a:r>
            <a:r>
              <a:rPr lang="el-GR" sz="2000" dirty="0" smtClean="0">
                <a:latin typeface="Cambria" pitchFamily="18" charset="0"/>
              </a:rPr>
              <a:t> λήψη βασικών μέτρων ασφαλείας</a:t>
            </a:r>
          </a:p>
          <a:p>
            <a:pPr eaLnBrk="1" hangingPunct="1"/>
            <a:r>
              <a:rPr lang="en-US" sz="2000" dirty="0" smtClean="0">
                <a:latin typeface="Cambria" pitchFamily="18" charset="0"/>
              </a:rPr>
              <a:t>O</a:t>
            </a:r>
            <a:r>
              <a:rPr lang="el-GR" sz="2000" dirty="0" smtClean="0">
                <a:latin typeface="Cambria" pitchFamily="18" charset="0"/>
              </a:rPr>
              <a:t> δημιουργός να εργάζεται με προσοχή και στοιχειώδη λογική</a:t>
            </a:r>
          </a:p>
          <a:p>
            <a:pPr eaLnBrk="1" hangingPunct="1">
              <a:buNone/>
            </a:pPr>
            <a:endParaRPr lang="el-GR" sz="2000" dirty="0" smtClean="0">
              <a:latin typeface="Cambria" pitchFamily="18" charset="0"/>
            </a:endParaRPr>
          </a:p>
          <a:p>
            <a:pPr algn="just" eaLnBrk="1" hangingPunct="1">
              <a:buNone/>
            </a:pPr>
            <a:r>
              <a:rPr lang="el-GR" sz="2000" dirty="0" smtClean="0">
                <a:latin typeface="Cambria" pitchFamily="18" charset="0"/>
              </a:rPr>
              <a:t>	</a:t>
            </a:r>
            <a:r>
              <a:rPr lang="el-GR" sz="2000" i="1" dirty="0" smtClean="0">
                <a:latin typeface="Cambria" pitchFamily="18" charset="0"/>
              </a:rPr>
              <a:t>Σε περίπτωση αμφιβολίας σε θέματα υγιεινής και ασφάλειας θα πρέπει να γίνεται αναζήτηση των κατάλληλων πηγών πληροφόρησης, π.χ.</a:t>
            </a:r>
          </a:p>
          <a:p>
            <a:pPr algn="just" eaLnBrk="1" hangingPunct="1">
              <a:buNone/>
            </a:pPr>
            <a:endParaRPr lang="el-GR" sz="2000" i="1" dirty="0" smtClean="0">
              <a:latin typeface="Cambria" pitchFamily="18" charset="0"/>
            </a:endParaRPr>
          </a:p>
          <a:p>
            <a:pPr eaLnBrk="1" hangingPunct="1"/>
            <a:r>
              <a:rPr lang="el-GR" sz="2000" b="1" dirty="0" smtClean="0">
                <a:solidFill>
                  <a:srgbClr val="993300"/>
                </a:solidFill>
                <a:latin typeface="Cambria" pitchFamily="18" charset="0"/>
              </a:rPr>
              <a:t>Μονογραφίες</a:t>
            </a:r>
          </a:p>
          <a:p>
            <a:pPr eaLnBrk="1" hangingPunct="1">
              <a:buNone/>
            </a:pPr>
            <a:r>
              <a:rPr lang="el-GR" sz="2000" b="1" dirty="0" smtClean="0">
                <a:solidFill>
                  <a:srgbClr val="993300"/>
                </a:solidFill>
                <a:latin typeface="Cambria" pitchFamily="18" charset="0"/>
              </a:rPr>
              <a:t> </a:t>
            </a:r>
          </a:p>
          <a:p>
            <a:pPr eaLnBrk="1" hangingPunct="1"/>
            <a:r>
              <a:rPr lang="el-GR" sz="2000" b="1" dirty="0" smtClean="0">
                <a:solidFill>
                  <a:srgbClr val="993300"/>
                </a:solidFill>
                <a:latin typeface="Cambria" pitchFamily="18" charset="0"/>
              </a:rPr>
              <a:t>Ιστοσελίδες</a:t>
            </a:r>
          </a:p>
          <a:p>
            <a:pPr lvl="0">
              <a:buNone/>
            </a:pPr>
            <a:r>
              <a:rPr lang="el-GR" sz="800" dirty="0" smtClean="0">
                <a:latin typeface="Cambria" pitchFamily="18" charset="0"/>
              </a:rPr>
              <a:t>	</a:t>
            </a:r>
            <a:endParaRPr lang="el-GR" sz="2000" b="1" dirty="0" smtClean="0">
              <a:solidFill>
                <a:srgbClr val="993300"/>
              </a:solidFill>
              <a:latin typeface="Cambria" pitchFamily="18" charset="0"/>
            </a:endParaRPr>
          </a:p>
          <a:p>
            <a:pPr lvl="0" eaLnBrk="1" hangingPunct="1">
              <a:buNone/>
            </a:pPr>
            <a:r>
              <a:rPr lang="el-GR" sz="1800" dirty="0" smtClean="0">
                <a:latin typeface="Cambria" pitchFamily="18" charset="0"/>
              </a:rPr>
              <a:t>	</a:t>
            </a:r>
          </a:p>
          <a:p>
            <a:pPr lvl="0" eaLnBrk="1" hangingPunct="1">
              <a:buNone/>
            </a:pPr>
            <a:endParaRPr lang="el-GR" sz="2000" dirty="0" smtClean="0"/>
          </a:p>
          <a:p>
            <a:pPr eaLnBrk="1" hangingPunct="1">
              <a:buNone/>
            </a:pPr>
            <a:endParaRPr lang="el-GR" sz="2000" dirty="0" smtClean="0">
              <a:latin typeface="Cambria" pitchFamily="18" charset="0"/>
            </a:endParaRPr>
          </a:p>
          <a:p>
            <a:pPr eaLnBrk="1" hangingPunct="1">
              <a:buNone/>
            </a:pPr>
            <a:endParaRPr lang="el-GR" sz="2000" dirty="0" smtClean="0">
              <a:latin typeface="Cambria" pitchFamily="18" charset="0"/>
            </a:endParaRPr>
          </a:p>
          <a:p>
            <a:pPr eaLnBrk="1" hangingPunct="1">
              <a:buNone/>
            </a:pPr>
            <a:endParaRPr lang="el-GR" sz="2000" dirty="0" smtClean="0">
              <a:latin typeface="Cambria" pitchFamily="18" charset="0"/>
            </a:endParaRPr>
          </a:p>
        </p:txBody>
      </p:sp>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smtClean="0">
                <a:latin typeface="Cambria" pitchFamily="18" charset="0"/>
              </a:rPr>
              <a:t> Μονογραφίες</a:t>
            </a:r>
            <a:endParaRPr lang="el-GR" sz="2800" b="1" dirty="0">
              <a:solidFill>
                <a:srgbClr val="993300"/>
              </a:solidFill>
            </a:endParaRPr>
          </a:p>
        </p:txBody>
      </p:sp>
      <p:sp>
        <p:nvSpPr>
          <p:cNvPr id="5" name="Θέση περιεχομένου 4"/>
          <p:cNvSpPr>
            <a:spLocks noGrp="1"/>
          </p:cNvSpPr>
          <p:nvPr>
            <p:ph sz="half" idx="1"/>
          </p:nvPr>
        </p:nvSpPr>
        <p:spPr>
          <a:xfrm>
            <a:off x="457200" y="1600200"/>
            <a:ext cx="8363272" cy="4525963"/>
          </a:xfrm>
        </p:spPr>
        <p:txBody>
          <a:bodyPr/>
          <a:lstStyle/>
          <a:p>
            <a:pPr algn="ctr">
              <a:buFont typeface="Wingdings" pitchFamily="2" charset="2"/>
              <a:buChar char="Ø"/>
            </a:pPr>
            <a:r>
              <a:rPr lang="el-GR" sz="2000" b="1" dirty="0" smtClean="0">
                <a:solidFill>
                  <a:srgbClr val="993300"/>
                </a:solidFill>
                <a:latin typeface="Cambria" pitchFamily="18" charset="0"/>
              </a:rPr>
              <a:t>Ενδεικτικά αναφέρονται οι εξής:</a:t>
            </a:r>
          </a:p>
          <a:p>
            <a:pPr algn="just"/>
            <a:endParaRPr lang="el-GR" sz="2000" b="1" dirty="0" smtClean="0">
              <a:latin typeface="Cambria" pitchFamily="18" charset="0"/>
            </a:endParaRPr>
          </a:p>
          <a:p>
            <a:pPr lvl="0" eaLnBrk="1" hangingPunct="1">
              <a:buNone/>
            </a:pPr>
            <a:r>
              <a:rPr lang="el-GR" sz="2000" b="1" dirty="0" smtClean="0">
                <a:latin typeface="Cambria" pitchFamily="18" charset="0"/>
              </a:rPr>
              <a:t>	</a:t>
            </a:r>
            <a:r>
              <a:rPr lang="en-US" sz="2000" b="1" dirty="0" smtClean="0">
                <a:latin typeface="Cambria" pitchFamily="18" charset="0"/>
              </a:rPr>
              <a:t>McCann, M. </a:t>
            </a:r>
            <a:r>
              <a:rPr lang="en-US" sz="2000" dirty="0" smtClean="0">
                <a:latin typeface="Cambria" pitchFamily="18" charset="0"/>
              </a:rPr>
              <a:t>(1992). Artist Beware. New York: Lyons &amp; </a:t>
            </a:r>
            <a:r>
              <a:rPr lang="en-US" sz="2000" dirty="0" err="1" smtClean="0">
                <a:latin typeface="Cambria" pitchFamily="18" charset="0"/>
              </a:rPr>
              <a:t>Burford</a:t>
            </a:r>
            <a:r>
              <a:rPr lang="en-US" sz="2000" dirty="0" smtClean="0">
                <a:latin typeface="Cambria" pitchFamily="18" charset="0"/>
              </a:rPr>
              <a:t> Publishers</a:t>
            </a:r>
            <a:endParaRPr lang="el-GR" sz="2000" dirty="0" smtClean="0">
              <a:latin typeface="Cambria" pitchFamily="18" charset="0"/>
            </a:endParaRPr>
          </a:p>
          <a:p>
            <a:pPr lvl="0" eaLnBrk="1" hangingPunct="1">
              <a:buNone/>
            </a:pPr>
            <a:endParaRPr lang="el-GR" sz="2000" dirty="0" smtClean="0">
              <a:latin typeface="Cambria" pitchFamily="18" charset="0"/>
            </a:endParaRPr>
          </a:p>
          <a:p>
            <a:pPr lvl="0">
              <a:buNone/>
            </a:pPr>
            <a:r>
              <a:rPr lang="el-GR" sz="2000" dirty="0" smtClean="0">
                <a:latin typeface="Cambria" pitchFamily="18" charset="0"/>
              </a:rPr>
              <a:t>	</a:t>
            </a:r>
            <a:r>
              <a:rPr lang="en-US" sz="2000" b="1" dirty="0" err="1" smtClean="0">
                <a:latin typeface="Cambria" pitchFamily="18" charset="0"/>
              </a:rPr>
              <a:t>Rossol</a:t>
            </a:r>
            <a:r>
              <a:rPr lang="en-US" sz="2000" b="1" dirty="0" smtClean="0">
                <a:latin typeface="Cambria" pitchFamily="18" charset="0"/>
              </a:rPr>
              <a:t>, M.</a:t>
            </a:r>
            <a:r>
              <a:rPr lang="en-US" sz="2000" dirty="0" smtClean="0">
                <a:latin typeface="Cambria" pitchFamily="18" charset="0"/>
              </a:rPr>
              <a:t> (1994). The Artist’s Complete Health and Safety Guide. New York: Allworth Press</a:t>
            </a:r>
            <a:endParaRPr lang="el-GR" sz="2000" dirty="0" smtClean="0">
              <a:latin typeface="Cambria" pitchFamily="18" charset="0"/>
            </a:endParaRPr>
          </a:p>
          <a:p>
            <a:pPr lvl="0">
              <a:buNone/>
            </a:pPr>
            <a:endParaRPr lang="el-GR" sz="2000" dirty="0" smtClean="0">
              <a:latin typeface="Cambria" pitchFamily="18" charset="0"/>
            </a:endParaRPr>
          </a:p>
          <a:p>
            <a:pPr lvl="0">
              <a:buNone/>
            </a:pPr>
            <a:r>
              <a:rPr lang="el-GR" sz="2000" dirty="0" smtClean="0">
                <a:latin typeface="Cambria" pitchFamily="18" charset="0"/>
              </a:rPr>
              <a:t>	</a:t>
            </a:r>
            <a:r>
              <a:rPr lang="en-US" sz="2000" b="1" dirty="0" err="1" smtClean="0">
                <a:latin typeface="Cambria" pitchFamily="18" charset="0"/>
              </a:rPr>
              <a:t>Spanderfer</a:t>
            </a:r>
            <a:r>
              <a:rPr lang="en-US" sz="2000" b="1" dirty="0" smtClean="0">
                <a:latin typeface="Cambria" pitchFamily="18" charset="0"/>
              </a:rPr>
              <a:t>, M. </a:t>
            </a:r>
            <a:r>
              <a:rPr lang="en-US" sz="2000" dirty="0" smtClean="0">
                <a:latin typeface="Cambria" pitchFamily="18" charset="0"/>
              </a:rPr>
              <a:t>(1993). Making Art Safely: Alternative Methods &amp; Materials in </a:t>
            </a:r>
            <a:r>
              <a:rPr lang="en-US" sz="2000" dirty="0" err="1" smtClean="0">
                <a:latin typeface="Cambria" pitchFamily="18" charset="0"/>
              </a:rPr>
              <a:t>Drawing,Painting</a:t>
            </a:r>
            <a:r>
              <a:rPr lang="en-US" sz="2000" dirty="0" smtClean="0">
                <a:latin typeface="Cambria" pitchFamily="18" charset="0"/>
              </a:rPr>
              <a:t>, Printmaking, Graphic Design and Photography. New York: Van </a:t>
            </a:r>
            <a:r>
              <a:rPr lang="en-US" sz="2000" dirty="0" err="1" smtClean="0">
                <a:latin typeface="Cambria" pitchFamily="18" charset="0"/>
              </a:rPr>
              <a:t>Nostrand</a:t>
            </a:r>
            <a:r>
              <a:rPr lang="en-US" sz="2000" dirty="0" smtClean="0">
                <a:latin typeface="Cambria" pitchFamily="18" charset="0"/>
              </a:rPr>
              <a:t> Reinhold</a:t>
            </a:r>
          </a:p>
          <a:p>
            <a:pPr algn="ctr">
              <a:buNone/>
            </a:pPr>
            <a:endParaRPr lang="el-GR" sz="2000" dirty="0" smtClean="0">
              <a:latin typeface="Cambria" pitchFamily="18" charset="0"/>
            </a:endParaRPr>
          </a:p>
        </p:txBody>
      </p:sp>
      <p:sp>
        <p:nvSpPr>
          <p:cNvPr id="6" name="5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38770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smtClean="0">
                <a:latin typeface="Cambria" pitchFamily="18" charset="0"/>
              </a:rPr>
              <a:t> Ιστοσελίδες</a:t>
            </a:r>
            <a:endParaRPr lang="el-GR" sz="2800" b="1" dirty="0">
              <a:solidFill>
                <a:srgbClr val="993300"/>
              </a:solidFill>
            </a:endParaRPr>
          </a:p>
        </p:txBody>
      </p:sp>
      <p:sp>
        <p:nvSpPr>
          <p:cNvPr id="5" name="Θέση περιεχομένου 4"/>
          <p:cNvSpPr>
            <a:spLocks noGrp="1"/>
          </p:cNvSpPr>
          <p:nvPr>
            <p:ph sz="half" idx="1"/>
          </p:nvPr>
        </p:nvSpPr>
        <p:spPr>
          <a:xfrm>
            <a:off x="457200" y="1600200"/>
            <a:ext cx="8363272" cy="4525963"/>
          </a:xfrm>
        </p:spPr>
        <p:txBody>
          <a:bodyPr/>
          <a:lstStyle/>
          <a:p>
            <a:pPr algn="ctr">
              <a:buFont typeface="Wingdings" pitchFamily="2" charset="2"/>
              <a:buChar char="Ø"/>
            </a:pPr>
            <a:r>
              <a:rPr lang="el-GR" sz="2000" b="1" dirty="0" smtClean="0">
                <a:solidFill>
                  <a:srgbClr val="993300"/>
                </a:solidFill>
                <a:latin typeface="Cambria" pitchFamily="18" charset="0"/>
              </a:rPr>
              <a:t>Ενδεικτικά αναφέρονται οι εξής:</a:t>
            </a:r>
          </a:p>
          <a:p>
            <a:pPr algn="just"/>
            <a:endParaRPr lang="el-GR" sz="2000" b="1" dirty="0" smtClean="0">
              <a:latin typeface="Cambria" pitchFamily="18" charset="0"/>
            </a:endParaRPr>
          </a:p>
          <a:p>
            <a:pPr lvl="0">
              <a:buNone/>
            </a:pPr>
            <a:r>
              <a:rPr lang="el-GR" sz="2000" b="1" dirty="0" smtClean="0">
                <a:latin typeface="Cambria" pitchFamily="18" charset="0"/>
              </a:rPr>
              <a:t>	</a:t>
            </a:r>
            <a:r>
              <a:rPr lang="en-US" sz="2000" dirty="0" smtClean="0">
                <a:latin typeface="Cambria" pitchFamily="18" charset="0"/>
              </a:rPr>
              <a:t>www.osha.gov  (Occupational Safety and Health Administration)</a:t>
            </a:r>
            <a:endParaRPr lang="el-GR" sz="2000" dirty="0" smtClean="0">
              <a:latin typeface="Cambria" pitchFamily="18" charset="0"/>
            </a:endParaRPr>
          </a:p>
          <a:p>
            <a:pPr lvl="0">
              <a:buNone/>
            </a:pPr>
            <a:endParaRPr lang="el-GR" sz="500" dirty="0" smtClean="0">
              <a:latin typeface="Cambria" pitchFamily="18" charset="0"/>
            </a:endParaRPr>
          </a:p>
          <a:p>
            <a:pPr lvl="0">
              <a:buNone/>
            </a:pPr>
            <a:r>
              <a:rPr lang="el-GR" sz="2000" dirty="0" smtClean="0">
                <a:latin typeface="Cambria" pitchFamily="18" charset="0"/>
              </a:rPr>
              <a:t>	</a:t>
            </a:r>
            <a:r>
              <a:rPr lang="en-US" sz="2000" dirty="0" smtClean="0">
                <a:latin typeface="Cambria" pitchFamily="18" charset="0"/>
              </a:rPr>
              <a:t>www.epa.gov (Environmental Protection Agency)</a:t>
            </a:r>
            <a:endParaRPr lang="el-GR" sz="2000" dirty="0" smtClean="0">
              <a:latin typeface="Cambria" pitchFamily="18" charset="0"/>
            </a:endParaRPr>
          </a:p>
          <a:p>
            <a:pPr lvl="0">
              <a:buNone/>
            </a:pPr>
            <a:endParaRPr lang="el-GR" sz="500" dirty="0" smtClean="0">
              <a:latin typeface="Cambria" pitchFamily="18" charset="0"/>
            </a:endParaRPr>
          </a:p>
          <a:p>
            <a:pPr lvl="0">
              <a:buNone/>
            </a:pPr>
            <a:r>
              <a:rPr lang="el-GR" sz="2000" dirty="0" smtClean="0">
                <a:latin typeface="Cambria" pitchFamily="18" charset="0"/>
              </a:rPr>
              <a:t>	</a:t>
            </a:r>
            <a:r>
              <a:rPr lang="en-US" sz="2000" dirty="0" smtClean="0">
                <a:latin typeface="Cambria" pitchFamily="18" charset="0"/>
              </a:rPr>
              <a:t>www.nist.gov (National Institute of Standards and Technology)</a:t>
            </a:r>
            <a:endParaRPr lang="el-GR" sz="2000" dirty="0" smtClean="0">
              <a:latin typeface="Cambria" pitchFamily="18" charset="0"/>
            </a:endParaRPr>
          </a:p>
          <a:p>
            <a:pPr lvl="0">
              <a:buNone/>
            </a:pPr>
            <a:endParaRPr lang="el-GR" sz="500" dirty="0" smtClean="0">
              <a:latin typeface="Cambria" pitchFamily="18" charset="0"/>
            </a:endParaRPr>
          </a:p>
          <a:p>
            <a:pPr lvl="0">
              <a:buNone/>
            </a:pPr>
            <a:r>
              <a:rPr lang="el-GR" sz="2000" dirty="0" smtClean="0">
                <a:latin typeface="Cambria" pitchFamily="18" charset="0"/>
              </a:rPr>
              <a:t>	</a:t>
            </a:r>
            <a:r>
              <a:rPr lang="en-US" sz="2000" dirty="0" smtClean="0">
                <a:latin typeface="Cambria" pitchFamily="18" charset="0"/>
              </a:rPr>
              <a:t>www.NSC.org (National Safety Council)</a:t>
            </a:r>
            <a:endParaRPr lang="el-GR" sz="2000" dirty="0" smtClean="0">
              <a:latin typeface="Cambria" pitchFamily="18" charset="0"/>
            </a:endParaRPr>
          </a:p>
          <a:p>
            <a:pPr lvl="0">
              <a:buNone/>
            </a:pPr>
            <a:endParaRPr lang="el-GR" sz="500" dirty="0" smtClean="0">
              <a:latin typeface="Cambria" pitchFamily="18" charset="0"/>
            </a:endParaRPr>
          </a:p>
          <a:p>
            <a:pPr lvl="0">
              <a:buNone/>
            </a:pPr>
            <a:r>
              <a:rPr lang="el-GR" sz="2000" dirty="0" smtClean="0">
                <a:latin typeface="Cambria" pitchFamily="18" charset="0"/>
              </a:rPr>
              <a:t>	</a:t>
            </a:r>
            <a:r>
              <a:rPr lang="en-US" sz="2000" dirty="0" smtClean="0">
                <a:latin typeface="Cambria" pitchFamily="18" charset="0"/>
              </a:rPr>
              <a:t>www.nfpa.org (National Fire Protection Association)</a:t>
            </a:r>
            <a:endParaRPr lang="el-GR" sz="2000" dirty="0" smtClean="0">
              <a:latin typeface="Cambria" pitchFamily="18" charset="0"/>
            </a:endParaRPr>
          </a:p>
          <a:p>
            <a:pPr lvl="0">
              <a:buNone/>
            </a:pPr>
            <a:endParaRPr lang="el-GR" sz="500" dirty="0" smtClean="0">
              <a:latin typeface="Cambria" pitchFamily="18" charset="0"/>
            </a:endParaRPr>
          </a:p>
          <a:p>
            <a:pPr lvl="0">
              <a:buNone/>
            </a:pPr>
            <a:r>
              <a:rPr lang="el-GR" sz="2000" dirty="0" smtClean="0">
                <a:latin typeface="Cambria" pitchFamily="18" charset="0"/>
              </a:rPr>
              <a:t>	</a:t>
            </a:r>
            <a:r>
              <a:rPr lang="en-US" sz="2000" dirty="0" smtClean="0">
                <a:latin typeface="Cambria" pitchFamily="18" charset="0"/>
              </a:rPr>
              <a:t>www.ANSI.org (American National Standards Institute)</a:t>
            </a:r>
            <a:endParaRPr lang="el-GR" sz="2000" dirty="0" smtClean="0">
              <a:latin typeface="Cambria" pitchFamily="18" charset="0"/>
            </a:endParaRPr>
          </a:p>
          <a:p>
            <a:pPr lvl="0">
              <a:buNone/>
            </a:pPr>
            <a:endParaRPr lang="el-GR" sz="500" dirty="0" smtClean="0">
              <a:latin typeface="Cambria" pitchFamily="18" charset="0"/>
            </a:endParaRPr>
          </a:p>
          <a:p>
            <a:pPr lvl="0">
              <a:buNone/>
            </a:pPr>
            <a:r>
              <a:rPr lang="el-GR" sz="2000" dirty="0" smtClean="0">
                <a:latin typeface="Cambria" pitchFamily="18" charset="0"/>
              </a:rPr>
              <a:t>	</a:t>
            </a:r>
            <a:r>
              <a:rPr lang="en-US" sz="2000" dirty="0" smtClean="0">
                <a:latin typeface="Cambria" pitchFamily="18" charset="0"/>
              </a:rPr>
              <a:t>www.astm.org (American Society for Testing and Materials)</a:t>
            </a:r>
            <a:endParaRPr lang="el-GR" sz="2000" dirty="0" smtClean="0">
              <a:latin typeface="Cambria" pitchFamily="18" charset="0"/>
            </a:endParaRPr>
          </a:p>
          <a:p>
            <a:pPr lvl="0">
              <a:buNone/>
            </a:pPr>
            <a:endParaRPr lang="el-GR" sz="500" dirty="0" smtClean="0">
              <a:latin typeface="Cambria" pitchFamily="18" charset="0"/>
            </a:endParaRPr>
          </a:p>
          <a:p>
            <a:pPr>
              <a:buNone/>
            </a:pPr>
            <a:r>
              <a:rPr lang="el-GR" sz="2000" dirty="0" smtClean="0">
                <a:latin typeface="Cambria" pitchFamily="18" charset="0"/>
              </a:rPr>
              <a:t>	</a:t>
            </a:r>
            <a:r>
              <a:rPr lang="el-GR" sz="2000" dirty="0" err="1" smtClean="0">
                <a:latin typeface="Cambria" pitchFamily="18" charset="0"/>
              </a:rPr>
              <a:t>www.acminet.org</a:t>
            </a:r>
            <a:r>
              <a:rPr lang="el-GR" sz="2000" dirty="0" smtClean="0">
                <a:latin typeface="Cambria" pitchFamily="18" charset="0"/>
              </a:rPr>
              <a:t> ACMI (</a:t>
            </a:r>
            <a:r>
              <a:rPr lang="el-GR" sz="2000" dirty="0" err="1" smtClean="0">
                <a:latin typeface="Cambria" pitchFamily="18" charset="0"/>
              </a:rPr>
              <a:t>Art</a:t>
            </a:r>
            <a:r>
              <a:rPr lang="el-GR" sz="2000" dirty="0" smtClean="0">
                <a:latin typeface="Cambria" pitchFamily="18" charset="0"/>
              </a:rPr>
              <a:t> &amp; </a:t>
            </a:r>
            <a:r>
              <a:rPr lang="el-GR" sz="2000" dirty="0" err="1" smtClean="0">
                <a:latin typeface="Cambria" pitchFamily="18" charset="0"/>
              </a:rPr>
              <a:t>Creative</a:t>
            </a:r>
            <a:r>
              <a:rPr lang="el-GR" sz="2000" dirty="0" smtClean="0">
                <a:latin typeface="Cambria" pitchFamily="18" charset="0"/>
              </a:rPr>
              <a:t> </a:t>
            </a:r>
            <a:r>
              <a:rPr lang="el-GR" sz="2000" dirty="0" err="1" smtClean="0">
                <a:latin typeface="Cambria" pitchFamily="18" charset="0"/>
              </a:rPr>
              <a:t>Materials</a:t>
            </a:r>
            <a:r>
              <a:rPr lang="el-GR" sz="2000" dirty="0" smtClean="0">
                <a:latin typeface="Cambria" pitchFamily="18" charset="0"/>
              </a:rPr>
              <a:t> </a:t>
            </a:r>
            <a:r>
              <a:rPr lang="el-GR" sz="2000" dirty="0" err="1" smtClean="0">
                <a:latin typeface="Cambria" pitchFamily="18" charset="0"/>
              </a:rPr>
              <a:t>Institute</a:t>
            </a:r>
            <a:r>
              <a:rPr lang="el-GR" sz="2000" dirty="0" smtClean="0">
                <a:latin typeface="Cambria" pitchFamily="18" charset="0"/>
              </a:rPr>
              <a:t>)</a:t>
            </a:r>
          </a:p>
          <a:p>
            <a:pPr algn="ctr">
              <a:buNone/>
            </a:pPr>
            <a:endParaRPr lang="el-GR" sz="2000" dirty="0" smtClean="0">
              <a:latin typeface="Cambria" pitchFamily="18" charset="0"/>
            </a:endParaRPr>
          </a:p>
        </p:txBody>
      </p:sp>
      <p:sp>
        <p:nvSpPr>
          <p:cNvPr id="6" name="5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38770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836712"/>
            <a:ext cx="8892480" cy="5805264"/>
          </a:xfrm>
        </p:spPr>
        <p:txBody>
          <a:bodyPr/>
          <a:lstStyle/>
          <a:p>
            <a:pPr algn="just">
              <a:buNone/>
            </a:pPr>
            <a:r>
              <a:rPr lang="el-GR" sz="2000" dirty="0" smtClean="0">
                <a:latin typeface="Cambria" pitchFamily="18" charset="0"/>
              </a:rPr>
              <a:t>	</a:t>
            </a:r>
            <a:r>
              <a:rPr lang="el-GR" sz="1800" i="1" dirty="0" smtClean="0">
                <a:latin typeface="Cambria" pitchFamily="18" charset="0"/>
              </a:rPr>
              <a:t>Γενικοί κανόνες ασφαλείας, </a:t>
            </a:r>
            <a:r>
              <a:rPr lang="el-GR" sz="1800" b="1" i="1" dirty="0" smtClean="0">
                <a:latin typeface="Cambria" pitchFamily="18" charset="0"/>
              </a:rPr>
              <a:t>που πρέπει να τηρούνται</a:t>
            </a:r>
            <a:r>
              <a:rPr lang="el-GR" sz="1800" i="1" dirty="0" smtClean="0">
                <a:latin typeface="Cambria" pitchFamily="18" charset="0"/>
              </a:rPr>
              <a:t>, ώστε η έκθεση του καλλιτέχνη να είναι ελεγχόμενη:</a:t>
            </a:r>
          </a:p>
          <a:p>
            <a:pPr algn="just"/>
            <a:r>
              <a:rPr lang="el-GR" sz="1800" b="1" dirty="0" smtClean="0">
                <a:latin typeface="Cambria" pitchFamily="18" charset="0"/>
              </a:rPr>
              <a:t>Εξαερισμός</a:t>
            </a:r>
            <a:r>
              <a:rPr lang="el-GR" sz="1800" i="1" dirty="0" smtClean="0">
                <a:latin typeface="Cambria" pitchFamily="18" charset="0"/>
              </a:rPr>
              <a:t>. Υπάρχουν δύο βασικές μέθοδοι για την παροχή εξαερισμού</a:t>
            </a:r>
          </a:p>
          <a:p>
            <a:pPr lvl="2" algn="just">
              <a:buNone/>
            </a:pPr>
            <a:r>
              <a:rPr lang="el-GR" sz="1600" i="1" dirty="0" smtClean="0">
                <a:latin typeface="Cambria" pitchFamily="18" charset="0"/>
              </a:rPr>
              <a:t>1. Εξαερισμός αραίωσης (</a:t>
            </a:r>
            <a:r>
              <a:rPr lang="en-US" sz="1600" i="1" dirty="0" smtClean="0">
                <a:latin typeface="Cambria" pitchFamily="18" charset="0"/>
              </a:rPr>
              <a:t>dilution ventilation)</a:t>
            </a:r>
            <a:endParaRPr lang="el-GR" sz="1600" i="1" dirty="0" smtClean="0">
              <a:latin typeface="Cambria" pitchFamily="18" charset="0"/>
            </a:endParaRPr>
          </a:p>
          <a:p>
            <a:pPr lvl="2" algn="just">
              <a:buNone/>
            </a:pPr>
            <a:r>
              <a:rPr lang="el-GR" sz="1600" i="1" dirty="0" smtClean="0">
                <a:latin typeface="Cambria" pitchFamily="18" charset="0"/>
              </a:rPr>
              <a:t>2. Χρήση τοπικού συστήματος εξαερισμού (</a:t>
            </a:r>
            <a:r>
              <a:rPr lang="en-US" sz="1600" i="1" dirty="0" smtClean="0">
                <a:latin typeface="Cambria" pitchFamily="18" charset="0"/>
              </a:rPr>
              <a:t>Local Exhaust Ventilation)</a:t>
            </a:r>
            <a:endParaRPr lang="el-GR" sz="1600" i="1" dirty="0" smtClean="0">
              <a:latin typeface="Cambria" pitchFamily="18" charset="0"/>
            </a:endParaRPr>
          </a:p>
          <a:p>
            <a:pPr algn="just"/>
            <a:r>
              <a:rPr lang="en-US" sz="1800" b="1" dirty="0" smtClean="0">
                <a:latin typeface="Cambria" pitchFamily="18" charset="0"/>
              </a:rPr>
              <a:t>T</a:t>
            </a:r>
            <a:r>
              <a:rPr lang="el-GR" sz="1800" b="1" dirty="0" smtClean="0">
                <a:latin typeface="Cambria" pitchFamily="18" charset="0"/>
              </a:rPr>
              <a:t>ο στούντιο να διατηρείται καθαρό</a:t>
            </a:r>
            <a:r>
              <a:rPr lang="el-GR" sz="1800" dirty="0" smtClean="0">
                <a:latin typeface="Cambria" pitchFamily="18" charset="0"/>
              </a:rPr>
              <a:t>. Τα εργαλεία, τα όργανα, τα σκεύη που χρησιμοποιούνται πρέπει να διατηρούνται καθαρά</a:t>
            </a:r>
            <a:r>
              <a:rPr lang="en-US" sz="1800" dirty="0" smtClean="0">
                <a:latin typeface="Cambria" pitchFamily="18" charset="0"/>
              </a:rPr>
              <a:t>. </a:t>
            </a:r>
            <a:endParaRPr lang="el-GR" sz="1800" i="1" dirty="0" smtClean="0">
              <a:latin typeface="Cambria" pitchFamily="18" charset="0"/>
            </a:endParaRPr>
          </a:p>
          <a:p>
            <a:pPr algn="just"/>
            <a:r>
              <a:rPr lang="el-GR" sz="1800" b="1" dirty="0" smtClean="0">
                <a:latin typeface="Cambria" pitchFamily="18" charset="0"/>
              </a:rPr>
              <a:t>Τα περιττά προσωπικά αντικείμενα</a:t>
            </a:r>
            <a:r>
              <a:rPr lang="el-GR" sz="1800" dirty="0" smtClean="0">
                <a:latin typeface="Cambria" pitchFamily="18" charset="0"/>
              </a:rPr>
              <a:t> (ρουχισμός, τσάντες κ.λπ.) θα πρέπει να αφήνονται εκτός χώρου εργασίας. </a:t>
            </a:r>
          </a:p>
          <a:p>
            <a:pPr algn="just"/>
            <a:r>
              <a:rPr lang="el-GR" sz="1800" b="1" dirty="0" smtClean="0">
                <a:latin typeface="Cambria" pitchFamily="18" charset="0"/>
              </a:rPr>
              <a:t>Απαγορεύεται</a:t>
            </a:r>
            <a:r>
              <a:rPr lang="el-GR" sz="1800" dirty="0" smtClean="0">
                <a:latin typeface="Cambria" pitchFamily="18" charset="0"/>
              </a:rPr>
              <a:t> αυστηρά η λήψη τροφής, πιοτού και το κάπνισμα μέσα στο στούντιο</a:t>
            </a:r>
          </a:p>
          <a:p>
            <a:pPr algn="just"/>
            <a:r>
              <a:rPr lang="el-GR" sz="1800" dirty="0" smtClean="0">
                <a:latin typeface="Cambria" pitchFamily="18" charset="0"/>
              </a:rPr>
              <a:t>Κρίνεται αναγκαίο </a:t>
            </a:r>
            <a:r>
              <a:rPr lang="el-GR" sz="1800" b="1" dirty="0" smtClean="0">
                <a:latin typeface="Cambria" pitchFamily="18" charset="0"/>
              </a:rPr>
              <a:t>το πλύσιμο των χεριών</a:t>
            </a:r>
            <a:r>
              <a:rPr lang="el-GR" sz="1800" dirty="0" smtClean="0">
                <a:latin typeface="Cambria" pitchFamily="18" charset="0"/>
              </a:rPr>
              <a:t> μετά το τέλος της καλλιτεχνικής δραστηριότητας.</a:t>
            </a:r>
          </a:p>
          <a:p>
            <a:pPr algn="just"/>
            <a:r>
              <a:rPr lang="el-GR" sz="1800" b="1" dirty="0" smtClean="0">
                <a:latin typeface="Cambria" pitchFamily="18" charset="0"/>
              </a:rPr>
              <a:t>Χρήση προστατευτικών γαντιών και γυαλιών ασφαλείας</a:t>
            </a:r>
            <a:r>
              <a:rPr lang="el-GR" sz="1800" dirty="0" smtClean="0">
                <a:latin typeface="Cambria" pitchFamily="18" charset="0"/>
              </a:rPr>
              <a:t>. Απαγορεύεται η χρήση φακών επαφής.</a:t>
            </a:r>
          </a:p>
          <a:p>
            <a:pPr algn="just">
              <a:buNone/>
            </a:pPr>
            <a:endParaRPr lang="el-GR" sz="800" dirty="0" smtClean="0">
              <a:latin typeface="Cambria" pitchFamily="18" charset="0"/>
            </a:endParaRPr>
          </a:p>
          <a:p>
            <a:pPr algn="just">
              <a:buNone/>
            </a:pPr>
            <a:r>
              <a:rPr lang="el-GR" sz="1800" dirty="0" smtClean="0">
                <a:latin typeface="Cambria" pitchFamily="18" charset="0"/>
              </a:rPr>
              <a:t>	</a:t>
            </a:r>
            <a:r>
              <a:rPr lang="el-GR" sz="1800" b="1" i="1" dirty="0" smtClean="0">
                <a:solidFill>
                  <a:srgbClr val="993300"/>
                </a:solidFill>
                <a:latin typeface="Cambria" pitchFamily="18" charset="0"/>
              </a:rPr>
              <a:t>Κατά την πρόκληση ατυχήματος, ο καλλιτέχνης πρέπει να:</a:t>
            </a:r>
          </a:p>
          <a:p>
            <a:pPr algn="just"/>
            <a:r>
              <a:rPr lang="el-GR" sz="1800" dirty="0" smtClean="0">
                <a:latin typeface="Cambria" pitchFamily="18" charset="0"/>
              </a:rPr>
              <a:t>Διατηρεί την ψυχραιμία του. Ο δρόμος προς την έξοδο διαφυγής πρέπει να είναι ελεύθερος.</a:t>
            </a:r>
          </a:p>
          <a:p>
            <a:pPr algn="just"/>
            <a:r>
              <a:rPr lang="el-GR" sz="1800" dirty="0" smtClean="0">
                <a:latin typeface="Cambria" pitchFamily="18" charset="0"/>
              </a:rPr>
              <a:t>Να γνωρίζει την τοποθεσία του κουτιού των α’ βοηθειών και των πυροσβεστήρων.</a:t>
            </a:r>
          </a:p>
          <a:p>
            <a:pPr algn="just"/>
            <a:endParaRPr lang="el-GR" sz="2000" dirty="0" smtClean="0">
              <a:latin typeface="Cambria" pitchFamily="18" charset="0"/>
            </a:endParaRPr>
          </a:p>
          <a:p>
            <a:pPr algn="just"/>
            <a:endParaRPr lang="el-GR" sz="2000" dirty="0" smtClean="0">
              <a:latin typeface="Cambria" pitchFamily="18" charset="0"/>
            </a:endParaRPr>
          </a:p>
          <a:p>
            <a:pPr algn="just"/>
            <a:endParaRPr lang="el-GR" sz="2000" i="1" dirty="0" smtClean="0">
              <a:latin typeface="Cambria" pitchFamily="18" charset="0"/>
            </a:endParaRPr>
          </a:p>
        </p:txBody>
      </p:sp>
      <p:sp>
        <p:nvSpPr>
          <p:cNvPr id="4" name="Τίτλος 1"/>
          <p:cNvSpPr>
            <a:spLocks noGrp="1"/>
          </p:cNvSpPr>
          <p:nvPr>
            <p:ph type="title"/>
          </p:nvPr>
        </p:nvSpPr>
        <p:spPr>
          <a:xfrm>
            <a:off x="374848" y="-90264"/>
            <a:ext cx="8229600" cy="1143000"/>
          </a:xfrm>
        </p:spPr>
        <p:txBody>
          <a:bodyPr/>
          <a:lstStyle/>
          <a:p>
            <a:pPr eaLnBrk="1" hangingPunct="1"/>
            <a:r>
              <a:rPr lang="el-GR" sz="3200" dirty="0" smtClean="0">
                <a:latin typeface="Cambria" pitchFamily="18" charset="0"/>
              </a:rPr>
              <a:t/>
            </a:r>
            <a:br>
              <a:rPr lang="el-GR" sz="3200" dirty="0" smtClean="0">
                <a:latin typeface="Cambria" pitchFamily="18" charset="0"/>
              </a:rPr>
            </a:br>
            <a:r>
              <a:rPr lang="el-GR" sz="2800" b="1" dirty="0" smtClean="0">
                <a:solidFill>
                  <a:srgbClr val="993300"/>
                </a:solidFill>
                <a:latin typeface="Cambria" pitchFamily="18" charset="0"/>
              </a:rPr>
              <a:t>Μέθοδοι για ελεγχόμενη έκθεση του καλλιτέχνη</a:t>
            </a:r>
            <a:r>
              <a:rPr lang="el-GR" sz="3200" dirty="0" smtClean="0">
                <a:latin typeface="Cambria" pitchFamily="18" charset="0"/>
              </a:rPr>
              <a:t/>
            </a:r>
            <a:br>
              <a:rPr lang="el-GR" sz="3200" dirty="0" smtClean="0">
                <a:latin typeface="Cambria" pitchFamily="18" charset="0"/>
              </a:rPr>
            </a:br>
            <a:r>
              <a:rPr lang="el-GR" dirty="0" smtClean="0">
                <a:latin typeface="Cambria" pitchFamily="18" charset="0"/>
              </a:rPr>
              <a:t>    </a:t>
            </a:r>
            <a:endParaRPr lang="el-GR" dirty="0" smtClean="0"/>
          </a:p>
        </p:txBody>
      </p:sp>
      <p:sp>
        <p:nvSpPr>
          <p:cNvPr id="6" name="5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p:txBody>
          <a:bodyPr/>
          <a:lstStyle/>
          <a:p>
            <a:pPr eaLnBrk="1" hangingPunct="1"/>
            <a:r>
              <a:rPr lang="el-GR" sz="3200" dirty="0" smtClean="0">
                <a:latin typeface="Cambria" pitchFamily="18" charset="0"/>
              </a:rPr>
              <a:t/>
            </a:r>
            <a:br>
              <a:rPr lang="el-GR" sz="3200" dirty="0" smtClean="0">
                <a:latin typeface="Cambria" pitchFamily="18" charset="0"/>
              </a:rPr>
            </a:br>
            <a:r>
              <a:rPr lang="el-GR" sz="2800" b="1" dirty="0" smtClean="0">
                <a:latin typeface="Cambria" pitchFamily="18" charset="0"/>
              </a:rPr>
              <a:t>  </a:t>
            </a:r>
            <a:r>
              <a:rPr lang="el-GR" sz="2800" b="1" dirty="0" smtClean="0">
                <a:solidFill>
                  <a:srgbClr val="993300"/>
                </a:solidFill>
                <a:latin typeface="Cambria" pitchFamily="18" charset="0"/>
              </a:rPr>
              <a:t>Ζωγραφική</a:t>
            </a:r>
            <a:r>
              <a:rPr lang="en-US" sz="2800" b="1" dirty="0" smtClean="0">
                <a:solidFill>
                  <a:srgbClr val="993300"/>
                </a:solidFill>
                <a:latin typeface="Cambria" pitchFamily="18" charset="0"/>
              </a:rPr>
              <a:t>.</a:t>
            </a:r>
            <a:r>
              <a:rPr lang="el-GR" sz="2800" b="1" dirty="0" smtClean="0">
                <a:solidFill>
                  <a:srgbClr val="993300"/>
                </a:solidFill>
                <a:latin typeface="Cambria" pitchFamily="18" charset="0"/>
              </a:rPr>
              <a:t> Ιστορική Αναδρομή</a:t>
            </a:r>
            <a:r>
              <a:rPr lang="el-GR" sz="2800" dirty="0" smtClean="0">
                <a:solidFill>
                  <a:srgbClr val="993300"/>
                </a:solidFill>
                <a:latin typeface="Cambria" pitchFamily="18" charset="0"/>
              </a:rPr>
              <a:t/>
            </a:r>
            <a:br>
              <a:rPr lang="el-GR" sz="2800" dirty="0" smtClean="0">
                <a:solidFill>
                  <a:srgbClr val="993300"/>
                </a:solidFill>
                <a:latin typeface="Cambria" pitchFamily="18" charset="0"/>
              </a:rPr>
            </a:br>
            <a:r>
              <a:rPr lang="el-GR" sz="2800" i="1" dirty="0" smtClean="0">
                <a:solidFill>
                  <a:srgbClr val="993300"/>
                </a:solidFill>
                <a:latin typeface="Cambria" pitchFamily="18" charset="0"/>
              </a:rPr>
              <a:t>Η ιστορία της ζωγραφικής</a:t>
            </a:r>
            <a:r>
              <a:rPr lang="el-GR" sz="3200" dirty="0" smtClean="0">
                <a:solidFill>
                  <a:srgbClr val="993300"/>
                </a:solidFill>
                <a:latin typeface="Cambria" pitchFamily="18" charset="0"/>
              </a:rPr>
              <a:t/>
            </a:r>
            <a:br>
              <a:rPr lang="el-GR" sz="3200" dirty="0" smtClean="0">
                <a:solidFill>
                  <a:srgbClr val="993300"/>
                </a:solidFill>
                <a:latin typeface="Cambria" pitchFamily="18" charset="0"/>
              </a:rPr>
            </a:br>
            <a:endParaRPr lang="el-GR" sz="3200" dirty="0" smtClean="0">
              <a:solidFill>
                <a:srgbClr val="993300"/>
              </a:solidFill>
              <a:latin typeface="Cambria" pitchFamily="18" charset="0"/>
            </a:endParaRPr>
          </a:p>
        </p:txBody>
      </p:sp>
      <p:sp>
        <p:nvSpPr>
          <p:cNvPr id="41986" name="Θέση περιεχομένου 2"/>
          <p:cNvSpPr>
            <a:spLocks noGrp="1"/>
          </p:cNvSpPr>
          <p:nvPr>
            <p:ph idx="1"/>
          </p:nvPr>
        </p:nvSpPr>
        <p:spPr/>
        <p:txBody>
          <a:bodyPr/>
          <a:lstStyle/>
          <a:p>
            <a:pPr marL="0" indent="0" eaLnBrk="1" hangingPunct="1">
              <a:buFontTx/>
              <a:buNone/>
            </a:pPr>
            <a:r>
              <a:rPr lang="el-GR" sz="2400" b="1" dirty="0" smtClean="0">
                <a:latin typeface="Cambria" pitchFamily="18" charset="0"/>
              </a:rPr>
              <a:t> </a:t>
            </a:r>
            <a:r>
              <a:rPr lang="el-GR" sz="2400" b="1" dirty="0" err="1" smtClean="0">
                <a:solidFill>
                  <a:srgbClr val="993300"/>
                </a:solidFill>
                <a:latin typeface="Cambria" pitchFamily="18" charset="0"/>
              </a:rPr>
              <a:t>Σπηλαιογραφίες</a:t>
            </a:r>
            <a:r>
              <a:rPr lang="el-GR" sz="2400" b="1" dirty="0" smtClean="0">
                <a:solidFill>
                  <a:srgbClr val="993300"/>
                </a:solidFill>
                <a:latin typeface="Cambria" pitchFamily="18" charset="0"/>
              </a:rPr>
              <a:t> </a:t>
            </a:r>
            <a:endParaRPr lang="en-US" sz="2400" b="1" dirty="0" smtClean="0">
              <a:solidFill>
                <a:srgbClr val="993300"/>
              </a:solidFill>
              <a:latin typeface="Cambria" pitchFamily="18" charset="0"/>
            </a:endParaRPr>
          </a:p>
          <a:p>
            <a:pPr marL="0" indent="0" algn="just" eaLnBrk="1" hangingPunct="1">
              <a:buFontTx/>
              <a:buNone/>
            </a:pPr>
            <a:r>
              <a:rPr lang="el-GR" sz="2000" dirty="0" smtClean="0">
                <a:latin typeface="Cambria" pitchFamily="18" charset="0"/>
              </a:rPr>
              <a:t>Τα παλαιότερα γνωστά έργα ζωγραφικής ανακαλύφθηκαν από σπηλαιολόγους στο </a:t>
            </a:r>
            <a:r>
              <a:rPr lang="el-GR" sz="2000" dirty="0" err="1" smtClean="0">
                <a:latin typeface="Cambria" pitchFamily="18" charset="0"/>
              </a:rPr>
              <a:t>Γκροτ</a:t>
            </a:r>
            <a:r>
              <a:rPr lang="el-GR" sz="2000" dirty="0" smtClean="0">
                <a:latin typeface="Cambria" pitchFamily="18" charset="0"/>
              </a:rPr>
              <a:t> </a:t>
            </a:r>
            <a:r>
              <a:rPr lang="el-GR" sz="2000" dirty="0" err="1" smtClean="0">
                <a:latin typeface="Cambria" pitchFamily="18" charset="0"/>
              </a:rPr>
              <a:t>Σωβέ</a:t>
            </a:r>
            <a:r>
              <a:rPr lang="el-GR" sz="2000" dirty="0" smtClean="0">
                <a:latin typeface="Cambria" pitchFamily="18" charset="0"/>
              </a:rPr>
              <a:t> (</a:t>
            </a:r>
            <a:r>
              <a:rPr lang="en-US" sz="2000" dirty="0" err="1" smtClean="0">
                <a:latin typeface="Cambria" pitchFamily="18" charset="0"/>
              </a:rPr>
              <a:t>Chauvet</a:t>
            </a:r>
            <a:r>
              <a:rPr lang="el-GR" sz="2000" dirty="0" smtClean="0">
                <a:latin typeface="Cambria" pitchFamily="18" charset="0"/>
              </a:rPr>
              <a:t>) στην Γαλλία</a:t>
            </a:r>
            <a:r>
              <a:rPr lang="en-US" sz="2000" dirty="0" smtClean="0">
                <a:latin typeface="Cambria" pitchFamily="18" charset="0"/>
              </a:rPr>
              <a:t>.</a:t>
            </a:r>
            <a:r>
              <a:rPr lang="el-GR" sz="2000" dirty="0" smtClean="0">
                <a:latin typeface="Cambria" pitchFamily="18" charset="0"/>
              </a:rPr>
              <a:t> Οι ζωγραφιές αυτές, που απεικονίζουν ζώα</a:t>
            </a:r>
            <a:r>
              <a:rPr lang="en-US" sz="2000" b="1" baseline="30000" dirty="0" smtClean="0">
                <a:latin typeface="Cambria" pitchFamily="18" charset="0"/>
              </a:rPr>
              <a:t> </a:t>
            </a:r>
            <a:r>
              <a:rPr lang="el-GR" sz="2000" dirty="0" smtClean="0">
                <a:latin typeface="Cambria" pitchFamily="18" charset="0"/>
              </a:rPr>
              <a:t>και κυνηγούς θεωρούνται από ορισμένους παλαιοντολόγους, ότι είναι περίπου 32.000 ετών. Είναι  χρωματισμένα με κόκκινη  ώχρα και μαύρο.</a:t>
            </a:r>
          </a:p>
          <a:p>
            <a:pPr marL="0" indent="0" eaLnBrk="1" hangingPunct="1">
              <a:buFontTx/>
              <a:buNone/>
            </a:pPr>
            <a:endParaRPr lang="el-GR" sz="2400" dirty="0" smtClean="0">
              <a:latin typeface="Cambria" pitchFamily="18" charset="0"/>
            </a:endParaRPr>
          </a:p>
          <a:p>
            <a:pPr marL="0" indent="0" eaLnBrk="1" hangingPunct="1">
              <a:buFontTx/>
              <a:buNone/>
            </a:pPr>
            <a:endParaRPr lang="el-GR" sz="2400" b="1" dirty="0" smtClean="0">
              <a:latin typeface="Cambria" pitchFamily="18" charset="0"/>
            </a:endParaRPr>
          </a:p>
          <a:p>
            <a:pPr marL="0" indent="0" eaLnBrk="1" hangingPunct="1">
              <a:buFontTx/>
              <a:buNone/>
            </a:pPr>
            <a:endParaRPr lang="el-GR" sz="2400" dirty="0" smtClean="0">
              <a:latin typeface="Cambria" pitchFamily="18" charset="0"/>
            </a:endParaRPr>
          </a:p>
        </p:txBody>
      </p:sp>
      <p:pic>
        <p:nvPicPr>
          <p:cNvPr id="41987" name="3 - Εικόνα" descr="http://upload.wikimedia.org/wikipedia/commons/5/54/Chauvethors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7313" y="4005263"/>
            <a:ext cx="3238500" cy="208597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 TextBox"/>
          <p:cNvSpPr txBox="1"/>
          <p:nvPr/>
        </p:nvSpPr>
        <p:spPr>
          <a:xfrm>
            <a:off x="107504" y="4365104"/>
            <a:ext cx="3168352" cy="2062103"/>
          </a:xfrm>
          <a:prstGeom prst="rect">
            <a:avLst/>
          </a:prstGeom>
          <a:noFill/>
          <a:ln w="31750">
            <a:solidFill>
              <a:srgbClr val="993300"/>
            </a:solidFill>
          </a:ln>
        </p:spPr>
        <p:txBody>
          <a:bodyPr wrap="square" rtlCol="0">
            <a:spAutoFit/>
          </a:bodyPr>
          <a:lstStyle/>
          <a:p>
            <a:pPr algn="ctr"/>
            <a:r>
              <a:rPr lang="el-GR" sz="1600" dirty="0" smtClean="0">
                <a:latin typeface="Cambria" pitchFamily="18" charset="0"/>
              </a:rPr>
              <a:t>Κάθε σύμβολο συνοδεύεται από ένα λατινικό γράμμα το οποίο σε ορισμένες περιπτώσεις ακολουθείται από ένα δείκτη ή το σύμβολο + (π.χ. οι εκρηκτικές φέρουν το Ε, οι πολύ τοξικές ουσίες το Τ+, κλπ.) </a:t>
            </a:r>
          </a:p>
          <a:p>
            <a:pPr algn="ctr"/>
            <a:r>
              <a:rPr lang="el-GR" sz="1600" dirty="0" smtClean="0">
                <a:latin typeface="Cambria" pitchFamily="18" charset="0"/>
              </a:rPr>
              <a:t>και την κατηγορία κινδύνου</a:t>
            </a:r>
            <a:endParaRPr lang="el-GR" sz="1600" dirty="0">
              <a:latin typeface="Cambria" pitchFamily="18" charset="0"/>
            </a:endParaRPr>
          </a:p>
        </p:txBody>
      </p:sp>
      <p:sp>
        <p:nvSpPr>
          <p:cNvPr id="12" name="11 - Έλλειψη"/>
          <p:cNvSpPr/>
          <p:nvPr/>
        </p:nvSpPr>
        <p:spPr>
          <a:xfrm>
            <a:off x="3491880" y="6021288"/>
            <a:ext cx="288032" cy="360040"/>
          </a:xfrm>
          <a:prstGeom prst="ellipse">
            <a:avLst/>
          </a:prstGeom>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777" name="Τίτλος 1"/>
          <p:cNvSpPr>
            <a:spLocks noGrp="1"/>
          </p:cNvSpPr>
          <p:nvPr>
            <p:ph type="title"/>
          </p:nvPr>
        </p:nvSpPr>
        <p:spPr/>
        <p:txBody>
          <a:bodyPr/>
          <a:lstStyle/>
          <a:p>
            <a:pPr eaLnBrk="1" hangingPunct="1"/>
            <a:r>
              <a:rPr lang="el-GR" sz="2800" b="1" dirty="0" smtClean="0">
                <a:solidFill>
                  <a:srgbClr val="993300"/>
                </a:solidFill>
                <a:latin typeface="Cambria" pitchFamily="18" charset="0"/>
              </a:rPr>
              <a:t>Επισήμανση Χημικών Ουσιών </a:t>
            </a:r>
            <a:r>
              <a:rPr lang="el-GR" dirty="0" smtClean="0">
                <a:solidFill>
                  <a:srgbClr val="993300"/>
                </a:solidFill>
                <a:latin typeface="Cambria" pitchFamily="18" charset="0"/>
              </a:rPr>
              <a:t/>
            </a:r>
            <a:br>
              <a:rPr lang="el-GR" dirty="0" smtClean="0">
                <a:solidFill>
                  <a:srgbClr val="993300"/>
                </a:solidFill>
                <a:latin typeface="Cambria" pitchFamily="18" charset="0"/>
              </a:rPr>
            </a:br>
            <a:r>
              <a:rPr lang="el-GR" dirty="0" smtClean="0">
                <a:latin typeface="Cambria" pitchFamily="18" charset="0"/>
              </a:rPr>
              <a:t>    </a:t>
            </a:r>
            <a:endParaRPr lang="el-GR" dirty="0" smtClean="0"/>
          </a:p>
        </p:txBody>
      </p:sp>
      <p:sp>
        <p:nvSpPr>
          <p:cNvPr id="75778" name="Θέση περιεχομένου 2"/>
          <p:cNvSpPr>
            <a:spLocks noGrp="1"/>
          </p:cNvSpPr>
          <p:nvPr>
            <p:ph idx="1"/>
          </p:nvPr>
        </p:nvSpPr>
        <p:spPr>
          <a:xfrm>
            <a:off x="179512" y="1268761"/>
            <a:ext cx="8784976" cy="2808312"/>
          </a:xfrm>
        </p:spPr>
        <p:txBody>
          <a:bodyPr/>
          <a:lstStyle/>
          <a:p>
            <a:pPr algn="just" eaLnBrk="1" hangingPunct="1">
              <a:buNone/>
            </a:pPr>
            <a:r>
              <a:rPr lang="el-GR" sz="2000" dirty="0" smtClean="0">
                <a:latin typeface="Cambria" pitchFamily="18" charset="0"/>
              </a:rPr>
              <a:t>	</a:t>
            </a:r>
            <a:r>
              <a:rPr lang="el-GR" sz="2000" i="1" dirty="0" smtClean="0">
                <a:latin typeface="Cambria" pitchFamily="18" charset="0"/>
              </a:rPr>
              <a:t>Κάθε προϊόν που περιέχει επικίνδυνες ουσίες πρέπει να φέρει στη συσκευασία του κατάλληλη ετικέτα με όλες τις βασικές πληροφορίες για το περιεχόμενο του προϊόντος στην ελληνική γλώσσα. </a:t>
            </a:r>
            <a:r>
              <a:rPr lang="el-GR" sz="2000" b="1" dirty="0" smtClean="0">
                <a:latin typeface="Cambria" pitchFamily="18" charset="0"/>
              </a:rPr>
              <a:t>Οι κύριες πληροφορίες περιλαμβάνουν: </a:t>
            </a:r>
          </a:p>
          <a:p>
            <a:pPr algn="just" eaLnBrk="1" hangingPunct="1"/>
            <a:r>
              <a:rPr lang="el-GR" sz="2000" dirty="0" smtClean="0">
                <a:latin typeface="Cambria" pitchFamily="18" charset="0"/>
              </a:rPr>
              <a:t>ονομασία ή ονομασίες των ουσιών που περιέχονται</a:t>
            </a:r>
          </a:p>
          <a:p>
            <a:pPr algn="just" eaLnBrk="1" hangingPunct="1"/>
            <a:r>
              <a:rPr lang="el-GR" sz="2000" dirty="0" smtClean="0">
                <a:latin typeface="Cambria" pitchFamily="18" charset="0"/>
              </a:rPr>
              <a:t>στοιχεία του παρασκευαστή</a:t>
            </a:r>
          </a:p>
          <a:p>
            <a:pPr algn="just" eaLnBrk="1" hangingPunct="1"/>
            <a:r>
              <a:rPr lang="el-GR" sz="2000" dirty="0" smtClean="0">
                <a:latin typeface="Cambria" pitchFamily="18" charset="0"/>
              </a:rPr>
              <a:t>σύμβολα-ενδείξεις κινδύνου </a:t>
            </a:r>
          </a:p>
          <a:p>
            <a:pPr algn="just" eaLnBrk="1" hangingPunct="1"/>
            <a:r>
              <a:rPr lang="el-GR" sz="2000" dirty="0" smtClean="0">
                <a:latin typeface="Cambria" pitchFamily="18" charset="0"/>
              </a:rPr>
              <a:t>τυποποιημένες φράσεις ειδικών κινδύνων και ασφαλούς χρήσης</a:t>
            </a:r>
            <a:endParaRPr lang="el-GR" sz="2000" b="1" dirty="0" smtClean="0">
              <a:latin typeface="Cambria" pitchFamily="18" charset="0"/>
            </a:endParaRPr>
          </a:p>
        </p:txBody>
      </p:sp>
      <p:pic>
        <p:nvPicPr>
          <p:cNvPr id="4" name="3 - Εικόνα" descr=" "/>
          <p:cNvPicPr/>
          <p:nvPr/>
        </p:nvPicPr>
        <p:blipFill>
          <a:blip r:embed="rId2" cstate="print"/>
          <a:srcRect/>
          <a:stretch>
            <a:fillRect/>
          </a:stretch>
        </p:blipFill>
        <p:spPr bwMode="auto">
          <a:xfrm>
            <a:off x="4067944" y="4869160"/>
            <a:ext cx="1008112" cy="1008112"/>
          </a:xfrm>
          <a:prstGeom prst="rect">
            <a:avLst/>
          </a:prstGeom>
          <a:noFill/>
          <a:ln w="9525">
            <a:noFill/>
            <a:miter lim="800000"/>
            <a:headEnd/>
            <a:tailEnd/>
          </a:ln>
        </p:spPr>
      </p:pic>
      <p:sp>
        <p:nvSpPr>
          <p:cNvPr id="5" name="4 - TextBox"/>
          <p:cNvSpPr txBox="1"/>
          <p:nvPr/>
        </p:nvSpPr>
        <p:spPr>
          <a:xfrm>
            <a:off x="3441261" y="6012577"/>
            <a:ext cx="2426883" cy="584775"/>
          </a:xfrm>
          <a:prstGeom prst="rect">
            <a:avLst/>
          </a:prstGeom>
          <a:noFill/>
        </p:spPr>
        <p:txBody>
          <a:bodyPr wrap="none" rtlCol="0">
            <a:spAutoFit/>
          </a:bodyPr>
          <a:lstStyle/>
          <a:p>
            <a:pPr algn="ctr"/>
            <a:r>
              <a:rPr lang="el-GR" sz="1600" b="1" dirty="0" smtClean="0">
                <a:latin typeface="Cambria" pitchFamily="18" charset="0"/>
              </a:rPr>
              <a:t>F+:</a:t>
            </a:r>
            <a:r>
              <a:rPr lang="el-GR" sz="1600" dirty="0" smtClean="0">
                <a:latin typeface="Cambria" pitchFamily="18" charset="0"/>
              </a:rPr>
              <a:t> Εξαιρετικά εύφλεκτο </a:t>
            </a:r>
          </a:p>
          <a:p>
            <a:pPr algn="ctr"/>
            <a:r>
              <a:rPr lang="el-GR" sz="1600" dirty="0" smtClean="0">
                <a:latin typeface="Cambria" pitchFamily="18" charset="0"/>
              </a:rPr>
              <a:t>(</a:t>
            </a:r>
            <a:r>
              <a:rPr lang="el-GR" sz="1600" dirty="0" err="1" smtClean="0">
                <a:latin typeface="Cambria" pitchFamily="18" charset="0"/>
              </a:rPr>
              <a:t>Extremely</a:t>
            </a:r>
            <a:r>
              <a:rPr lang="el-GR" sz="1600" dirty="0" smtClean="0">
                <a:latin typeface="Cambria" pitchFamily="18" charset="0"/>
              </a:rPr>
              <a:t> </a:t>
            </a:r>
            <a:r>
              <a:rPr lang="el-GR" sz="1600" dirty="0" err="1" smtClean="0">
                <a:latin typeface="Cambria" pitchFamily="18" charset="0"/>
              </a:rPr>
              <a:t>Flammable</a:t>
            </a:r>
            <a:r>
              <a:rPr lang="el-GR" sz="1600" dirty="0" smtClean="0">
                <a:latin typeface="Cambria" pitchFamily="18" charset="0"/>
              </a:rPr>
              <a:t>)</a:t>
            </a:r>
            <a:endParaRPr lang="el-GR" sz="1600" dirty="0">
              <a:latin typeface="Cambria" pitchFamily="18" charset="0"/>
            </a:endParaRPr>
          </a:p>
        </p:txBody>
      </p:sp>
      <p:sp>
        <p:nvSpPr>
          <p:cNvPr id="11" name="10 - TextBox"/>
          <p:cNvSpPr txBox="1"/>
          <p:nvPr/>
        </p:nvSpPr>
        <p:spPr>
          <a:xfrm>
            <a:off x="5724128" y="4337809"/>
            <a:ext cx="3240360" cy="1323439"/>
          </a:xfrm>
          <a:prstGeom prst="rect">
            <a:avLst/>
          </a:prstGeom>
          <a:noFill/>
          <a:ln w="31750">
            <a:solidFill>
              <a:srgbClr val="993300"/>
            </a:solidFill>
          </a:ln>
        </p:spPr>
        <p:txBody>
          <a:bodyPr wrap="square" rtlCol="0">
            <a:spAutoFit/>
          </a:bodyPr>
          <a:lstStyle/>
          <a:p>
            <a:pPr algn="ctr"/>
            <a:r>
              <a:rPr lang="el-GR" sz="1600" dirty="0" smtClean="0">
                <a:latin typeface="Cambria" pitchFamily="18" charset="0"/>
              </a:rPr>
              <a:t>Το σύμβολο κάθε κατηγορίας κινδύνου είναι ένα τετράγωνο σε πορτοκαλί φόντο με ένα σχέδιο που απεικονίζει ή συμβολίζει τη δράση των χημικών της ομάδας</a:t>
            </a:r>
            <a:endParaRPr lang="el-GR" sz="1600" dirty="0">
              <a:latin typeface="Cambria" pitchFamily="18" charset="0"/>
            </a:endParaRPr>
          </a:p>
        </p:txBody>
      </p:sp>
      <p:cxnSp>
        <p:nvCxnSpPr>
          <p:cNvPr id="14" name="13 - Ευθύγραμμο βέλος σύνδεσης"/>
          <p:cNvCxnSpPr/>
          <p:nvPr/>
        </p:nvCxnSpPr>
        <p:spPr>
          <a:xfrm rot="16200000" flipH="1">
            <a:off x="2951820" y="5625245"/>
            <a:ext cx="648072" cy="4320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rot="10800000" flipV="1">
            <a:off x="5076056" y="4581127"/>
            <a:ext cx="864096" cy="4320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12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Τίτλος 1"/>
          <p:cNvSpPr>
            <a:spLocks noGrp="1"/>
          </p:cNvSpPr>
          <p:nvPr>
            <p:ph type="title"/>
          </p:nvPr>
        </p:nvSpPr>
        <p:spPr>
          <a:xfrm>
            <a:off x="467544" y="-315416"/>
            <a:ext cx="8229600" cy="1143000"/>
          </a:xfrm>
        </p:spPr>
        <p:txBody>
          <a:bodyPr/>
          <a:lstStyle/>
          <a:p>
            <a:pPr algn="r" eaLnBrk="1" hangingPunct="1"/>
            <a:r>
              <a:rPr lang="el-GR" sz="2800" b="1" dirty="0" smtClean="0">
                <a:solidFill>
                  <a:srgbClr val="993300"/>
                </a:solidFill>
                <a:latin typeface="Cambria" pitchFamily="18" charset="0"/>
              </a:rPr>
              <a:t>Δελτία Δεδομένων Ασφαλείας Προϊόντων</a:t>
            </a:r>
            <a:r>
              <a:rPr lang="el-GR" sz="3200" dirty="0" smtClean="0">
                <a:latin typeface="Cambria" pitchFamily="18" charset="0"/>
              </a:rPr>
              <a:t>	</a:t>
            </a:r>
            <a:endParaRPr lang="el-GR" sz="3200" dirty="0" smtClean="0"/>
          </a:p>
        </p:txBody>
      </p:sp>
      <p:sp>
        <p:nvSpPr>
          <p:cNvPr id="76802" name="Θέση περιεχομένου 2"/>
          <p:cNvSpPr>
            <a:spLocks noGrp="1"/>
          </p:cNvSpPr>
          <p:nvPr>
            <p:ph idx="1"/>
          </p:nvPr>
        </p:nvSpPr>
        <p:spPr>
          <a:xfrm>
            <a:off x="323528" y="548680"/>
            <a:ext cx="8352928" cy="6309320"/>
          </a:xfrm>
        </p:spPr>
        <p:txBody>
          <a:bodyPr/>
          <a:lstStyle/>
          <a:p>
            <a:pPr algn="just" eaLnBrk="1" hangingPunct="1">
              <a:buNone/>
            </a:pPr>
            <a:r>
              <a:rPr lang="el-GR" sz="2000" dirty="0" smtClean="0">
                <a:latin typeface="Cambria" pitchFamily="18" charset="0"/>
              </a:rPr>
              <a:t>		</a:t>
            </a:r>
            <a:r>
              <a:rPr lang="el-GR" sz="1800" i="1" dirty="0" smtClean="0">
                <a:latin typeface="Cambria" pitchFamily="18" charset="0"/>
              </a:rPr>
              <a:t>Οι υπεύθυνοι για τη διάθεση χημικών ουσιών ή παρασκευασμάτων στην αγορά (παρασκευαστές, εισαγωγείς, διανομείς) είναι υποχρεωμένοι να παρέχουν στους επαγγελματίες χρήστες </a:t>
            </a:r>
            <a:r>
              <a:rPr lang="el-GR" sz="1800" b="1" i="1" dirty="0" smtClean="0">
                <a:latin typeface="Cambria" pitchFamily="18" charset="0"/>
              </a:rPr>
              <a:t>Δελτία Δεδομένων Ασφάλειας (</a:t>
            </a:r>
            <a:r>
              <a:rPr lang="el-GR" sz="1800" b="1" i="1" dirty="0" err="1" smtClean="0">
                <a:latin typeface="Cambria" pitchFamily="18" charset="0"/>
              </a:rPr>
              <a:t>Material</a:t>
            </a:r>
            <a:r>
              <a:rPr lang="el-GR" sz="1800" b="1" i="1" dirty="0" smtClean="0">
                <a:latin typeface="Cambria" pitchFamily="18" charset="0"/>
              </a:rPr>
              <a:t> </a:t>
            </a:r>
            <a:r>
              <a:rPr lang="el-GR" sz="1800" b="1" i="1" dirty="0" err="1" smtClean="0">
                <a:latin typeface="Cambria" pitchFamily="18" charset="0"/>
              </a:rPr>
              <a:t>Safety</a:t>
            </a:r>
            <a:r>
              <a:rPr lang="el-GR" sz="1800" b="1" i="1" dirty="0" smtClean="0">
                <a:latin typeface="Cambria" pitchFamily="18" charset="0"/>
              </a:rPr>
              <a:t> </a:t>
            </a:r>
            <a:r>
              <a:rPr lang="el-GR" sz="1800" b="1" i="1" dirty="0" err="1" smtClean="0">
                <a:latin typeface="Cambria" pitchFamily="18" charset="0"/>
              </a:rPr>
              <a:t>Data</a:t>
            </a:r>
            <a:r>
              <a:rPr lang="el-GR" sz="1800" b="1" i="1" dirty="0" smtClean="0">
                <a:latin typeface="Cambria" pitchFamily="18" charset="0"/>
              </a:rPr>
              <a:t> </a:t>
            </a:r>
            <a:r>
              <a:rPr lang="el-GR" sz="1800" b="1" i="1" dirty="0" err="1" smtClean="0">
                <a:latin typeface="Cambria" pitchFamily="18" charset="0"/>
              </a:rPr>
              <a:t>Sheet</a:t>
            </a:r>
            <a:r>
              <a:rPr lang="el-GR" sz="1800" b="1" i="1" dirty="0" smtClean="0">
                <a:latin typeface="Cambria" pitchFamily="18" charset="0"/>
              </a:rPr>
              <a:t> – MSDS). </a:t>
            </a:r>
          </a:p>
          <a:p>
            <a:pPr algn="just" eaLnBrk="1" hangingPunct="1">
              <a:buNone/>
            </a:pPr>
            <a:r>
              <a:rPr lang="el-GR" sz="1800" dirty="0" smtClean="0"/>
              <a:t>		</a:t>
            </a:r>
            <a:r>
              <a:rPr lang="el-GR" sz="1800" i="1" dirty="0" smtClean="0">
                <a:latin typeface="Cambria" pitchFamily="18" charset="0"/>
              </a:rPr>
              <a:t>Σύμφωνα με την ελληνική νομοθεσία (Υ.Α. 195/2002) ένα Δελτίο Δεδομένων Ασφάλειας πρέπει να περιλαμβάνει τα ακόλουθα στοιχεία:</a:t>
            </a:r>
          </a:p>
          <a:p>
            <a:pPr eaLnBrk="1" hangingPunct="1">
              <a:buNone/>
            </a:pPr>
            <a:r>
              <a:rPr lang="el-GR" sz="2000" i="1" dirty="0" smtClean="0">
                <a:latin typeface="Cambria" pitchFamily="18" charset="0"/>
              </a:rPr>
              <a:t>	</a:t>
            </a:r>
            <a:r>
              <a:rPr lang="el-GR" sz="1800" dirty="0" smtClean="0">
                <a:solidFill>
                  <a:srgbClr val="993300"/>
                </a:solidFill>
                <a:latin typeface="Cambria" pitchFamily="18" charset="0"/>
              </a:rPr>
              <a:t>1. </a:t>
            </a:r>
            <a:r>
              <a:rPr lang="el-GR" sz="1800" dirty="0" smtClean="0">
                <a:latin typeface="Cambria" pitchFamily="18" charset="0"/>
              </a:rPr>
              <a:t>Στοιχεία της ουσίας / παρασκευάσματος και της εταιρείας/ επιχείρησης</a:t>
            </a:r>
            <a:br>
              <a:rPr lang="el-GR" sz="1800" dirty="0" smtClean="0">
                <a:latin typeface="Cambria" pitchFamily="18" charset="0"/>
              </a:rPr>
            </a:br>
            <a:r>
              <a:rPr lang="el-GR" sz="1800" dirty="0" smtClean="0">
                <a:solidFill>
                  <a:srgbClr val="993300"/>
                </a:solidFill>
                <a:latin typeface="Cambria" pitchFamily="18" charset="0"/>
              </a:rPr>
              <a:t>2. </a:t>
            </a:r>
            <a:r>
              <a:rPr lang="el-GR" sz="1800" dirty="0" smtClean="0">
                <a:latin typeface="Cambria" pitchFamily="18" charset="0"/>
              </a:rPr>
              <a:t>Σύσταση / στοιχεία για τα συστατικά </a:t>
            </a:r>
            <a:br>
              <a:rPr lang="el-GR" sz="1800" dirty="0" smtClean="0">
                <a:latin typeface="Cambria" pitchFamily="18" charset="0"/>
              </a:rPr>
            </a:br>
            <a:r>
              <a:rPr lang="el-GR" sz="1800" dirty="0" smtClean="0">
                <a:solidFill>
                  <a:srgbClr val="993300"/>
                </a:solidFill>
                <a:latin typeface="Cambria" pitchFamily="18" charset="0"/>
              </a:rPr>
              <a:t>3. </a:t>
            </a:r>
            <a:r>
              <a:rPr lang="el-GR" sz="1800" dirty="0" smtClean="0">
                <a:latin typeface="Cambria" pitchFamily="18" charset="0"/>
              </a:rPr>
              <a:t>Προσδιορισμός των κινδύνων (ταξινόμηση, σύμβολα, φράσεις </a:t>
            </a:r>
            <a:r>
              <a:rPr lang="en-US" sz="1800" dirty="0" smtClean="0">
                <a:latin typeface="Cambria" pitchFamily="18" charset="0"/>
              </a:rPr>
              <a:t>R</a:t>
            </a:r>
            <a:r>
              <a:rPr lang="el-GR" sz="1800" dirty="0" smtClean="0">
                <a:latin typeface="Cambria" pitchFamily="18" charset="0"/>
              </a:rPr>
              <a:t>) </a:t>
            </a:r>
            <a:br>
              <a:rPr lang="el-GR" sz="1800" dirty="0" smtClean="0">
                <a:latin typeface="Cambria" pitchFamily="18" charset="0"/>
              </a:rPr>
            </a:br>
            <a:r>
              <a:rPr lang="el-GR" sz="1800" dirty="0" smtClean="0">
                <a:solidFill>
                  <a:srgbClr val="993300"/>
                </a:solidFill>
                <a:latin typeface="Cambria" pitchFamily="18" charset="0"/>
              </a:rPr>
              <a:t>4. </a:t>
            </a:r>
            <a:r>
              <a:rPr lang="el-GR" sz="1800" dirty="0" smtClean="0">
                <a:latin typeface="Cambria" pitchFamily="18" charset="0"/>
              </a:rPr>
              <a:t>Πρώτες βοήθειες </a:t>
            </a:r>
            <a:br>
              <a:rPr lang="el-GR" sz="1800" dirty="0" smtClean="0">
                <a:latin typeface="Cambria" pitchFamily="18" charset="0"/>
              </a:rPr>
            </a:br>
            <a:r>
              <a:rPr lang="el-GR" sz="1800" dirty="0" smtClean="0">
                <a:solidFill>
                  <a:srgbClr val="993300"/>
                </a:solidFill>
                <a:latin typeface="Cambria" pitchFamily="18" charset="0"/>
              </a:rPr>
              <a:t>5. </a:t>
            </a:r>
            <a:r>
              <a:rPr lang="el-GR" sz="1800" dirty="0" smtClean="0">
                <a:latin typeface="Cambria" pitchFamily="18" charset="0"/>
              </a:rPr>
              <a:t>Μέτρα για την καταπολέμηση της πυρκαγιάς </a:t>
            </a:r>
            <a:br>
              <a:rPr lang="el-GR" sz="1800" dirty="0" smtClean="0">
                <a:latin typeface="Cambria" pitchFamily="18" charset="0"/>
              </a:rPr>
            </a:br>
            <a:r>
              <a:rPr lang="el-GR" sz="1800" dirty="0" smtClean="0">
                <a:solidFill>
                  <a:srgbClr val="993300"/>
                </a:solidFill>
                <a:latin typeface="Cambria" pitchFamily="18" charset="0"/>
              </a:rPr>
              <a:t>6. </a:t>
            </a:r>
            <a:r>
              <a:rPr lang="el-GR" sz="1800" dirty="0" smtClean="0">
                <a:latin typeface="Cambria" pitchFamily="18" charset="0"/>
              </a:rPr>
              <a:t>Μέτρα για την αντιμετώπιση τυχαίας έκλυσης </a:t>
            </a:r>
            <a:br>
              <a:rPr lang="el-GR" sz="1800" dirty="0" smtClean="0">
                <a:latin typeface="Cambria" pitchFamily="18" charset="0"/>
              </a:rPr>
            </a:br>
            <a:r>
              <a:rPr lang="el-GR" sz="1800" dirty="0" smtClean="0">
                <a:solidFill>
                  <a:srgbClr val="993300"/>
                </a:solidFill>
                <a:latin typeface="Cambria" pitchFamily="18" charset="0"/>
              </a:rPr>
              <a:t>7. </a:t>
            </a:r>
            <a:r>
              <a:rPr lang="el-GR" sz="1800" dirty="0" smtClean="0">
                <a:latin typeface="Cambria" pitchFamily="18" charset="0"/>
              </a:rPr>
              <a:t>Χειρισμός και αποθήκευση </a:t>
            </a:r>
            <a:br>
              <a:rPr lang="el-GR" sz="1800" dirty="0" smtClean="0">
                <a:latin typeface="Cambria" pitchFamily="18" charset="0"/>
              </a:rPr>
            </a:br>
            <a:r>
              <a:rPr lang="el-GR" sz="1800" dirty="0" smtClean="0">
                <a:solidFill>
                  <a:srgbClr val="993300"/>
                </a:solidFill>
                <a:latin typeface="Cambria" pitchFamily="18" charset="0"/>
              </a:rPr>
              <a:t>8. </a:t>
            </a:r>
            <a:r>
              <a:rPr lang="el-GR" sz="1800" dirty="0" smtClean="0">
                <a:latin typeface="Cambria" pitchFamily="18" charset="0"/>
              </a:rPr>
              <a:t>Έλεγχος της έκθεσης στο προϊόν και ατομική προστασία</a:t>
            </a:r>
            <a:br>
              <a:rPr lang="el-GR" sz="1800" dirty="0" smtClean="0">
                <a:latin typeface="Cambria" pitchFamily="18" charset="0"/>
              </a:rPr>
            </a:br>
            <a:r>
              <a:rPr lang="el-GR" sz="1800" dirty="0" smtClean="0">
                <a:solidFill>
                  <a:srgbClr val="993300"/>
                </a:solidFill>
                <a:latin typeface="Cambria" pitchFamily="18" charset="0"/>
              </a:rPr>
              <a:t>9. </a:t>
            </a:r>
            <a:r>
              <a:rPr lang="el-GR" sz="1800" dirty="0" smtClean="0">
                <a:latin typeface="Cambria" pitchFamily="18" charset="0"/>
              </a:rPr>
              <a:t>Φυσικές και χημικές ιδιότητες</a:t>
            </a:r>
            <a:br>
              <a:rPr lang="el-GR" sz="1800" dirty="0" smtClean="0">
                <a:latin typeface="Cambria" pitchFamily="18" charset="0"/>
              </a:rPr>
            </a:br>
            <a:r>
              <a:rPr lang="el-GR" sz="1800" dirty="0" smtClean="0">
                <a:solidFill>
                  <a:srgbClr val="993300"/>
                </a:solidFill>
                <a:latin typeface="Cambria" pitchFamily="18" charset="0"/>
              </a:rPr>
              <a:t>10. </a:t>
            </a:r>
            <a:r>
              <a:rPr lang="el-GR" sz="1800" dirty="0" smtClean="0">
                <a:latin typeface="Cambria" pitchFamily="18" charset="0"/>
              </a:rPr>
              <a:t>Σταθερότητα και </a:t>
            </a:r>
            <a:r>
              <a:rPr lang="el-GR" sz="1800" dirty="0" err="1" smtClean="0">
                <a:latin typeface="Cambria" pitchFamily="18" charset="0"/>
              </a:rPr>
              <a:t>αντιδρασιμότητα</a:t>
            </a:r>
            <a:r>
              <a:rPr lang="el-GR" sz="1800" dirty="0" smtClean="0">
                <a:latin typeface="Cambria" pitchFamily="18" charset="0"/>
              </a:rPr>
              <a:t/>
            </a:r>
            <a:br>
              <a:rPr lang="el-GR" sz="1800" dirty="0" smtClean="0">
                <a:latin typeface="Cambria" pitchFamily="18" charset="0"/>
              </a:rPr>
            </a:br>
            <a:r>
              <a:rPr lang="el-GR" sz="1800" dirty="0" smtClean="0">
                <a:solidFill>
                  <a:srgbClr val="993300"/>
                </a:solidFill>
                <a:latin typeface="Cambria" pitchFamily="18" charset="0"/>
              </a:rPr>
              <a:t>11. </a:t>
            </a:r>
            <a:r>
              <a:rPr lang="el-GR" sz="1800" dirty="0" smtClean="0">
                <a:latin typeface="Cambria" pitchFamily="18" charset="0"/>
              </a:rPr>
              <a:t>Τοξικολογικά στοιχεία</a:t>
            </a:r>
            <a:br>
              <a:rPr lang="el-GR" sz="1800" dirty="0" smtClean="0">
                <a:latin typeface="Cambria" pitchFamily="18" charset="0"/>
              </a:rPr>
            </a:br>
            <a:r>
              <a:rPr lang="el-GR" sz="1800" dirty="0" smtClean="0">
                <a:solidFill>
                  <a:srgbClr val="993300"/>
                </a:solidFill>
                <a:latin typeface="Cambria" pitchFamily="18" charset="0"/>
              </a:rPr>
              <a:t>12. </a:t>
            </a:r>
            <a:r>
              <a:rPr lang="el-GR" sz="1800" dirty="0" smtClean="0">
                <a:latin typeface="Cambria" pitchFamily="18" charset="0"/>
              </a:rPr>
              <a:t>Οικολογικά στοιχεία </a:t>
            </a:r>
            <a:br>
              <a:rPr lang="el-GR" sz="1800" dirty="0" smtClean="0">
                <a:latin typeface="Cambria" pitchFamily="18" charset="0"/>
              </a:rPr>
            </a:br>
            <a:r>
              <a:rPr lang="el-GR" sz="1800" dirty="0" smtClean="0">
                <a:solidFill>
                  <a:srgbClr val="993300"/>
                </a:solidFill>
                <a:latin typeface="Cambria" pitchFamily="18" charset="0"/>
              </a:rPr>
              <a:t>13. </a:t>
            </a:r>
            <a:r>
              <a:rPr lang="el-GR" sz="1800" dirty="0" smtClean="0">
                <a:latin typeface="Cambria" pitchFamily="18" charset="0"/>
              </a:rPr>
              <a:t>Στοιχεία σχετικά με τη διάθεση/ εξάλειψη </a:t>
            </a:r>
            <a:br>
              <a:rPr lang="el-GR" sz="1800" dirty="0" smtClean="0">
                <a:latin typeface="Cambria" pitchFamily="18" charset="0"/>
              </a:rPr>
            </a:br>
            <a:r>
              <a:rPr lang="el-GR" sz="1800" dirty="0" smtClean="0">
                <a:solidFill>
                  <a:srgbClr val="993300"/>
                </a:solidFill>
                <a:latin typeface="Cambria" pitchFamily="18" charset="0"/>
              </a:rPr>
              <a:t>14. </a:t>
            </a:r>
            <a:r>
              <a:rPr lang="el-GR" sz="1800" dirty="0" smtClean="0">
                <a:latin typeface="Cambria" pitchFamily="18" charset="0"/>
              </a:rPr>
              <a:t>Στοιχεία σχετικά με τη μεταφορά </a:t>
            </a:r>
            <a:br>
              <a:rPr lang="el-GR" sz="1800" dirty="0" smtClean="0">
                <a:latin typeface="Cambria" pitchFamily="18" charset="0"/>
              </a:rPr>
            </a:br>
            <a:r>
              <a:rPr lang="el-GR" sz="1800" dirty="0" smtClean="0">
                <a:solidFill>
                  <a:srgbClr val="993300"/>
                </a:solidFill>
                <a:latin typeface="Cambria" pitchFamily="18" charset="0"/>
              </a:rPr>
              <a:t>15. </a:t>
            </a:r>
            <a:r>
              <a:rPr lang="el-GR" sz="1800" dirty="0" smtClean="0">
                <a:latin typeface="Cambria" pitchFamily="18" charset="0"/>
              </a:rPr>
              <a:t>Στοιχεία σχετικά με τις κανονιστικές διατάξεις </a:t>
            </a:r>
            <a:br>
              <a:rPr lang="el-GR" sz="1800" dirty="0" smtClean="0">
                <a:latin typeface="Cambria" pitchFamily="18" charset="0"/>
              </a:rPr>
            </a:br>
            <a:r>
              <a:rPr lang="el-GR" sz="1800" dirty="0" smtClean="0">
                <a:solidFill>
                  <a:srgbClr val="993300"/>
                </a:solidFill>
                <a:latin typeface="Cambria" pitchFamily="18" charset="0"/>
              </a:rPr>
              <a:t>16. </a:t>
            </a:r>
            <a:r>
              <a:rPr lang="el-GR" sz="1800" dirty="0" smtClean="0">
                <a:latin typeface="Cambria" pitchFamily="18" charset="0"/>
              </a:rPr>
              <a:t>Άλλα στοιχεία </a:t>
            </a:r>
          </a:p>
          <a:p>
            <a:pPr algn="just" eaLnBrk="1" hangingPunct="1">
              <a:buNone/>
            </a:pPr>
            <a:endParaRPr lang="el-GR" sz="2000" i="1" dirty="0" smtClean="0">
              <a:latin typeface="Cambria" pitchFamily="18" charset="0"/>
            </a:endParaRPr>
          </a:p>
          <a:p>
            <a:pPr algn="just" eaLnBrk="1" hangingPunct="1">
              <a:buNone/>
            </a:pPr>
            <a:endParaRPr lang="el-GR" sz="2000" i="1" dirty="0" smtClean="0">
              <a:latin typeface="Cambria" pitchFamily="18" charset="0"/>
            </a:endParaRPr>
          </a:p>
          <a:p>
            <a:pPr eaLnBrk="1" hangingPunct="1">
              <a:buNone/>
            </a:pPr>
            <a:r>
              <a:rPr lang="el-GR" sz="2000" dirty="0" smtClean="0">
                <a:latin typeface="Cambria" pitchFamily="18" charset="0"/>
              </a:rPr>
              <a:t>	</a:t>
            </a:r>
            <a:endParaRPr lang="el-GR" sz="1500" dirty="0" smtClean="0">
              <a:latin typeface="Cambria" pitchFamily="18" charset="0"/>
            </a:endParaRPr>
          </a:p>
          <a:p>
            <a:pPr eaLnBrk="1" hangingPunct="1">
              <a:buNone/>
            </a:pPr>
            <a:endParaRPr lang="el-GR" sz="1500" dirty="0" smtClean="0">
              <a:latin typeface="Cambria" pitchFamily="18" charset="0"/>
            </a:endParaRPr>
          </a:p>
        </p:txBody>
      </p:sp>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Θέση περιεχομένου 3"/>
          <p:cNvSpPr>
            <a:spLocks noGrp="1"/>
          </p:cNvSpPr>
          <p:nvPr>
            <p:ph sz="half" idx="1"/>
          </p:nvPr>
        </p:nvSpPr>
        <p:spPr>
          <a:xfrm>
            <a:off x="251521" y="188640"/>
            <a:ext cx="4320480" cy="3888160"/>
          </a:xfrm>
        </p:spPr>
        <p:txBody>
          <a:bodyPr/>
          <a:lstStyle/>
          <a:p>
            <a:pPr marL="0" indent="0" algn="ctr" eaLnBrk="1" hangingPunct="1">
              <a:buFontTx/>
              <a:buNone/>
            </a:pPr>
            <a:r>
              <a:rPr lang="el-GR" b="1" dirty="0" smtClean="0">
                <a:solidFill>
                  <a:srgbClr val="993300"/>
                </a:solidFill>
                <a:latin typeface="Cambria" pitchFamily="18" charset="0"/>
              </a:rPr>
              <a:t>Φράσεις Ειδικού Κινδύνου (Φράσεις R)</a:t>
            </a:r>
          </a:p>
          <a:p>
            <a:pPr marL="0" indent="0" algn="just" eaLnBrk="1" hangingPunct="1">
              <a:buFontTx/>
              <a:buNone/>
            </a:pPr>
            <a:endParaRPr lang="el-GR" sz="1800" dirty="0" smtClean="0">
              <a:latin typeface="Cambria" pitchFamily="18" charset="0"/>
            </a:endParaRPr>
          </a:p>
          <a:p>
            <a:pPr marL="0" indent="0" algn="just" eaLnBrk="1" hangingPunct="1">
              <a:buFontTx/>
              <a:buNone/>
            </a:pPr>
            <a:endParaRPr lang="el-GR" sz="1800" dirty="0" smtClean="0">
              <a:latin typeface="Cambria" pitchFamily="18" charset="0"/>
            </a:endParaRPr>
          </a:p>
          <a:p>
            <a:pPr marL="0" indent="0" algn="just" eaLnBrk="1" hangingPunct="1">
              <a:buFontTx/>
              <a:buNone/>
            </a:pPr>
            <a:endParaRPr lang="el-GR" sz="1800" dirty="0" smtClean="0">
              <a:latin typeface="Cambria" pitchFamily="18" charset="0"/>
            </a:endParaRPr>
          </a:p>
          <a:p>
            <a:pPr marL="0" indent="0" algn="just" eaLnBrk="1" hangingPunct="1">
              <a:buFontTx/>
              <a:buNone/>
            </a:pPr>
            <a:r>
              <a:rPr lang="el-GR" sz="1800" dirty="0" smtClean="0">
                <a:latin typeface="Cambria" pitchFamily="18" charset="0"/>
              </a:rPr>
              <a:t>Οι φράσεις ειδικών κινδύνων (</a:t>
            </a:r>
            <a:r>
              <a:rPr lang="el-GR" sz="1800" b="1" dirty="0" smtClean="0">
                <a:latin typeface="Cambria" pitchFamily="18" charset="0"/>
              </a:rPr>
              <a:t>φράσεις R - </a:t>
            </a:r>
            <a:r>
              <a:rPr lang="el-GR" sz="1800" b="1" dirty="0" err="1" smtClean="0">
                <a:latin typeface="Cambria" pitchFamily="18" charset="0"/>
              </a:rPr>
              <a:t>Risk</a:t>
            </a:r>
            <a:r>
              <a:rPr lang="el-GR" sz="1800" b="1" dirty="0" smtClean="0">
                <a:latin typeface="Cambria" pitchFamily="18" charset="0"/>
              </a:rPr>
              <a:t> </a:t>
            </a:r>
            <a:r>
              <a:rPr lang="el-GR" sz="1800" b="1" dirty="0" err="1" smtClean="0">
                <a:latin typeface="Cambria" pitchFamily="18" charset="0"/>
              </a:rPr>
              <a:t>Phrases</a:t>
            </a:r>
            <a:r>
              <a:rPr lang="el-GR" sz="1800" dirty="0" smtClean="0">
                <a:latin typeface="Cambria" pitchFamily="18" charset="0"/>
              </a:rPr>
              <a:t>) περιγράφονται από το γράμμα R και έναν αριθμό και υποδηλώνουν τους ιδιαίτερους κινδύνους τους οποίους συνεπάγεται η χρήση του προϊόντος.</a:t>
            </a:r>
          </a:p>
        </p:txBody>
      </p:sp>
      <p:sp>
        <p:nvSpPr>
          <p:cNvPr id="77826" name="Θέση περιεχομένου 4"/>
          <p:cNvSpPr>
            <a:spLocks noGrp="1"/>
          </p:cNvSpPr>
          <p:nvPr>
            <p:ph sz="half" idx="2"/>
          </p:nvPr>
        </p:nvSpPr>
        <p:spPr>
          <a:xfrm>
            <a:off x="4648200" y="188912"/>
            <a:ext cx="4316288" cy="6480447"/>
          </a:xfrm>
        </p:spPr>
        <p:txBody>
          <a:bodyPr/>
          <a:lstStyle/>
          <a:p>
            <a:pPr marL="0" indent="0" algn="ctr" eaLnBrk="1" hangingPunct="1">
              <a:buFontTx/>
              <a:buNone/>
            </a:pPr>
            <a:r>
              <a:rPr lang="el-GR" b="1" dirty="0" smtClean="0">
                <a:solidFill>
                  <a:srgbClr val="993300"/>
                </a:solidFill>
                <a:latin typeface="Cambria" pitchFamily="18" charset="0"/>
              </a:rPr>
              <a:t>Φράσεις Ασφαλούς Χρήσης (Φράσεις S)</a:t>
            </a:r>
          </a:p>
          <a:p>
            <a:pPr marL="0" indent="0" algn="just" eaLnBrk="1" hangingPunct="1">
              <a:buFontTx/>
              <a:buNone/>
            </a:pPr>
            <a:endParaRPr lang="el-GR" sz="1800" dirty="0" smtClean="0">
              <a:latin typeface="Cambria" pitchFamily="18" charset="0"/>
            </a:endParaRPr>
          </a:p>
          <a:p>
            <a:pPr marL="0" indent="0" algn="just" eaLnBrk="1" hangingPunct="1">
              <a:buFontTx/>
              <a:buNone/>
            </a:pPr>
            <a:endParaRPr lang="el-GR" sz="1800" dirty="0" smtClean="0">
              <a:latin typeface="Cambria" pitchFamily="18" charset="0"/>
            </a:endParaRPr>
          </a:p>
          <a:p>
            <a:pPr marL="0" indent="0" algn="just" eaLnBrk="1" hangingPunct="1">
              <a:buFontTx/>
              <a:buNone/>
            </a:pPr>
            <a:endParaRPr lang="el-GR" sz="1800" dirty="0" smtClean="0">
              <a:latin typeface="Cambria" pitchFamily="18" charset="0"/>
            </a:endParaRPr>
          </a:p>
          <a:p>
            <a:pPr marL="0" indent="0" algn="just" eaLnBrk="1" hangingPunct="1">
              <a:buFontTx/>
              <a:buNone/>
            </a:pPr>
            <a:r>
              <a:rPr lang="el-GR" sz="1800" dirty="0" smtClean="0">
                <a:latin typeface="Cambria" pitchFamily="18" charset="0"/>
              </a:rPr>
              <a:t>Οι φράσεις ασφαλούς χρήσης (</a:t>
            </a:r>
            <a:r>
              <a:rPr lang="el-GR" sz="1800" b="1" dirty="0" smtClean="0">
                <a:latin typeface="Cambria" pitchFamily="18" charset="0"/>
              </a:rPr>
              <a:t>φράσεις S - </a:t>
            </a:r>
            <a:r>
              <a:rPr lang="el-GR" sz="1800" b="1" dirty="0" err="1" smtClean="0">
                <a:latin typeface="Cambria" pitchFamily="18" charset="0"/>
              </a:rPr>
              <a:t>Safety</a:t>
            </a:r>
            <a:r>
              <a:rPr lang="el-GR" sz="1800" b="1" dirty="0" smtClean="0">
                <a:latin typeface="Cambria" pitchFamily="18" charset="0"/>
              </a:rPr>
              <a:t> </a:t>
            </a:r>
            <a:r>
              <a:rPr lang="el-GR" sz="1800" b="1" dirty="0" err="1" smtClean="0">
                <a:latin typeface="Cambria" pitchFamily="18" charset="0"/>
              </a:rPr>
              <a:t>Phrases</a:t>
            </a:r>
            <a:r>
              <a:rPr lang="el-GR" sz="1800" dirty="0" smtClean="0">
                <a:latin typeface="Cambria" pitchFamily="18" charset="0"/>
              </a:rPr>
              <a:t>) περιγράφονται από το γράμμα S και έναν αριθμό και πληροφορούν για τα μέτρα προφύλαξης που πρέπει να λαμβάνονται για την προστασία της υγείας και ασφάλειας του ανθρώπου και του περιβάλλοντος.</a:t>
            </a:r>
          </a:p>
          <a:p>
            <a:pPr marL="0" indent="0" algn="just" eaLnBrk="1" hangingPunct="1">
              <a:buFontTx/>
              <a:buNone/>
            </a:pPr>
            <a:endParaRPr lang="el-GR" sz="1800" dirty="0" smtClean="0">
              <a:solidFill>
                <a:srgbClr val="993300"/>
              </a:solidFill>
              <a:latin typeface="Cambria" pitchFamily="18" charset="0"/>
            </a:endParaRPr>
          </a:p>
          <a:p>
            <a:pPr marL="0" indent="0" algn="just" eaLnBrk="1" hangingPunct="1">
              <a:buFontTx/>
              <a:buNone/>
            </a:pPr>
            <a:r>
              <a:rPr lang="el-GR" sz="1800" b="1" dirty="0" smtClean="0">
                <a:solidFill>
                  <a:srgbClr val="993300"/>
                </a:solidFill>
                <a:latin typeface="Cambria" pitchFamily="18" charset="0"/>
              </a:rPr>
              <a:t>π.χ. </a:t>
            </a:r>
            <a:r>
              <a:rPr lang="el-GR" sz="1800" b="1" dirty="0" smtClean="0">
                <a:latin typeface="Cambria" pitchFamily="18" charset="0"/>
              </a:rPr>
              <a:t>S 1</a:t>
            </a:r>
            <a:r>
              <a:rPr lang="el-GR" sz="1800" dirty="0" smtClean="0">
                <a:latin typeface="Cambria" pitchFamily="18" charset="0"/>
              </a:rPr>
              <a:t> Να φυλάσσεται κλειδωμένο </a:t>
            </a:r>
          </a:p>
          <a:p>
            <a:pPr marL="0" indent="0" algn="just" eaLnBrk="1" hangingPunct="1">
              <a:buFontTx/>
              <a:buNone/>
            </a:pPr>
            <a:r>
              <a:rPr lang="el-GR" sz="1800" b="1" dirty="0" smtClean="0">
                <a:latin typeface="Cambria" pitchFamily="18" charset="0"/>
              </a:rPr>
              <a:t>S 36/37/39</a:t>
            </a:r>
            <a:r>
              <a:rPr lang="el-GR" sz="1800" dirty="0" smtClean="0">
                <a:latin typeface="Cambria" pitchFamily="18" charset="0"/>
              </a:rPr>
              <a:t> Να φοράτε κατάλληλη προστατευτική ενδυμασία, γάντια και συσκευή προστασίας ματιών/ προσώπου.</a:t>
            </a:r>
          </a:p>
          <a:p>
            <a:pPr marL="0" indent="0" eaLnBrk="1" hangingPunct="1">
              <a:buFontTx/>
              <a:buNone/>
            </a:pPr>
            <a:endParaRPr lang="el-GR" sz="1800" dirty="0" smtClean="0">
              <a:latin typeface="Cambria" pitchFamily="18" charset="0"/>
            </a:endParaRPr>
          </a:p>
          <a:p>
            <a:pPr marL="0" indent="0" algn="just" eaLnBrk="1" hangingPunct="1">
              <a:buFontTx/>
              <a:buNone/>
            </a:pPr>
            <a:endParaRPr lang="el-GR" sz="1800" b="1" dirty="0" smtClean="0">
              <a:solidFill>
                <a:srgbClr val="993300"/>
              </a:solidFill>
              <a:latin typeface="Cambria" pitchFamily="18" charset="0"/>
            </a:endParaRPr>
          </a:p>
        </p:txBody>
      </p:sp>
      <p:sp>
        <p:nvSpPr>
          <p:cNvPr id="5" name="Θέση περιεχομένου 3"/>
          <p:cNvSpPr txBox="1">
            <a:spLocks/>
          </p:cNvSpPr>
          <p:nvPr/>
        </p:nvSpPr>
        <p:spPr bwMode="auto">
          <a:xfrm>
            <a:off x="251520" y="4428728"/>
            <a:ext cx="4326061" cy="1808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l-GR" sz="1800" b="1" i="0" u="none" strike="noStrike" kern="0" cap="none" spc="0" normalizeH="0" baseline="0" noProof="0" dirty="0" smtClean="0">
                <a:ln>
                  <a:noFill/>
                </a:ln>
                <a:solidFill>
                  <a:srgbClr val="993300"/>
                </a:solidFill>
                <a:effectLst/>
                <a:uLnTx/>
                <a:uFillTx/>
                <a:latin typeface="Cambria" pitchFamily="18" charset="0"/>
                <a:ea typeface="+mn-ea"/>
                <a:cs typeface="+mn-cs"/>
              </a:rPr>
              <a:t>π.χ. </a:t>
            </a:r>
            <a:r>
              <a:rPr kumimoji="0" lang="el-GR" sz="1800" b="1" i="0" u="none" strike="noStrike" kern="0" cap="none" spc="0" normalizeH="0" baseline="0" noProof="0" dirty="0" smtClean="0">
                <a:ln>
                  <a:noFill/>
                </a:ln>
                <a:solidFill>
                  <a:schemeClr val="tx1"/>
                </a:solidFill>
                <a:effectLst/>
                <a:uLnTx/>
                <a:uFillTx/>
                <a:latin typeface="Cambria" pitchFamily="18" charset="0"/>
                <a:ea typeface="+mn-ea"/>
                <a:cs typeface="+mn-cs"/>
              </a:rPr>
              <a:t>R 1</a:t>
            </a:r>
            <a:r>
              <a:rPr kumimoji="0" lang="el-GR" sz="1800" b="0" i="0" u="none" strike="noStrike" kern="0" cap="none" spc="0" normalizeH="0" baseline="0" noProof="0" dirty="0" smtClean="0">
                <a:ln>
                  <a:noFill/>
                </a:ln>
                <a:solidFill>
                  <a:schemeClr val="tx1"/>
                </a:solidFill>
                <a:effectLst/>
                <a:uLnTx/>
                <a:uFillTx/>
                <a:latin typeface="Cambria" pitchFamily="18" charset="0"/>
                <a:ea typeface="+mn-ea"/>
                <a:cs typeface="+mn-cs"/>
              </a:rPr>
              <a:t> Εκρηκτικό σε ξηρή κατάσταση</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l-GR" sz="1800" b="1" i="0" u="none" strike="noStrike" kern="0" cap="none" spc="0" normalizeH="0" baseline="0" noProof="0" dirty="0" smtClean="0">
                <a:ln>
                  <a:noFill/>
                </a:ln>
                <a:solidFill>
                  <a:schemeClr val="tx1"/>
                </a:solidFill>
                <a:effectLst/>
                <a:uLnTx/>
                <a:uFillTx/>
                <a:latin typeface="Cambria" pitchFamily="18" charset="0"/>
                <a:ea typeface="+mn-ea"/>
                <a:cs typeface="+mn-cs"/>
              </a:rPr>
              <a:t>R 68/20/22</a:t>
            </a:r>
            <a:r>
              <a:rPr kumimoji="0" lang="el-GR" sz="1800" b="0" i="0" u="none" strike="noStrike" kern="0" cap="none" spc="0" normalizeH="0" baseline="0" noProof="0" dirty="0" smtClean="0">
                <a:ln>
                  <a:noFill/>
                </a:ln>
                <a:solidFill>
                  <a:schemeClr val="tx1"/>
                </a:solidFill>
                <a:effectLst/>
                <a:uLnTx/>
                <a:uFillTx/>
                <a:latin typeface="Cambria" pitchFamily="18" charset="0"/>
                <a:ea typeface="+mn-ea"/>
                <a:cs typeface="+mn-cs"/>
              </a:rPr>
              <a:t> Βλαβερό: πιθανός κίνδυνος για μόνιμες βλάβες όταν εισπνέεται και σε περίπτωση κατάποσης.</a:t>
            </a:r>
            <a:endParaRPr kumimoji="0" lang="el-GR" sz="1800" b="1" i="0" u="none" strike="noStrike" kern="0" cap="none" spc="0" normalizeH="0" baseline="0" noProof="0" dirty="0" smtClean="0">
              <a:ln>
                <a:noFill/>
              </a:ln>
              <a:solidFill>
                <a:srgbClr val="993300"/>
              </a:solidFill>
              <a:effectLst/>
              <a:uLnTx/>
              <a:uFillTx/>
              <a:latin typeface="Cambria" pitchFamily="18" charset="0"/>
              <a:ea typeface="+mn-ea"/>
              <a:cs typeface="+mn-cs"/>
            </a:endParaRPr>
          </a:p>
        </p:txBody>
      </p:sp>
      <p:sp>
        <p:nvSpPr>
          <p:cNvPr id="6" name="5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18864" y="-171400"/>
            <a:ext cx="8229600" cy="1066130"/>
          </a:xfrm>
        </p:spPr>
        <p:txBody>
          <a:bodyPr/>
          <a:lstStyle/>
          <a:p>
            <a:pPr eaLnBrk="1" hangingPunct="1"/>
            <a:r>
              <a:rPr lang="el-GR" sz="2800" b="1" dirty="0" smtClean="0">
                <a:solidFill>
                  <a:srgbClr val="993300"/>
                </a:solidFill>
                <a:latin typeface="Cambria" pitchFamily="18" charset="0"/>
              </a:rPr>
              <a:t>Ζωγραφική. Πιθανοί Κίνδυνοι</a:t>
            </a:r>
            <a:endParaRPr lang="el-GR" sz="2800" b="1" dirty="0" smtClean="0">
              <a:solidFill>
                <a:schemeClr val="tx1"/>
              </a:solidFill>
              <a:latin typeface="Cambria" pitchFamily="18" charset="0"/>
            </a:endParaRPr>
          </a:p>
        </p:txBody>
      </p:sp>
      <p:sp>
        <p:nvSpPr>
          <p:cNvPr id="5" name="1 - Τίτλος"/>
          <p:cNvSpPr txBox="1">
            <a:spLocks/>
          </p:cNvSpPr>
          <p:nvPr/>
        </p:nvSpPr>
        <p:spPr bwMode="auto">
          <a:xfrm>
            <a:off x="467544" y="562670"/>
            <a:ext cx="8229600" cy="10661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l-GR" sz="1800" b="1" i="1" u="none" strike="noStrike" kern="0" cap="none" spc="0" normalizeH="0" baseline="0" noProof="0" dirty="0" smtClean="0">
                <a:ln>
                  <a:noFill/>
                </a:ln>
                <a:solidFill>
                  <a:schemeClr val="tx1"/>
                </a:solidFill>
                <a:effectLst/>
                <a:uLnTx/>
                <a:uFillTx/>
                <a:latin typeface="Cambria" pitchFamily="18" charset="0"/>
                <a:ea typeface="+mj-ea"/>
                <a:cs typeface="+mj-cs"/>
              </a:rPr>
              <a:t>Οι κίνδυνοι της ζωγραφικής σχετίζονται συνήθως με τα χρώματα, τα μελάνια και τους διαλύτες.</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l-GR" sz="2800" b="1" i="1" u="none" strike="noStrike" kern="0" cap="none" spc="0" normalizeH="0" baseline="0" noProof="0" dirty="0" smtClean="0">
              <a:ln>
                <a:noFill/>
              </a:ln>
              <a:solidFill>
                <a:schemeClr val="tx1"/>
              </a:solidFill>
              <a:effectLst/>
              <a:uLnTx/>
              <a:uFillTx/>
              <a:latin typeface="Cambria" pitchFamily="18" charset="0"/>
              <a:ea typeface="+mj-ea"/>
              <a:cs typeface="+mj-cs"/>
            </a:endParaRPr>
          </a:p>
        </p:txBody>
      </p:sp>
      <p:sp>
        <p:nvSpPr>
          <p:cNvPr id="11" name="10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2053" name="Object 5"/>
          <p:cNvGraphicFramePr>
            <a:graphicFrameLocks noChangeAspect="1"/>
          </p:cNvGraphicFramePr>
          <p:nvPr/>
        </p:nvGraphicFramePr>
        <p:xfrm>
          <a:off x="750888" y="1270000"/>
          <a:ext cx="7737475" cy="6059488"/>
        </p:xfrm>
        <a:graphic>
          <a:graphicData uri="http://schemas.openxmlformats.org/presentationml/2006/ole">
            <mc:AlternateContent xmlns:mc="http://schemas.openxmlformats.org/markup-compatibility/2006">
              <mc:Choice xmlns:v="urn:schemas-microsoft-com:vml" Requires="v">
                <p:oleObj spid="_x0000_s2055" name="Έγγραφο" r:id="rId4" imgW="6936831" imgH="5427902" progId="Word.Document.12">
                  <p:embed/>
                </p:oleObj>
              </mc:Choice>
              <mc:Fallback>
                <p:oleObj name="Έγγραφο" r:id="rId4" imgW="6936831" imgH="5427902" progId="Word.Document.12">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88" y="1270000"/>
                        <a:ext cx="7737475" cy="605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9 - Ορθογώνιο"/>
          <p:cNvSpPr/>
          <p:nvPr/>
        </p:nvSpPr>
        <p:spPr>
          <a:xfrm>
            <a:off x="683568" y="1196752"/>
            <a:ext cx="7992888" cy="5400600"/>
          </a:xfrm>
          <a:prstGeom prst="rect">
            <a:avLst/>
          </a:prstGeom>
          <a:noFill/>
          <a:ln w="4445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Τίτλος 1"/>
          <p:cNvSpPr>
            <a:spLocks noGrp="1"/>
          </p:cNvSpPr>
          <p:nvPr>
            <p:ph type="title"/>
          </p:nvPr>
        </p:nvSpPr>
        <p:spPr>
          <a:xfrm>
            <a:off x="518864" y="58614"/>
            <a:ext cx="8229600" cy="706090"/>
          </a:xfrm>
        </p:spPr>
        <p:txBody>
          <a:bodyPr/>
          <a:lstStyle/>
          <a:p>
            <a:pPr eaLnBrk="1" hangingPunct="1"/>
            <a:r>
              <a:rPr lang="el-GR" sz="2800" b="1" dirty="0" smtClean="0">
                <a:solidFill>
                  <a:srgbClr val="993300"/>
                </a:solidFill>
                <a:latin typeface="Cambria" pitchFamily="18" charset="0"/>
              </a:rPr>
              <a:t>Ασφαλής Ζωγραφική για Μικρούς και Μεγάλους</a:t>
            </a:r>
            <a:endParaRPr lang="el-GR" dirty="0" smtClean="0"/>
          </a:p>
        </p:txBody>
      </p:sp>
      <p:sp>
        <p:nvSpPr>
          <p:cNvPr id="79874" name="Θέση περιεχομένου 2"/>
          <p:cNvSpPr>
            <a:spLocks noGrp="1"/>
          </p:cNvSpPr>
          <p:nvPr>
            <p:ph idx="1"/>
          </p:nvPr>
        </p:nvSpPr>
        <p:spPr>
          <a:xfrm>
            <a:off x="323528" y="1440160"/>
            <a:ext cx="8496944" cy="6597352"/>
          </a:xfrm>
        </p:spPr>
        <p:txBody>
          <a:bodyPr/>
          <a:lstStyle/>
          <a:p>
            <a:pPr algn="just">
              <a:buNone/>
            </a:pPr>
            <a:r>
              <a:rPr lang="el-GR" sz="1800" b="1" dirty="0" smtClean="0">
                <a:latin typeface="Cambria" pitchFamily="18" charset="0"/>
              </a:rPr>
              <a:t>Γενικές προφυλάξεις κατά τη διάρκεια της Ζωγραφικής:</a:t>
            </a:r>
            <a:endParaRPr lang="el-GR" sz="1800" dirty="0" smtClean="0">
              <a:latin typeface="Cambria" pitchFamily="18" charset="0"/>
            </a:endParaRPr>
          </a:p>
          <a:p>
            <a:pPr lvl="0" algn="just"/>
            <a:r>
              <a:rPr lang="el-GR" sz="1800" dirty="0" smtClean="0">
                <a:latin typeface="Cambria" pitchFamily="18" charset="0"/>
              </a:rPr>
              <a:t>Χρησιμοποιούμε </a:t>
            </a:r>
            <a:r>
              <a:rPr lang="el-GR" sz="1800" b="1" dirty="0" smtClean="0">
                <a:latin typeface="Cambria" pitchFamily="18" charset="0"/>
              </a:rPr>
              <a:t>προϊόντα βασισμένα σε νερό</a:t>
            </a:r>
            <a:r>
              <a:rPr lang="el-GR" sz="1800" dirty="0" smtClean="0">
                <a:latin typeface="Cambria" pitchFamily="18" charset="0"/>
              </a:rPr>
              <a:t> αντί αυτών που έχουν ως βάσεις διαλύτες. Κρατάμε όλα τα δοχεία χημικών κλειστά όταν δεν τα χρησιμοποιούμε.</a:t>
            </a:r>
          </a:p>
          <a:p>
            <a:pPr lvl="0" algn="just"/>
            <a:endParaRPr lang="el-GR" sz="1000" dirty="0" smtClean="0">
              <a:latin typeface="Cambria" pitchFamily="18" charset="0"/>
            </a:endParaRPr>
          </a:p>
          <a:p>
            <a:pPr lvl="0" algn="just"/>
            <a:r>
              <a:rPr lang="el-GR" sz="1800" dirty="0" smtClean="0">
                <a:latin typeface="Cambria" pitchFamily="18" charset="0"/>
              </a:rPr>
              <a:t>Επειδή τα χέρια μας έχουν ρυπανθεί, εν ώρα εργασίας, δεν τρώμε, πίνουμε στο στούντιο. </a:t>
            </a:r>
            <a:r>
              <a:rPr lang="el-GR" sz="1800" b="1" dirty="0" smtClean="0">
                <a:latin typeface="Cambria" pitchFamily="18" charset="0"/>
              </a:rPr>
              <a:t>Πλένουμε καλά τα χέρια μας όταν τελειώσουμε την εργασία μας ή φεύγουμε από το στούντιο. </a:t>
            </a:r>
            <a:endParaRPr lang="el-GR" sz="1800" dirty="0" smtClean="0">
              <a:latin typeface="Cambria" pitchFamily="18" charset="0"/>
            </a:endParaRPr>
          </a:p>
          <a:p>
            <a:pPr lvl="0" algn="just"/>
            <a:endParaRPr lang="el-GR" sz="1000" dirty="0" smtClean="0">
              <a:latin typeface="Cambria" pitchFamily="18" charset="0"/>
            </a:endParaRPr>
          </a:p>
          <a:p>
            <a:pPr lvl="0" algn="just"/>
            <a:r>
              <a:rPr lang="el-GR" sz="1800" dirty="0" smtClean="0">
                <a:latin typeface="Cambria" pitchFamily="18" charset="0"/>
              </a:rPr>
              <a:t>Χρησιμοποιούμε τα μέτρα εξαερισμού για να ελέγξουμε τις αναθυμιάσεις.</a:t>
            </a:r>
          </a:p>
          <a:p>
            <a:pPr lvl="0" algn="just"/>
            <a:endParaRPr lang="el-GR" sz="1800" dirty="0" smtClean="0">
              <a:latin typeface="Cambria" pitchFamily="18" charset="0"/>
            </a:endParaRPr>
          </a:p>
          <a:p>
            <a:pPr lvl="0" algn="just"/>
            <a:r>
              <a:rPr lang="el-GR" sz="1800" dirty="0" smtClean="0">
                <a:latin typeface="Cambria" pitchFamily="18" charset="0"/>
              </a:rPr>
              <a:t>Πρέπει να φοράμε </a:t>
            </a:r>
            <a:r>
              <a:rPr lang="el-GR" sz="1800" b="1" dirty="0" smtClean="0">
                <a:latin typeface="Cambria" pitchFamily="18" charset="0"/>
              </a:rPr>
              <a:t>προστατευτικά γάντια, ποδιά και προστατευτικά γυαλιά</a:t>
            </a:r>
            <a:r>
              <a:rPr lang="el-GR" sz="1800" dirty="0" smtClean="0">
                <a:latin typeface="Cambria" pitchFamily="18" charset="0"/>
              </a:rPr>
              <a:t> απαραιτήτως όταν χρησιμοποιούμε διαλύτες και διαβρωτικές ουσίες ή όταν καθαρίζουμε τις βούρτσες, τα πινέλα και τον υπόλοιπο εξοπλισμό.</a:t>
            </a:r>
          </a:p>
        </p:txBody>
      </p:sp>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251520" y="1412776"/>
            <a:ext cx="8640960" cy="4248472"/>
          </a:xfrm>
          <a:prstGeom prst="rect">
            <a:avLst/>
          </a:prstGeom>
          <a:noFill/>
          <a:ln w="4445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Τίτλος 1"/>
          <p:cNvSpPr>
            <a:spLocks noGrp="1"/>
          </p:cNvSpPr>
          <p:nvPr>
            <p:ph type="title"/>
          </p:nvPr>
        </p:nvSpPr>
        <p:spPr>
          <a:xfrm>
            <a:off x="518864" y="58614"/>
            <a:ext cx="8229600" cy="706090"/>
          </a:xfrm>
        </p:spPr>
        <p:txBody>
          <a:bodyPr/>
          <a:lstStyle/>
          <a:p>
            <a:pPr eaLnBrk="1" hangingPunct="1"/>
            <a:r>
              <a:rPr lang="el-GR" sz="2800" b="1" dirty="0" smtClean="0">
                <a:solidFill>
                  <a:srgbClr val="993300"/>
                </a:solidFill>
                <a:latin typeface="Cambria" pitchFamily="18" charset="0"/>
              </a:rPr>
              <a:t>Ασφαλής Ζωγραφική για Μικρούς και Μεγάλους</a:t>
            </a:r>
            <a:endParaRPr lang="el-GR" dirty="0" smtClean="0"/>
          </a:p>
        </p:txBody>
      </p:sp>
      <p:sp>
        <p:nvSpPr>
          <p:cNvPr id="79874" name="Θέση περιεχομένου 2"/>
          <p:cNvSpPr>
            <a:spLocks noGrp="1"/>
          </p:cNvSpPr>
          <p:nvPr>
            <p:ph idx="1"/>
          </p:nvPr>
        </p:nvSpPr>
        <p:spPr>
          <a:xfrm>
            <a:off x="288032" y="1412776"/>
            <a:ext cx="8604448" cy="5589240"/>
          </a:xfrm>
        </p:spPr>
        <p:txBody>
          <a:bodyPr/>
          <a:lstStyle/>
          <a:p>
            <a:pPr algn="just">
              <a:buNone/>
            </a:pPr>
            <a:r>
              <a:rPr lang="el-GR" sz="1800" b="1" dirty="0" smtClean="0">
                <a:latin typeface="Cambria" pitchFamily="18" charset="0"/>
              </a:rPr>
              <a:t>Γενικές προφυλάξεις κατά τη διάρκεια της Ζωγραφικής:</a:t>
            </a:r>
            <a:endParaRPr lang="el-GR" sz="1800" dirty="0" smtClean="0">
              <a:latin typeface="Cambria" pitchFamily="18" charset="0"/>
            </a:endParaRPr>
          </a:p>
          <a:p>
            <a:pPr lvl="0" algn="just"/>
            <a:r>
              <a:rPr lang="el-GR" sz="1800" dirty="0" smtClean="0">
                <a:latin typeface="Cambria" pitchFamily="18" charset="0"/>
              </a:rPr>
              <a:t>Πρέπει να </a:t>
            </a:r>
            <a:r>
              <a:rPr lang="el-GR" sz="1800" b="1" dirty="0" smtClean="0">
                <a:latin typeface="Cambria" pitchFamily="18" charset="0"/>
              </a:rPr>
              <a:t>φοράμε μπλούζες μεγάλου μήκους ή φόρμες</a:t>
            </a:r>
            <a:r>
              <a:rPr lang="el-GR" sz="1800" dirty="0" smtClean="0">
                <a:latin typeface="Cambria" pitchFamily="18" charset="0"/>
              </a:rPr>
              <a:t> στο στούντιο και να μην τα φοράμε και έξω από αυτό. </a:t>
            </a:r>
          </a:p>
          <a:p>
            <a:pPr lvl="0" algn="just"/>
            <a:endParaRPr lang="el-GR" sz="1000" dirty="0" smtClean="0">
              <a:latin typeface="Cambria" pitchFamily="18" charset="0"/>
            </a:endParaRPr>
          </a:p>
          <a:p>
            <a:pPr lvl="0" algn="just"/>
            <a:r>
              <a:rPr lang="el-GR" sz="1800" dirty="0" smtClean="0">
                <a:latin typeface="Cambria" pitchFamily="18" charset="0"/>
              </a:rPr>
              <a:t>Εάν πρόκειται να χρησιμοποιήσουμε ένα εύφλεκτο προϊόν σε ποσότητες άνω του μισού λίτρου  μετακινούμε όλες τις πηγές ανάφλεξης από τη περιοχή. </a:t>
            </a:r>
            <a:r>
              <a:rPr lang="el-GR" sz="1800" b="1" dirty="0" smtClean="0">
                <a:latin typeface="Cambria" pitchFamily="18" charset="0"/>
              </a:rPr>
              <a:t>Αποθηκεύουμε τα εύφλεκτα υλικά σε ένα μη εύφλεκτο αποθηκευτικό χώρο. </a:t>
            </a:r>
            <a:endParaRPr lang="el-GR" sz="1800" dirty="0" smtClean="0">
              <a:latin typeface="Cambria" pitchFamily="18" charset="0"/>
            </a:endParaRPr>
          </a:p>
          <a:p>
            <a:pPr lvl="0" algn="just"/>
            <a:endParaRPr lang="el-GR" sz="1000" dirty="0" smtClean="0">
              <a:latin typeface="Cambria" pitchFamily="18" charset="0"/>
            </a:endParaRPr>
          </a:p>
          <a:p>
            <a:pPr lvl="0" algn="just"/>
            <a:r>
              <a:rPr lang="el-GR" sz="1800" b="1" dirty="0" err="1" smtClean="0">
                <a:latin typeface="Cambria" pitchFamily="18" charset="0"/>
              </a:rPr>
              <a:t>Αποφέυγουμε</a:t>
            </a:r>
            <a:r>
              <a:rPr lang="el-GR" sz="1800" b="1" dirty="0" smtClean="0">
                <a:latin typeface="Cambria" pitchFamily="18" charset="0"/>
              </a:rPr>
              <a:t> την έκθεση σε διαλύτες</a:t>
            </a:r>
            <a:r>
              <a:rPr lang="el-GR" sz="1800" dirty="0" smtClean="0">
                <a:latin typeface="Cambria" pitchFamily="18" charset="0"/>
              </a:rPr>
              <a:t> κατά τον καθαρισμό, χρησιμοποιώντας πινέλα και εξοπλισμό μιας χρήσης. </a:t>
            </a:r>
            <a:r>
              <a:rPr lang="en-US" sz="1800" dirty="0" err="1" smtClean="0">
                <a:latin typeface="Cambria" pitchFamily="18" charset="0"/>
              </a:rPr>
              <a:t>Καθαρί</a:t>
            </a:r>
            <a:r>
              <a:rPr lang="el-GR" sz="1800" dirty="0" err="1" smtClean="0">
                <a:latin typeface="Cambria" pitchFamily="18" charset="0"/>
              </a:rPr>
              <a:t>ζουμε</a:t>
            </a:r>
            <a:r>
              <a:rPr lang="en-US" sz="1800" dirty="0" smtClean="0">
                <a:latin typeface="Cambria" pitchFamily="18" charset="0"/>
              </a:rPr>
              <a:t> </a:t>
            </a:r>
            <a:r>
              <a:rPr lang="en-US" sz="1800" dirty="0" err="1" smtClean="0">
                <a:latin typeface="Cambria" pitchFamily="18" charset="0"/>
              </a:rPr>
              <a:t>μικρές</a:t>
            </a:r>
            <a:r>
              <a:rPr lang="en-US" sz="1800" dirty="0" smtClean="0">
                <a:latin typeface="Cambria" pitchFamily="18" charset="0"/>
              </a:rPr>
              <a:t> </a:t>
            </a:r>
            <a:r>
              <a:rPr lang="en-US" sz="1800" dirty="0" err="1" smtClean="0">
                <a:latin typeface="Cambria" pitchFamily="18" charset="0"/>
              </a:rPr>
              <a:t>διαρροές</a:t>
            </a:r>
            <a:r>
              <a:rPr lang="en-US" sz="1800" dirty="0" smtClean="0">
                <a:latin typeface="Cambria" pitchFamily="18" charset="0"/>
              </a:rPr>
              <a:t> </a:t>
            </a:r>
            <a:r>
              <a:rPr lang="en-US" sz="1800" dirty="0" err="1" smtClean="0">
                <a:latin typeface="Cambria" pitchFamily="18" charset="0"/>
              </a:rPr>
              <a:t>αμέσως</a:t>
            </a:r>
            <a:r>
              <a:rPr lang="en-US" sz="1800" dirty="0" smtClean="0">
                <a:latin typeface="Cambria" pitchFamily="18" charset="0"/>
              </a:rPr>
              <a:t>.</a:t>
            </a:r>
            <a:endParaRPr lang="el-GR" sz="1800" dirty="0" smtClean="0">
              <a:latin typeface="Cambria" pitchFamily="18" charset="0"/>
            </a:endParaRPr>
          </a:p>
          <a:p>
            <a:pPr lvl="0" algn="just"/>
            <a:endParaRPr lang="el-GR" sz="1000" dirty="0" smtClean="0">
              <a:latin typeface="Cambria" pitchFamily="18" charset="0"/>
            </a:endParaRPr>
          </a:p>
          <a:p>
            <a:pPr lvl="0" algn="just"/>
            <a:r>
              <a:rPr lang="el-GR" sz="1800" dirty="0" smtClean="0">
                <a:latin typeface="Cambria" pitchFamily="18" charset="0"/>
              </a:rPr>
              <a:t>Πρέπει να χρησιμοποιούμε κατάλληλες κρέμες για την πρόληψη της περιστασιακής επαφής με τις τοξίνες.</a:t>
            </a:r>
            <a:endParaRPr lang="el-GR" sz="1800" dirty="0">
              <a:latin typeface="Cambria" pitchFamily="18" charset="0"/>
            </a:endParaRPr>
          </a:p>
        </p:txBody>
      </p:sp>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251520" y="1412776"/>
            <a:ext cx="8640960" cy="3960440"/>
          </a:xfrm>
          <a:prstGeom prst="rect">
            <a:avLst/>
          </a:prstGeom>
          <a:noFill/>
          <a:ln w="4445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Τίτλος 1"/>
          <p:cNvSpPr>
            <a:spLocks noGrp="1"/>
          </p:cNvSpPr>
          <p:nvPr>
            <p:ph type="title"/>
          </p:nvPr>
        </p:nvSpPr>
        <p:spPr>
          <a:xfrm>
            <a:off x="518864" y="58614"/>
            <a:ext cx="8229600" cy="706090"/>
          </a:xfrm>
        </p:spPr>
        <p:txBody>
          <a:bodyPr/>
          <a:lstStyle/>
          <a:p>
            <a:pPr eaLnBrk="1" hangingPunct="1"/>
            <a:r>
              <a:rPr lang="el-GR" sz="2800" b="1" dirty="0" smtClean="0">
                <a:solidFill>
                  <a:srgbClr val="993300"/>
                </a:solidFill>
                <a:latin typeface="Cambria" pitchFamily="18" charset="0"/>
              </a:rPr>
              <a:t>Ζωγραφική για Παιδιά</a:t>
            </a:r>
            <a:endParaRPr lang="el-GR" dirty="0" smtClean="0"/>
          </a:p>
        </p:txBody>
      </p:sp>
      <p:sp>
        <p:nvSpPr>
          <p:cNvPr id="79874" name="Θέση περιεχομένου 2"/>
          <p:cNvSpPr>
            <a:spLocks noGrp="1"/>
          </p:cNvSpPr>
          <p:nvPr>
            <p:ph idx="1"/>
          </p:nvPr>
        </p:nvSpPr>
        <p:spPr>
          <a:xfrm>
            <a:off x="457200" y="919261"/>
            <a:ext cx="8229600" cy="1861667"/>
          </a:xfrm>
        </p:spPr>
        <p:txBody>
          <a:bodyPr/>
          <a:lstStyle/>
          <a:p>
            <a:pPr algn="just" eaLnBrk="1" hangingPunct="1">
              <a:buNone/>
            </a:pPr>
            <a:r>
              <a:rPr lang="el-GR" sz="2000" i="1" dirty="0" smtClean="0">
                <a:latin typeface="Cambria" pitchFamily="18" charset="0"/>
              </a:rPr>
              <a:t>		Η παιδική ζωγραφική, η τόσο αυθόρμητη, πλούσια σε σχήματα και χρώματα, η τόσο γλαφυρή, εκφράζει ένα ολόκληρο κόσμο, δίνει στους μεγάλους μια γενική εικόνα των συναισθημάτων αλλά και των προβλημάτων των παιδιών, αποτελεί συχνά το κλειδί ερμηνείας όσων αυτά αισθάνονται…</a:t>
            </a:r>
          </a:p>
        </p:txBody>
      </p:sp>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467544" y="2924945"/>
            <a:ext cx="8280920" cy="1323439"/>
          </a:xfrm>
          <a:prstGeom prst="rect">
            <a:avLst/>
          </a:prstGeom>
          <a:noFill/>
        </p:spPr>
        <p:txBody>
          <a:bodyPr wrap="square" rtlCol="0">
            <a:spAutoFit/>
          </a:bodyPr>
          <a:lstStyle/>
          <a:p>
            <a:r>
              <a:rPr lang="el-GR" sz="2000" dirty="0" smtClean="0">
                <a:latin typeface="Cambria" pitchFamily="18" charset="0"/>
              </a:rPr>
              <a:t>             </a:t>
            </a:r>
            <a:r>
              <a:rPr lang="el-GR" sz="2000" i="1" dirty="0" smtClean="0">
                <a:latin typeface="Cambria" pitchFamily="18" charset="0"/>
              </a:rPr>
              <a:t>Στην Ελλάδα λειτουργούν τρία Καλλιτεχνικά Σχολεία δευτεροβάθμιας εκπαίδευσης:</a:t>
            </a:r>
          </a:p>
          <a:p>
            <a:endParaRPr lang="el-GR" sz="2000" dirty="0" smtClean="0">
              <a:latin typeface="Cambria" pitchFamily="18" charset="0"/>
            </a:endParaRPr>
          </a:p>
          <a:p>
            <a:endParaRPr lang="el-GR" sz="2000" dirty="0">
              <a:latin typeface="Cambria" pitchFamily="18" charset="0"/>
            </a:endParaRPr>
          </a:p>
        </p:txBody>
      </p:sp>
      <p:sp>
        <p:nvSpPr>
          <p:cNvPr id="7" name="6 - TextBox"/>
          <p:cNvSpPr txBox="1"/>
          <p:nvPr/>
        </p:nvSpPr>
        <p:spPr>
          <a:xfrm>
            <a:off x="1475656" y="4141529"/>
            <a:ext cx="640871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l-GR" sz="2000" dirty="0" smtClean="0">
                <a:latin typeface="Cambria" pitchFamily="18" charset="0"/>
              </a:rPr>
              <a:t>1. Καλλιτεχνικό Σχολείο Γέρακα Ανατολικής Αττικής</a:t>
            </a:r>
          </a:p>
          <a:p>
            <a:pPr algn="just"/>
            <a:r>
              <a:rPr lang="el-GR" sz="2000" dirty="0" smtClean="0">
                <a:latin typeface="Cambria" pitchFamily="18" charset="0"/>
              </a:rPr>
              <a:t>2. Καλλιτεχνικό Σχολείο Ηρακλείου Κρήτης</a:t>
            </a:r>
          </a:p>
          <a:p>
            <a:pPr algn="just"/>
            <a:r>
              <a:rPr lang="el-GR" sz="2000" dirty="0" smtClean="0">
                <a:latin typeface="Cambria" pitchFamily="18" charset="0"/>
              </a:rPr>
              <a:t>3. Καλλιτεχνικό Γυμνάσιο Αμπελοκήπων Θεσσαλονίκης</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smtClean="0">
                <a:latin typeface="Cambria" pitchFamily="18" charset="0"/>
              </a:rPr>
              <a:t> </a:t>
            </a:r>
            <a:r>
              <a:rPr lang="el-GR" sz="2800" b="1" dirty="0">
                <a:solidFill>
                  <a:srgbClr val="993300"/>
                </a:solidFill>
                <a:latin typeface="Cambria" pitchFamily="18" charset="0"/>
              </a:rPr>
              <a:t>Τι είναι η Πράσινη </a:t>
            </a:r>
            <a:r>
              <a:rPr lang="el-GR" sz="2800" b="1" dirty="0" smtClean="0">
                <a:solidFill>
                  <a:srgbClr val="993300"/>
                </a:solidFill>
                <a:latin typeface="Cambria" pitchFamily="18" charset="0"/>
              </a:rPr>
              <a:t>Χημεία</a:t>
            </a:r>
            <a:r>
              <a:rPr lang="el-GR" dirty="0">
                <a:solidFill>
                  <a:srgbClr val="993300"/>
                </a:solidFill>
              </a:rPr>
              <a:t/>
            </a:r>
            <a:br>
              <a:rPr lang="el-GR" dirty="0">
                <a:solidFill>
                  <a:srgbClr val="993300"/>
                </a:solidFill>
              </a:rPr>
            </a:br>
            <a:endParaRPr lang="el-GR" dirty="0">
              <a:solidFill>
                <a:srgbClr val="993300"/>
              </a:solidFill>
            </a:endParaRPr>
          </a:p>
        </p:txBody>
      </p:sp>
      <p:sp>
        <p:nvSpPr>
          <p:cNvPr id="3" name="Θέση περιεχομένου 2"/>
          <p:cNvSpPr>
            <a:spLocks noGrp="1"/>
          </p:cNvSpPr>
          <p:nvPr>
            <p:ph idx="1"/>
          </p:nvPr>
        </p:nvSpPr>
        <p:spPr>
          <a:xfrm>
            <a:off x="323528" y="1052736"/>
            <a:ext cx="8219256" cy="1828800"/>
          </a:xfrm>
        </p:spPr>
        <p:txBody>
          <a:bodyPr/>
          <a:lstStyle/>
          <a:p>
            <a:pPr algn="just">
              <a:buNone/>
            </a:pPr>
            <a:r>
              <a:rPr lang="el-GR" sz="2000" b="1" dirty="0" smtClean="0">
                <a:latin typeface="Cambria" pitchFamily="18" charset="0"/>
              </a:rPr>
              <a:t>	« </a:t>
            </a:r>
            <a:r>
              <a:rPr lang="el-GR" sz="2000" b="1" i="1" dirty="0" smtClean="0">
                <a:latin typeface="Cambria" pitchFamily="18" charset="0"/>
              </a:rPr>
              <a:t>Πράσινη Χημεία είναι η χρησιμοποίηση ενός συνόλου αρχών με την εφαρμογή των οποίων μειώνεται ή εξαλείφεται η χρήση ή η δημιουργία επικινδύνων ουσιών στις διεργασίες σχεδιασμού, παραγωγής και εφαρμογής των χημικών προϊόντων</a:t>
            </a:r>
            <a:r>
              <a:rPr lang="el-GR" sz="2000" b="1" dirty="0" smtClean="0">
                <a:latin typeface="Cambria" pitchFamily="18" charset="0"/>
              </a:rPr>
              <a:t>» </a:t>
            </a:r>
          </a:p>
          <a:p>
            <a:pPr algn="r">
              <a:buNone/>
            </a:pPr>
            <a:r>
              <a:rPr lang="el-GR" sz="1800" b="1" dirty="0" err="1" smtClean="0">
                <a:latin typeface="Cambria" pitchFamily="18" charset="0"/>
              </a:rPr>
              <a:t>Paul</a:t>
            </a:r>
            <a:r>
              <a:rPr lang="el-GR" sz="1800" b="1" dirty="0" smtClean="0">
                <a:latin typeface="Cambria" pitchFamily="18" charset="0"/>
              </a:rPr>
              <a:t> </a:t>
            </a:r>
            <a:r>
              <a:rPr lang="el-GR" sz="1800" b="1" dirty="0" err="1" smtClean="0">
                <a:latin typeface="Cambria" pitchFamily="18" charset="0"/>
              </a:rPr>
              <a:t>Anastas</a:t>
            </a:r>
            <a:endParaRPr lang="el-GR" sz="1800" b="1" dirty="0">
              <a:latin typeface="Cambria" pitchFamily="18" charset="0"/>
            </a:endParaRPr>
          </a:p>
        </p:txBody>
      </p:sp>
      <p:sp>
        <p:nvSpPr>
          <p:cNvPr id="4" name="Τίτλος 1"/>
          <p:cNvSpPr txBox="1">
            <a:spLocks/>
          </p:cNvSpPr>
          <p:nvPr/>
        </p:nvSpPr>
        <p:spPr bwMode="auto">
          <a:xfrm>
            <a:off x="179512" y="3284984"/>
            <a:ext cx="878497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l-GR" sz="2800" b="1" dirty="0" smtClean="0">
                <a:solidFill>
                  <a:srgbClr val="993300"/>
                </a:solidFill>
                <a:latin typeface="Cambria" pitchFamily="18" charset="0"/>
              </a:rPr>
              <a:t>Στόχος </a:t>
            </a:r>
            <a:r>
              <a:rPr lang="el-GR" sz="2800" b="1" dirty="0">
                <a:solidFill>
                  <a:srgbClr val="993300"/>
                </a:solidFill>
                <a:latin typeface="Cambria" pitchFamily="18" charset="0"/>
              </a:rPr>
              <a:t>της Πράσινης </a:t>
            </a:r>
            <a:r>
              <a:rPr lang="el-GR" sz="2800" b="1" dirty="0" smtClean="0">
                <a:solidFill>
                  <a:srgbClr val="993300"/>
                </a:solidFill>
                <a:latin typeface="Cambria" pitchFamily="18" charset="0"/>
              </a:rPr>
              <a:t>Χημείας</a:t>
            </a:r>
          </a:p>
          <a:p>
            <a:pPr algn="just"/>
            <a:r>
              <a:rPr lang="el-GR" sz="2000" dirty="0">
                <a:latin typeface="Cambria" pitchFamily="18" charset="0"/>
              </a:rPr>
              <a:t/>
            </a:r>
            <a:br>
              <a:rPr lang="el-GR" sz="2000" dirty="0">
                <a:latin typeface="Cambria" pitchFamily="18" charset="0"/>
              </a:rPr>
            </a:br>
            <a:r>
              <a:rPr lang="en-US" sz="2000" dirty="0" smtClean="0">
                <a:latin typeface="Cambria" pitchFamily="18" charset="0"/>
              </a:rPr>
              <a:t>	</a:t>
            </a:r>
            <a:r>
              <a:rPr lang="el-GR" sz="2000" dirty="0" smtClean="0">
                <a:latin typeface="Cambria" pitchFamily="18" charset="0"/>
              </a:rPr>
              <a:t>Στόχος της Πράσινης Χημείας είναι η </a:t>
            </a:r>
            <a:r>
              <a:rPr lang="el-GR" sz="2000" b="1" dirty="0" smtClean="0">
                <a:latin typeface="Cambria" pitchFamily="18" charset="0"/>
              </a:rPr>
              <a:t>ελάττωση των επικινδύνων χημικών ουσιών</a:t>
            </a:r>
            <a:r>
              <a:rPr lang="el-GR" sz="2000" dirty="0" smtClean="0">
                <a:latin typeface="Cambria" pitchFamily="18" charset="0"/>
              </a:rPr>
              <a:t>, που σχετίζονται με προϊόντα και διεργασίες, απαραίτητες όχι μόνο για την διατήρηση της Ποιότητας Ζωής, που απολαμβάνει η κοινωνία χάριν της Χημείας, αλλά και η περαιτέρω προώθηση των τεχνολογικών επιτευγμάτων της Χημείας κατά τρόπο βιώσιμο. Η Πράσινη </a:t>
            </a:r>
            <a:r>
              <a:rPr lang="el-GR" sz="2000" dirty="0" err="1" smtClean="0">
                <a:latin typeface="Cambria" pitchFamily="18" charset="0"/>
              </a:rPr>
              <a:t>Χηµεία</a:t>
            </a:r>
            <a:r>
              <a:rPr lang="el-GR" sz="2000" dirty="0" smtClean="0">
                <a:latin typeface="Cambria" pitchFamily="18" charset="0"/>
              </a:rPr>
              <a:t> </a:t>
            </a:r>
            <a:r>
              <a:rPr lang="el-GR" sz="2000" dirty="0" err="1" smtClean="0">
                <a:latin typeface="Cambria" pitchFamily="18" charset="0"/>
              </a:rPr>
              <a:t>χρησιµοποιεί</a:t>
            </a:r>
            <a:r>
              <a:rPr lang="el-GR" sz="2000" dirty="0" smtClean="0">
                <a:latin typeface="Cambria" pitchFamily="18" charset="0"/>
              </a:rPr>
              <a:t> τα εργαλεία της </a:t>
            </a:r>
            <a:r>
              <a:rPr lang="el-GR" sz="2000" dirty="0" err="1" smtClean="0">
                <a:latin typeface="Cambria" pitchFamily="18" charset="0"/>
              </a:rPr>
              <a:t>Χηµείας</a:t>
            </a:r>
            <a:r>
              <a:rPr lang="el-GR" sz="2000" dirty="0" smtClean="0">
                <a:latin typeface="Cambria" pitchFamily="18" charset="0"/>
              </a:rPr>
              <a:t> και όχι μόνον, </a:t>
            </a:r>
            <a:r>
              <a:rPr lang="el-GR" sz="2000" dirty="0" err="1" smtClean="0">
                <a:latin typeface="Cambria" pitchFamily="18" charset="0"/>
              </a:rPr>
              <a:t>περιλαµβάνει</a:t>
            </a:r>
            <a:r>
              <a:rPr lang="el-GR" sz="2000" dirty="0" smtClean="0">
                <a:latin typeface="Cambria" pitchFamily="18" charset="0"/>
              </a:rPr>
              <a:t> όλους τους </a:t>
            </a:r>
            <a:r>
              <a:rPr lang="el-GR" sz="2000" dirty="0" err="1" smtClean="0">
                <a:latin typeface="Cambria" pitchFamily="18" charset="0"/>
              </a:rPr>
              <a:t>τοµείς</a:t>
            </a:r>
            <a:r>
              <a:rPr lang="el-GR" sz="2000" dirty="0" smtClean="0">
                <a:latin typeface="Cambria" pitchFamily="18" charset="0"/>
              </a:rPr>
              <a:t> της </a:t>
            </a:r>
            <a:r>
              <a:rPr lang="el-GR" sz="2000" dirty="0" err="1" smtClean="0">
                <a:latin typeface="Cambria" pitchFamily="18" charset="0"/>
              </a:rPr>
              <a:t>Χηµείας</a:t>
            </a:r>
            <a:r>
              <a:rPr lang="el-GR" sz="2000" dirty="0" smtClean="0">
                <a:latin typeface="Cambria" pitchFamily="18" charset="0"/>
              </a:rPr>
              <a:t> και µ</a:t>
            </a:r>
            <a:r>
              <a:rPr lang="el-GR" sz="2000" dirty="0" err="1" smtClean="0">
                <a:latin typeface="Cambria" pitchFamily="18" charset="0"/>
              </a:rPr>
              <a:t>πορεί</a:t>
            </a:r>
            <a:r>
              <a:rPr lang="el-GR" sz="2000" dirty="0" smtClean="0">
                <a:latin typeface="Cambria" pitchFamily="18" charset="0"/>
              </a:rPr>
              <a:t> να χαρακτηριστεί ως η </a:t>
            </a:r>
            <a:r>
              <a:rPr lang="el-GR" sz="2000" dirty="0" err="1" smtClean="0">
                <a:latin typeface="Cambria" pitchFamily="18" charset="0"/>
              </a:rPr>
              <a:t>Χηµεία</a:t>
            </a:r>
            <a:r>
              <a:rPr lang="el-GR" sz="2000" dirty="0" smtClean="0">
                <a:latin typeface="Cambria" pitchFamily="18" charset="0"/>
              </a:rPr>
              <a:t> που </a:t>
            </a:r>
            <a:r>
              <a:rPr lang="el-GR" sz="2000" dirty="0" err="1" smtClean="0">
                <a:latin typeface="Cambria" pitchFamily="18" charset="0"/>
              </a:rPr>
              <a:t>προλαµβάνει</a:t>
            </a:r>
            <a:r>
              <a:rPr lang="el-GR" sz="2000" dirty="0" smtClean="0">
                <a:latin typeface="Cambria" pitchFamily="18" charset="0"/>
              </a:rPr>
              <a:t> τη ρύπανση, του περιβάλλοντος και προστατεύει την υγεία του ανθρώπου.</a:t>
            </a:r>
            <a:r>
              <a:rPr lang="el-GR" dirty="0" smtClean="0"/>
              <a:t/>
            </a:r>
            <a:br>
              <a:rPr lang="el-GR" dirty="0" smtClean="0"/>
            </a:br>
            <a:endParaRPr lang="el-GR" dirty="0"/>
          </a:p>
        </p:txBody>
      </p:sp>
      <p:sp>
        <p:nvSpPr>
          <p:cNvPr id="6" name="5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366084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35496" y="-27384"/>
            <a:ext cx="8892480" cy="1143000"/>
          </a:xfrm>
        </p:spPr>
        <p:txBody>
          <a:bodyPr/>
          <a:lstStyle/>
          <a:p>
            <a:r>
              <a:rPr lang="el-GR" sz="2800" b="1" dirty="0" smtClean="0">
                <a:solidFill>
                  <a:srgbClr val="993300"/>
                </a:solidFill>
                <a:latin typeface="Cambria" pitchFamily="18" charset="0"/>
              </a:rPr>
              <a:t>Τα </a:t>
            </a:r>
            <a:r>
              <a:rPr lang="el-GR" sz="2800" b="1" dirty="0">
                <a:solidFill>
                  <a:srgbClr val="993300"/>
                </a:solidFill>
                <a:latin typeface="Cambria" pitchFamily="18" charset="0"/>
              </a:rPr>
              <a:t>Πράσινα </a:t>
            </a:r>
            <a:r>
              <a:rPr lang="el-GR" sz="2800" b="1" dirty="0" smtClean="0">
                <a:solidFill>
                  <a:srgbClr val="993300"/>
                </a:solidFill>
                <a:latin typeface="Cambria" pitchFamily="18" charset="0"/>
              </a:rPr>
              <a:t>Χρώματα, Τα χρώματα Ήπιας Χημείας</a:t>
            </a:r>
            <a:endParaRPr lang="el-GR" sz="2800" b="1" dirty="0">
              <a:solidFill>
                <a:srgbClr val="993300"/>
              </a:solidFill>
            </a:endParaRPr>
          </a:p>
        </p:txBody>
      </p:sp>
      <p:sp>
        <p:nvSpPr>
          <p:cNvPr id="6" name="Θέση περιεχομένου 5"/>
          <p:cNvSpPr>
            <a:spLocks noGrp="1"/>
          </p:cNvSpPr>
          <p:nvPr>
            <p:ph idx="1"/>
          </p:nvPr>
        </p:nvSpPr>
        <p:spPr>
          <a:xfrm>
            <a:off x="457200" y="1600201"/>
            <a:ext cx="8229600" cy="460647"/>
          </a:xfrm>
        </p:spPr>
        <p:txBody>
          <a:bodyPr/>
          <a:lstStyle/>
          <a:p>
            <a:pPr algn="ctr">
              <a:buNone/>
            </a:pPr>
            <a:r>
              <a:rPr lang="el-GR" sz="2000" i="1" dirty="0" smtClean="0">
                <a:latin typeface="Cambria" pitchFamily="18" charset="0"/>
              </a:rPr>
              <a:t>	</a:t>
            </a:r>
            <a:r>
              <a:rPr lang="el-GR" sz="2000" dirty="0" smtClean="0">
                <a:latin typeface="Cambria" pitchFamily="18" charset="0"/>
              </a:rPr>
              <a:t>Τα χρώματα αυτά οφείλουν να ανταποκρίνονται στα παρακάτω:</a:t>
            </a:r>
          </a:p>
          <a:p>
            <a:pPr algn="ctr">
              <a:buNone/>
            </a:pPr>
            <a:endParaRPr lang="el-GR" sz="2000" i="1" dirty="0">
              <a:latin typeface="Cambria" pitchFamily="18" charset="0"/>
            </a:endParaRPr>
          </a:p>
        </p:txBody>
      </p:sp>
      <p:sp>
        <p:nvSpPr>
          <p:cNvPr id="4" name="Θέση περιεχομένου 5"/>
          <p:cNvSpPr txBox="1">
            <a:spLocks/>
          </p:cNvSpPr>
          <p:nvPr/>
        </p:nvSpPr>
        <p:spPr bwMode="auto">
          <a:xfrm>
            <a:off x="755576" y="2492896"/>
            <a:ext cx="838842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v"/>
            </a:pPr>
            <a:r>
              <a:rPr lang="el-GR" sz="2000" i="1" kern="0" dirty="0" smtClean="0">
                <a:latin typeface="Cambria" pitchFamily="18" charset="0"/>
              </a:rPr>
              <a:t>Να μην είναι τοξικά</a:t>
            </a:r>
          </a:p>
          <a:p>
            <a:pPr marL="342900" lvl="0" indent="-342900">
              <a:spcBef>
                <a:spcPct val="20000"/>
              </a:spcBef>
              <a:buFont typeface="Wingdings" pitchFamily="2" charset="2"/>
              <a:buChar char="v"/>
            </a:pPr>
            <a:r>
              <a:rPr lang="el-GR" sz="2000" i="1" dirty="0" smtClean="0">
                <a:latin typeface="Cambria" pitchFamily="18" charset="0"/>
              </a:rPr>
              <a:t>Να  έχουν μικρή κατανάλωση ενέργειας κατά την παραγωγή τους.</a:t>
            </a:r>
            <a:endParaRPr lang="el-GR" sz="2000" i="1" kern="0" dirty="0" smtClean="0">
              <a:latin typeface="Cambria" pitchFamily="18" charset="0"/>
              <a:cs typeface="+mn-cs"/>
            </a:endParaRPr>
          </a:p>
          <a:p>
            <a:pPr marL="342900" lvl="0" indent="-342900">
              <a:spcBef>
                <a:spcPct val="20000"/>
              </a:spcBef>
              <a:buFont typeface="Wingdings" pitchFamily="2" charset="2"/>
              <a:buChar char="v"/>
            </a:pPr>
            <a:r>
              <a:rPr lang="el-GR" sz="2000" i="1" dirty="0" smtClean="0">
                <a:latin typeface="Cambria" pitchFamily="18" charset="0"/>
              </a:rPr>
              <a:t>Να έχουν περιορισμένη εκπομπή ρύπων.</a:t>
            </a:r>
          </a:p>
          <a:p>
            <a:pPr marL="342900" lvl="0" indent="-342900">
              <a:spcBef>
                <a:spcPct val="20000"/>
              </a:spcBef>
              <a:buFont typeface="Wingdings" pitchFamily="2" charset="2"/>
              <a:buChar char="v"/>
            </a:pPr>
            <a:r>
              <a:rPr lang="el-GR" sz="2000" i="1" dirty="0" smtClean="0">
                <a:latin typeface="Cambria" pitchFamily="18" charset="0"/>
              </a:rPr>
              <a:t>Τα απόβλητά τους να ανακυκλώνονται και να διατίθενται ασφαλώς.</a:t>
            </a:r>
          </a:p>
          <a:p>
            <a:pPr marL="342900" lvl="0" indent="-342900">
              <a:spcBef>
                <a:spcPct val="20000"/>
              </a:spcBef>
              <a:buFont typeface="Wingdings" pitchFamily="2" charset="2"/>
              <a:buChar char="v"/>
            </a:pPr>
            <a:r>
              <a:rPr lang="el-GR" sz="2000" i="1" dirty="0" smtClean="0">
                <a:latin typeface="Cambria" pitchFamily="18" charset="0"/>
              </a:rPr>
              <a:t>Να μη συμβάλλουν σε εκπομπές διοξειδίου του άνθρακα.</a:t>
            </a:r>
          </a:p>
          <a:p>
            <a:pPr marL="342900" lvl="0" indent="-342900">
              <a:spcBef>
                <a:spcPct val="20000"/>
              </a:spcBef>
              <a:buFont typeface="Wingdings" pitchFamily="2" charset="2"/>
              <a:buChar char="v"/>
            </a:pPr>
            <a:r>
              <a:rPr lang="el-GR" sz="2000" i="1" dirty="0" smtClean="0">
                <a:latin typeface="Cambria" pitchFamily="18" charset="0"/>
              </a:rPr>
              <a:t>Να έχουν Πιστοποιήσεις Ποιότητας.</a:t>
            </a:r>
            <a:endParaRPr lang="el-GR" sz="2000" i="1" kern="0" dirty="0" smtClean="0">
              <a:latin typeface="Cambria" pitchFamily="18" charset="0"/>
            </a:endParaRPr>
          </a:p>
          <a:p>
            <a:pPr marL="342900" lvl="0" indent="-342900">
              <a:spcBef>
                <a:spcPct val="20000"/>
              </a:spcBef>
              <a:buFont typeface="Wingdings" pitchFamily="2" charset="2"/>
              <a:buChar char="v"/>
            </a:pPr>
            <a:endParaRPr kumimoji="0" lang="el-GR" sz="2000" b="0" i="1" u="none" strike="noStrike" kern="0" cap="none" spc="0" normalizeH="0" baseline="0" noProof="0" dirty="0">
              <a:ln>
                <a:noFill/>
              </a:ln>
              <a:solidFill>
                <a:schemeClr val="tx1"/>
              </a:solidFill>
              <a:effectLst/>
              <a:uLnTx/>
              <a:uFillTx/>
              <a:latin typeface="Cambria" pitchFamily="18" charset="0"/>
              <a:ea typeface="+mn-ea"/>
              <a:cs typeface="+mn-cs"/>
            </a:endParaRPr>
          </a:p>
        </p:txBody>
      </p:sp>
      <p:sp>
        <p:nvSpPr>
          <p:cNvPr id="8" name="7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1273121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27384"/>
            <a:ext cx="8229600" cy="1143000"/>
          </a:xfrm>
        </p:spPr>
        <p:txBody>
          <a:bodyPr/>
          <a:lstStyle/>
          <a:p>
            <a:r>
              <a:rPr lang="el-GR" sz="2800" b="1" dirty="0" smtClean="0">
                <a:solidFill>
                  <a:srgbClr val="993300"/>
                </a:solidFill>
                <a:latin typeface="Cambria" pitchFamily="18" charset="0"/>
              </a:rPr>
              <a:t>Τα Πράσινα </a:t>
            </a:r>
            <a:r>
              <a:rPr lang="el-GR" sz="2800" b="1" dirty="0">
                <a:solidFill>
                  <a:srgbClr val="993300"/>
                </a:solidFill>
                <a:latin typeface="Cambria" pitchFamily="18" charset="0"/>
              </a:rPr>
              <a:t>Χρώματα</a:t>
            </a:r>
            <a:endParaRPr lang="el-GR" sz="2800" b="1" dirty="0">
              <a:solidFill>
                <a:srgbClr val="993300"/>
              </a:solidFill>
            </a:endParaRPr>
          </a:p>
        </p:txBody>
      </p:sp>
      <p:sp>
        <p:nvSpPr>
          <p:cNvPr id="7" name="Θέση περιεχομένου 6"/>
          <p:cNvSpPr>
            <a:spLocks noGrp="1"/>
          </p:cNvSpPr>
          <p:nvPr>
            <p:ph sz="half" idx="1"/>
          </p:nvPr>
        </p:nvSpPr>
        <p:spPr>
          <a:xfrm>
            <a:off x="179512" y="1124745"/>
            <a:ext cx="8964488" cy="3888432"/>
          </a:xfrm>
        </p:spPr>
        <p:txBody>
          <a:bodyPr/>
          <a:lstStyle/>
          <a:p>
            <a:pPr algn="ctr">
              <a:buNone/>
            </a:pPr>
            <a:r>
              <a:rPr lang="el-GR" sz="2000" b="1" dirty="0" smtClean="0">
                <a:solidFill>
                  <a:srgbClr val="993300"/>
                </a:solidFill>
                <a:latin typeface="Cambria" pitchFamily="18" charset="0"/>
              </a:rPr>
              <a:t>Τα πιο σημαντικά συστατικά τους είναι:</a:t>
            </a:r>
          </a:p>
          <a:p>
            <a:pPr algn="ctr">
              <a:buNone/>
            </a:pPr>
            <a:endParaRPr lang="el-GR" sz="800" b="1" dirty="0" smtClean="0">
              <a:latin typeface="Cambria" pitchFamily="18" charset="0"/>
            </a:endParaRPr>
          </a:p>
          <a:p>
            <a:pPr>
              <a:buFont typeface="Wingdings" pitchFamily="2" charset="2"/>
              <a:buChar char="ü"/>
            </a:pPr>
            <a:r>
              <a:rPr lang="el-GR" sz="2000" b="1" dirty="0" smtClean="0">
                <a:latin typeface="Cambria" pitchFamily="18" charset="0"/>
              </a:rPr>
              <a:t>Φυτικές ρητίνες και φυτικά έλαια </a:t>
            </a:r>
            <a:r>
              <a:rPr lang="el-GR" sz="2000" dirty="0" smtClean="0">
                <a:latin typeface="Cambria" pitchFamily="18" charset="0"/>
              </a:rPr>
              <a:t>π.χ. </a:t>
            </a:r>
            <a:r>
              <a:rPr lang="el-GR" sz="2000" dirty="0" err="1" smtClean="0">
                <a:latin typeface="Cambria" pitchFamily="18" charset="0"/>
              </a:rPr>
              <a:t>δάμμαρη</a:t>
            </a:r>
            <a:r>
              <a:rPr lang="el-GR" sz="2000" dirty="0" smtClean="0">
                <a:latin typeface="Cambria" pitchFamily="18" charset="0"/>
              </a:rPr>
              <a:t>, ρητίνη </a:t>
            </a:r>
            <a:r>
              <a:rPr lang="el-GR" sz="2000" dirty="0" err="1" smtClean="0">
                <a:latin typeface="Cambria" pitchFamily="18" charset="0"/>
              </a:rPr>
              <a:t>λάρικα</a:t>
            </a:r>
            <a:r>
              <a:rPr lang="el-GR" sz="2000" dirty="0" smtClean="0">
                <a:latin typeface="Cambria" pitchFamily="18" charset="0"/>
              </a:rPr>
              <a:t> (είδος κωνοφόρου του βορείου ημισφαιρίου) και λινέλαιο.</a:t>
            </a:r>
          </a:p>
          <a:p>
            <a:pPr lvl="0">
              <a:buFont typeface="Wingdings" pitchFamily="2" charset="2"/>
              <a:buChar char="ü"/>
            </a:pPr>
            <a:r>
              <a:rPr lang="el-GR" sz="2000" b="1" dirty="0" smtClean="0">
                <a:latin typeface="Cambria" pitchFamily="18" charset="0"/>
              </a:rPr>
              <a:t>Φυτικά κεριά και φυτικές μαστίχες</a:t>
            </a:r>
            <a:r>
              <a:rPr lang="el-GR" sz="2000" dirty="0" smtClean="0">
                <a:latin typeface="Cambria" pitchFamily="18" charset="0"/>
              </a:rPr>
              <a:t>, </a:t>
            </a:r>
            <a:r>
              <a:rPr lang="el-GR" sz="2000" dirty="0" err="1" smtClean="0">
                <a:latin typeface="Cambria" pitchFamily="18" charset="0"/>
              </a:rPr>
              <a:t>π.χ</a:t>
            </a:r>
            <a:r>
              <a:rPr lang="el-GR" sz="2000" dirty="0" smtClean="0">
                <a:latin typeface="Cambria" pitchFamily="18" charset="0"/>
              </a:rPr>
              <a:t> κερί </a:t>
            </a:r>
            <a:r>
              <a:rPr lang="el-GR" sz="2000" dirty="0" err="1" smtClean="0">
                <a:latin typeface="Cambria" pitchFamily="18" charset="0"/>
              </a:rPr>
              <a:t>Carnauba</a:t>
            </a:r>
            <a:r>
              <a:rPr lang="el-GR" sz="2000" dirty="0" smtClean="0">
                <a:latin typeface="Cambria" pitchFamily="18" charset="0"/>
              </a:rPr>
              <a:t> (από φύλλα φοινικόδεντρου ) και φυσικό γάλα καουτσούκ. </a:t>
            </a:r>
          </a:p>
          <a:p>
            <a:pPr lvl="0">
              <a:buFont typeface="Wingdings" pitchFamily="2" charset="2"/>
              <a:buChar char="ü"/>
            </a:pPr>
            <a:r>
              <a:rPr lang="el-GR" sz="2000" b="1" dirty="0" smtClean="0">
                <a:latin typeface="Cambria" pitchFamily="18" charset="0"/>
              </a:rPr>
              <a:t>Φυτικά αιθέρια έλαια και φυτικές χρωστικές</a:t>
            </a:r>
            <a:r>
              <a:rPr lang="el-GR" sz="2000" dirty="0" smtClean="0">
                <a:latin typeface="Cambria" pitchFamily="18" charset="0"/>
              </a:rPr>
              <a:t> </a:t>
            </a:r>
            <a:r>
              <a:rPr lang="el-GR" sz="2000" dirty="0" err="1" smtClean="0">
                <a:latin typeface="Cambria" pitchFamily="18" charset="0"/>
              </a:rPr>
              <a:t>π.χ</a:t>
            </a:r>
            <a:r>
              <a:rPr lang="el-GR" sz="2000" dirty="0" smtClean="0">
                <a:latin typeface="Cambria" pitchFamily="18" charset="0"/>
              </a:rPr>
              <a:t> αιθέριο έλαιο φλούδας πορτοκαλιού και </a:t>
            </a:r>
            <a:r>
              <a:rPr lang="el-GR" sz="2000" dirty="0" err="1" smtClean="0">
                <a:latin typeface="Cambria" pitchFamily="18" charset="0"/>
              </a:rPr>
              <a:t>ίντιγκο</a:t>
            </a:r>
            <a:r>
              <a:rPr lang="el-GR" sz="2000" dirty="0" smtClean="0">
                <a:latin typeface="Cambria" pitchFamily="18" charset="0"/>
              </a:rPr>
              <a:t>.</a:t>
            </a:r>
          </a:p>
          <a:p>
            <a:pPr>
              <a:buFont typeface="Wingdings" pitchFamily="2" charset="2"/>
              <a:buChar char="ü"/>
            </a:pPr>
            <a:r>
              <a:rPr lang="en-US" sz="2000" b="1" dirty="0" smtClean="0">
                <a:latin typeface="Cambria" pitchFamily="18" charset="0"/>
              </a:rPr>
              <a:t>O</a:t>
            </a:r>
            <a:r>
              <a:rPr lang="el-GR" sz="2000" b="1" dirty="0" err="1" smtClean="0">
                <a:latin typeface="Cambria" pitchFamily="18" charset="0"/>
              </a:rPr>
              <a:t>υσίες</a:t>
            </a:r>
            <a:r>
              <a:rPr lang="el-GR" sz="2000" b="1" dirty="0" smtClean="0">
                <a:latin typeface="Cambria" pitchFamily="18" charset="0"/>
              </a:rPr>
              <a:t> </a:t>
            </a:r>
            <a:r>
              <a:rPr lang="el-GR" sz="2000" b="1" dirty="0" err="1" smtClean="0">
                <a:latin typeface="Cambria" pitchFamily="18" charset="0"/>
              </a:rPr>
              <a:t>ζωϊκής</a:t>
            </a:r>
            <a:r>
              <a:rPr lang="el-GR" sz="2000" b="1" dirty="0" smtClean="0">
                <a:latin typeface="Cambria" pitchFamily="18" charset="0"/>
              </a:rPr>
              <a:t> προέλευσης </a:t>
            </a:r>
            <a:r>
              <a:rPr lang="el-GR" sz="2000" dirty="0" smtClean="0">
                <a:latin typeface="Cambria" pitchFamily="18" charset="0"/>
              </a:rPr>
              <a:t>όπως </a:t>
            </a:r>
            <a:r>
              <a:rPr lang="el-GR" sz="2000" dirty="0" err="1" smtClean="0">
                <a:latin typeface="Cambria" pitchFamily="18" charset="0"/>
              </a:rPr>
              <a:t>καζεϊνη</a:t>
            </a:r>
            <a:r>
              <a:rPr lang="el-GR" sz="2000" dirty="0" smtClean="0">
                <a:latin typeface="Cambria" pitchFamily="18" charset="0"/>
              </a:rPr>
              <a:t> γάλακτος και κερί μέλισσας. </a:t>
            </a:r>
          </a:p>
          <a:p>
            <a:pPr lvl="0">
              <a:buFont typeface="Wingdings" pitchFamily="2" charset="2"/>
              <a:buChar char="ü"/>
            </a:pPr>
            <a:r>
              <a:rPr lang="el-GR" sz="2000" b="1" dirty="0" smtClean="0">
                <a:latin typeface="Cambria" pitchFamily="18" charset="0"/>
              </a:rPr>
              <a:t>Φυσικά και επεξεργασμένα ορυκτά υλικά,</a:t>
            </a:r>
            <a:r>
              <a:rPr lang="el-GR" sz="2000" dirty="0" smtClean="0">
                <a:latin typeface="Cambria" pitchFamily="18" charset="0"/>
              </a:rPr>
              <a:t> όπως η κιμωλία, ο </a:t>
            </a:r>
            <a:r>
              <a:rPr lang="el-GR" sz="2000" dirty="0" err="1" smtClean="0">
                <a:latin typeface="Cambria" pitchFamily="18" charset="0"/>
              </a:rPr>
              <a:t>βόρακας</a:t>
            </a:r>
            <a:r>
              <a:rPr lang="el-GR" sz="2000" dirty="0" smtClean="0">
                <a:latin typeface="Cambria" pitchFamily="18" charset="0"/>
              </a:rPr>
              <a:t>, η ώχρα και το </a:t>
            </a:r>
            <a:r>
              <a:rPr lang="el-GR" sz="2000" dirty="0" err="1" smtClean="0">
                <a:latin typeface="Cambria" pitchFamily="18" charset="0"/>
              </a:rPr>
              <a:t>Ultramarin</a:t>
            </a:r>
            <a:r>
              <a:rPr lang="el-GR" sz="2000" dirty="0" smtClean="0">
                <a:latin typeface="Cambria" pitchFamily="18" charset="0"/>
              </a:rPr>
              <a:t>. </a:t>
            </a:r>
            <a:endParaRPr lang="el-GR" sz="2000" dirty="0" smtClean="0"/>
          </a:p>
          <a:p>
            <a:pPr>
              <a:buFont typeface="Wingdings" pitchFamily="2" charset="2"/>
              <a:buChar char="ü"/>
            </a:pPr>
            <a:endParaRPr lang="el-GR" sz="2000" dirty="0" smtClean="0"/>
          </a:p>
          <a:p>
            <a:pPr>
              <a:buFont typeface="Wingdings" pitchFamily="2" charset="2"/>
              <a:buChar char="ü"/>
            </a:pPr>
            <a:endParaRPr lang="el-GR" sz="2000" b="1" dirty="0"/>
          </a:p>
        </p:txBody>
      </p:sp>
      <p:sp>
        <p:nvSpPr>
          <p:cNvPr id="8" name="7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857709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3 - Τίτλος"/>
          <p:cNvSpPr>
            <a:spLocks noGrp="1"/>
          </p:cNvSpPr>
          <p:nvPr>
            <p:ph type="title"/>
          </p:nvPr>
        </p:nvSpPr>
        <p:spPr/>
        <p:txBody>
          <a:bodyPr/>
          <a:lstStyle/>
          <a:p>
            <a:pPr algn="ctr" eaLnBrk="1" hangingPunct="1"/>
            <a:r>
              <a:rPr lang="el-GR" dirty="0" err="1" smtClean="0">
                <a:solidFill>
                  <a:srgbClr val="993300"/>
                </a:solidFill>
                <a:latin typeface="Cambria" pitchFamily="18" charset="0"/>
              </a:rPr>
              <a:t>Αβορίγινες</a:t>
            </a:r>
            <a:r>
              <a:rPr lang="el-GR" dirty="0" smtClean="0">
                <a:solidFill>
                  <a:srgbClr val="993300"/>
                </a:solidFill>
                <a:latin typeface="Cambria" pitchFamily="18" charset="0"/>
              </a:rPr>
              <a:t> (</a:t>
            </a:r>
            <a:r>
              <a:rPr lang="el-GR" dirty="0" err="1" smtClean="0">
                <a:solidFill>
                  <a:srgbClr val="993300"/>
                </a:solidFill>
                <a:latin typeface="Cambria" pitchFamily="18" charset="0"/>
              </a:rPr>
              <a:t>Απορίτζιναλς</a:t>
            </a:r>
            <a:r>
              <a:rPr lang="el-GR" dirty="0" smtClean="0">
                <a:solidFill>
                  <a:srgbClr val="993300"/>
                </a:solidFill>
                <a:latin typeface="Cambria" pitchFamily="18" charset="0"/>
              </a:rPr>
              <a:t>)</a:t>
            </a:r>
          </a:p>
        </p:txBody>
      </p:sp>
      <p:sp>
        <p:nvSpPr>
          <p:cNvPr id="43010" name="5 - Θέση κειμένου"/>
          <p:cNvSpPr>
            <a:spLocks noGrp="1"/>
          </p:cNvSpPr>
          <p:nvPr>
            <p:ph type="body" sz="half" idx="2"/>
          </p:nvPr>
        </p:nvSpPr>
        <p:spPr>
          <a:xfrm>
            <a:off x="1792288" y="5367338"/>
            <a:ext cx="5486400" cy="1158006"/>
          </a:xfrm>
        </p:spPr>
        <p:txBody>
          <a:bodyPr/>
          <a:lstStyle/>
          <a:p>
            <a:pPr algn="just" eaLnBrk="1" hangingPunct="1"/>
            <a:r>
              <a:rPr lang="el-GR" sz="1800" dirty="0" smtClean="0">
                <a:latin typeface="Cambria" pitchFamily="18" charset="0"/>
              </a:rPr>
              <a:t>Κάτοικοι της Αυστραλίας που ήρθαν πιθανά από την Ασία πριν από 30.000 χρόνια. Η τέχνη τους περιλαμβάνει γλυπτική, τοιχογραφία, ζωγραφική, βραχογραφία. </a:t>
            </a:r>
          </a:p>
        </p:txBody>
      </p:sp>
      <p:pic>
        <p:nvPicPr>
          <p:cNvPr id="43011" name="6 - Θέση εικόνας" descr="Οι Αβορίγινες - atlaswiki"/>
          <p:cNvPicPr>
            <a:picLocks noGrp="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792288" y="1700809"/>
            <a:ext cx="5486400" cy="3026766"/>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Τίτλος 1"/>
          <p:cNvSpPr txBox="1">
            <a:spLocks/>
          </p:cNvSpPr>
          <p:nvPr/>
        </p:nvSpPr>
        <p:spPr bwMode="auto">
          <a:xfrm>
            <a:off x="457200" y="211162"/>
            <a:ext cx="8229600" cy="1417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tx2"/>
                </a:solidFill>
                <a:effectLst/>
                <a:uLnTx/>
                <a:uFillTx/>
                <a:latin typeface="Cambria" pitchFamily="18" charset="0"/>
                <a:ea typeface="+mj-ea"/>
                <a:cs typeface="+mj-cs"/>
              </a:rPr>
              <a:t/>
            </a:r>
            <a:br>
              <a:rPr kumimoji="0" lang="el-GR" sz="3200" b="1" i="0" u="none" strike="noStrike" kern="0" cap="none" spc="0" normalizeH="0" baseline="0" noProof="0" dirty="0" smtClean="0">
                <a:ln>
                  <a:noFill/>
                </a:ln>
                <a:solidFill>
                  <a:schemeClr val="tx2"/>
                </a:solidFill>
                <a:effectLst/>
                <a:uLnTx/>
                <a:uFillTx/>
                <a:latin typeface="Cambria" pitchFamily="18" charset="0"/>
                <a:ea typeface="+mj-ea"/>
                <a:cs typeface="+mj-cs"/>
              </a:rPr>
            </a:br>
            <a:r>
              <a:rPr kumimoji="0" lang="el-GR" sz="2800" b="1" i="0" u="none" strike="noStrike" kern="0" cap="none" spc="0" normalizeH="0" baseline="0" noProof="0" dirty="0" smtClean="0">
                <a:ln>
                  <a:noFill/>
                </a:ln>
                <a:solidFill>
                  <a:schemeClr val="tx2"/>
                </a:solidFill>
                <a:effectLst/>
                <a:uLnTx/>
                <a:uFillTx/>
                <a:latin typeface="Cambria" pitchFamily="18" charset="0"/>
                <a:ea typeface="+mj-ea"/>
                <a:cs typeface="+mj-cs"/>
              </a:rPr>
              <a:t>  </a:t>
            </a:r>
            <a: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t>Ζωγραφική</a:t>
            </a:r>
            <a:r>
              <a:rPr kumimoji="0" lang="en-US" sz="2800" b="1" i="0" u="none" strike="noStrike" kern="0" cap="none" spc="0" normalizeH="0" baseline="0" noProof="0" dirty="0" smtClean="0">
                <a:ln>
                  <a:noFill/>
                </a:ln>
                <a:solidFill>
                  <a:srgbClr val="993300"/>
                </a:solidFill>
                <a:effectLst/>
                <a:uLnTx/>
                <a:uFillTx/>
                <a:latin typeface="Cambria" pitchFamily="18" charset="0"/>
                <a:ea typeface="+mj-ea"/>
                <a:cs typeface="+mj-cs"/>
              </a:rPr>
              <a:t>.</a:t>
            </a:r>
            <a: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t> Ιστορική Αναδρομή</a:t>
            </a:r>
            <a:b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br>
            <a:r>
              <a:rPr kumimoji="0" lang="el-GR" sz="2800" b="1" i="1" u="none" strike="noStrike" kern="0" cap="none" spc="0" normalizeH="0" baseline="0" noProof="0" dirty="0" smtClean="0">
                <a:ln>
                  <a:noFill/>
                </a:ln>
                <a:solidFill>
                  <a:srgbClr val="993300"/>
                </a:solidFill>
                <a:effectLst/>
                <a:uLnTx/>
                <a:uFillTx/>
                <a:latin typeface="Cambria" pitchFamily="18" charset="0"/>
                <a:ea typeface="+mj-ea"/>
                <a:cs typeface="+mj-cs"/>
              </a:rPr>
              <a:t>Η ιστορία της ζωγραφικής</a:t>
            </a:r>
            <a:r>
              <a:rPr kumimoji="0" lang="el-GR" sz="3200" b="1" i="0" u="none" strike="noStrike" kern="0" cap="none" spc="0" normalizeH="0" baseline="0" noProof="0" dirty="0" smtClean="0">
                <a:ln>
                  <a:noFill/>
                </a:ln>
                <a:solidFill>
                  <a:srgbClr val="993300"/>
                </a:solidFill>
                <a:effectLst/>
                <a:uLnTx/>
                <a:uFillTx/>
                <a:latin typeface="Cambria" pitchFamily="18" charset="0"/>
                <a:ea typeface="+mj-ea"/>
                <a:cs typeface="+mj-cs"/>
              </a:rPr>
              <a:t/>
            </a:r>
            <a:br>
              <a:rPr kumimoji="0" lang="el-GR" sz="3200" b="1" i="0" u="none" strike="noStrike" kern="0" cap="none" spc="0" normalizeH="0" baseline="0" noProof="0" dirty="0" smtClean="0">
                <a:ln>
                  <a:noFill/>
                </a:ln>
                <a:solidFill>
                  <a:srgbClr val="993300"/>
                </a:solidFill>
                <a:effectLst/>
                <a:uLnTx/>
                <a:uFillTx/>
                <a:latin typeface="Cambria" pitchFamily="18" charset="0"/>
                <a:ea typeface="+mj-ea"/>
                <a:cs typeface="+mj-cs"/>
              </a:rPr>
            </a:br>
            <a:endParaRPr kumimoji="0" lang="el-GR" sz="3200" b="1" i="0" u="none" strike="noStrike" kern="0" cap="none" spc="0" normalizeH="0" baseline="0" noProof="0" dirty="0" smtClean="0">
              <a:ln>
                <a:noFill/>
              </a:ln>
              <a:solidFill>
                <a:srgbClr val="993300"/>
              </a:solidFill>
              <a:effectLst/>
              <a:uLnTx/>
              <a:uFillTx/>
              <a:latin typeface="Cambria" pitchFamily="18" charset="0"/>
              <a:ea typeface="+mj-ea"/>
              <a:cs typeface="+mj-cs"/>
            </a:endParaRPr>
          </a:p>
        </p:txBody>
      </p:sp>
      <p:sp>
        <p:nvSpPr>
          <p:cNvPr id="9" name="8 - TextBox"/>
          <p:cNvSpPr txBox="1"/>
          <p:nvPr/>
        </p:nvSpPr>
        <p:spPr>
          <a:xfrm>
            <a:off x="3419581" y="1196752"/>
            <a:ext cx="1944507" cy="369332"/>
          </a:xfrm>
          <a:prstGeom prst="rect">
            <a:avLst/>
          </a:prstGeom>
          <a:noFill/>
        </p:spPr>
        <p:txBody>
          <a:bodyPr wrap="none" rtlCol="0">
            <a:spAutoFit/>
          </a:bodyPr>
          <a:lstStyle/>
          <a:p>
            <a:r>
              <a:rPr lang="el-GR" b="1" dirty="0" smtClean="0">
                <a:solidFill>
                  <a:srgbClr val="993300"/>
                </a:solidFill>
                <a:latin typeface="Cambria" pitchFamily="18" charset="0"/>
              </a:rPr>
              <a:t>Σπηλαιογραφίες</a:t>
            </a:r>
            <a:endParaRPr lang="el-GR"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125760"/>
            <a:ext cx="8229600" cy="1143000"/>
          </a:xfrm>
        </p:spPr>
        <p:txBody>
          <a:bodyPr/>
          <a:lstStyle/>
          <a:p>
            <a:r>
              <a:rPr lang="el-GR" sz="2800" b="1" dirty="0" smtClean="0">
                <a:solidFill>
                  <a:srgbClr val="993300"/>
                </a:solidFill>
                <a:latin typeface="Cambria" pitchFamily="18" charset="0"/>
              </a:rPr>
              <a:t>Η Συμβολή της Επιστήμης στην Ανάπτυξη Πράσινων Χρωμάτων</a:t>
            </a:r>
          </a:p>
        </p:txBody>
      </p:sp>
      <p:sp>
        <p:nvSpPr>
          <p:cNvPr id="8" name="Θέση περιεχομένου 7"/>
          <p:cNvSpPr>
            <a:spLocks noGrp="1"/>
          </p:cNvSpPr>
          <p:nvPr>
            <p:ph sz="half" idx="2"/>
          </p:nvPr>
        </p:nvSpPr>
        <p:spPr>
          <a:xfrm>
            <a:off x="539552" y="2715708"/>
            <a:ext cx="8147248" cy="3089556"/>
          </a:xfrm>
        </p:spPr>
        <p:txBody>
          <a:bodyPr/>
          <a:lstStyle/>
          <a:p>
            <a:pPr algn="ctr">
              <a:buNone/>
            </a:pPr>
            <a:r>
              <a:rPr lang="el-GR" sz="2000" i="1" dirty="0" smtClean="0">
                <a:latin typeface="Cambria" pitchFamily="18" charset="0"/>
              </a:rPr>
              <a:t>	</a:t>
            </a:r>
          </a:p>
          <a:p>
            <a:pPr lvl="0"/>
            <a:r>
              <a:rPr lang="el-GR" sz="2000" dirty="0" smtClean="0">
                <a:latin typeface="Cambria" pitchFamily="18" charset="0"/>
              </a:rPr>
              <a:t>Χρώματα που δεσμεύουν τις ίνες αμιάντου και δεν τις επιτρέπουν να διαχυθούν στην ατμόσφαιρα</a:t>
            </a:r>
          </a:p>
          <a:p>
            <a:pPr lvl="0"/>
            <a:r>
              <a:rPr lang="el-GR" sz="2000" dirty="0" smtClean="0">
                <a:latin typeface="Cambria" pitchFamily="18" charset="0"/>
              </a:rPr>
              <a:t>Α</a:t>
            </a:r>
            <a:r>
              <a:rPr lang="en-US" sz="2000" dirty="0" err="1" smtClean="0">
                <a:latin typeface="Cambria" pitchFamily="18" charset="0"/>
              </a:rPr>
              <a:t>ντιαλλεργικά</a:t>
            </a:r>
            <a:r>
              <a:rPr lang="en-US" sz="2000" dirty="0" smtClean="0">
                <a:latin typeface="Cambria" pitchFamily="18" charset="0"/>
              </a:rPr>
              <a:t> </a:t>
            </a:r>
            <a:r>
              <a:rPr lang="en-US" sz="2000" dirty="0" err="1" smtClean="0">
                <a:latin typeface="Cambria" pitchFamily="18" charset="0"/>
              </a:rPr>
              <a:t>χρώματα</a:t>
            </a:r>
            <a:endParaRPr lang="el-GR" sz="2000" dirty="0" smtClean="0">
              <a:latin typeface="Cambria" pitchFamily="18" charset="0"/>
            </a:endParaRPr>
          </a:p>
          <a:p>
            <a:pPr lvl="0"/>
            <a:r>
              <a:rPr lang="el-GR" sz="2000" dirty="0" smtClean="0">
                <a:latin typeface="Cambria" pitchFamily="18" charset="0"/>
              </a:rPr>
              <a:t>Χρώματα που συμβάλλουν στην </a:t>
            </a:r>
            <a:r>
              <a:rPr lang="el-GR" sz="2000" dirty="0" err="1" smtClean="0">
                <a:latin typeface="Cambria" pitchFamily="18" charset="0"/>
              </a:rPr>
              <a:t>φωτο</a:t>
            </a:r>
            <a:r>
              <a:rPr lang="el-GR" sz="2000" dirty="0" smtClean="0">
                <a:latin typeface="Cambria" pitchFamily="18" charset="0"/>
              </a:rPr>
              <a:t>-κατάλυση</a:t>
            </a:r>
          </a:p>
          <a:p>
            <a:pPr lvl="0"/>
            <a:r>
              <a:rPr lang="el-GR" sz="2000" dirty="0" smtClean="0">
                <a:latin typeface="Cambria" pitchFamily="18" charset="0"/>
              </a:rPr>
              <a:t>Ν</a:t>
            </a:r>
            <a:r>
              <a:rPr lang="en-US" sz="2000" dirty="0" err="1" smtClean="0">
                <a:latin typeface="Cambria" pitchFamily="18" charset="0"/>
              </a:rPr>
              <a:t>ανοχρώματα</a:t>
            </a:r>
            <a:endParaRPr lang="el-GR" sz="2000" dirty="0" smtClean="0">
              <a:latin typeface="Cambria" pitchFamily="18" charset="0"/>
            </a:endParaRPr>
          </a:p>
          <a:p>
            <a:pPr lvl="0"/>
            <a:r>
              <a:rPr lang="el-GR" sz="2000" dirty="0" smtClean="0">
                <a:latin typeface="Cambria" pitchFamily="18" charset="0"/>
              </a:rPr>
              <a:t>Χρώματα που έχουν αντικατασταθεί οι τοξικοί οργανικοί διαλύτες από το νερό.</a:t>
            </a:r>
          </a:p>
          <a:p>
            <a:pPr algn="just">
              <a:buNone/>
            </a:pPr>
            <a:endParaRPr lang="el-GR" sz="2000" b="1" i="1" dirty="0" smtClean="0">
              <a:latin typeface="Cambria" pitchFamily="18" charset="0"/>
            </a:endParaRPr>
          </a:p>
          <a:p>
            <a:pPr>
              <a:buNone/>
            </a:pPr>
            <a:endParaRPr lang="el-GR" sz="2000" b="1" dirty="0"/>
          </a:p>
        </p:txBody>
      </p:sp>
      <p:sp>
        <p:nvSpPr>
          <p:cNvPr id="6" name="5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683568" y="2060848"/>
            <a:ext cx="7776864" cy="400110"/>
          </a:xfrm>
          <a:prstGeom prst="rect">
            <a:avLst/>
          </a:prstGeom>
          <a:noFill/>
        </p:spPr>
        <p:txBody>
          <a:bodyPr wrap="square" rtlCol="0">
            <a:spAutoFit/>
          </a:bodyPr>
          <a:lstStyle/>
          <a:p>
            <a:pPr algn="ctr"/>
            <a:r>
              <a:rPr lang="el-GR" sz="2000" dirty="0" smtClean="0">
                <a:latin typeface="Cambria" pitchFamily="18" charset="0"/>
              </a:rPr>
              <a:t>Με τη βοήθεια της επιστήμης έχουν επιτευχθεί:</a:t>
            </a:r>
            <a:r>
              <a:rPr lang="el-GR" dirty="0" smtClean="0"/>
              <a:t> </a:t>
            </a:r>
            <a:endParaRPr lang="el-GR" dirty="0"/>
          </a:p>
        </p:txBody>
      </p:sp>
    </p:spTree>
    <p:extLst>
      <p:ext uri="{BB962C8B-B14F-4D97-AF65-F5344CB8AC3E}">
        <p14:creationId xmlns:p14="http://schemas.microsoft.com/office/powerpoint/2010/main" val="158577096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571500" indent="-571500"/>
            <a:r>
              <a:rPr lang="el-GR" sz="2800" b="1" dirty="0" smtClean="0">
                <a:solidFill>
                  <a:srgbClr val="993300"/>
                </a:solidFill>
                <a:latin typeface="Cambria" pitchFamily="18" charset="0"/>
              </a:rPr>
              <a:t>Τα </a:t>
            </a:r>
            <a:r>
              <a:rPr lang="el-GR" sz="2800" b="1" dirty="0" err="1">
                <a:solidFill>
                  <a:srgbClr val="993300"/>
                </a:solidFill>
                <a:latin typeface="Cambria" pitchFamily="18" charset="0"/>
              </a:rPr>
              <a:t>Νανοχρώματα</a:t>
            </a:r>
            <a:r>
              <a:rPr lang="el-GR" dirty="0">
                <a:latin typeface="Cambria" pitchFamily="18" charset="0"/>
              </a:rPr>
              <a:t/>
            </a:r>
            <a:br>
              <a:rPr lang="el-GR" dirty="0">
                <a:latin typeface="Cambria" pitchFamily="18" charset="0"/>
              </a:rPr>
            </a:br>
            <a:endParaRPr lang="el-GR" dirty="0"/>
          </a:p>
        </p:txBody>
      </p:sp>
      <p:sp>
        <p:nvSpPr>
          <p:cNvPr id="3" name="Θέση περιεχομένου 2"/>
          <p:cNvSpPr>
            <a:spLocks noGrp="1"/>
          </p:cNvSpPr>
          <p:nvPr>
            <p:ph idx="1"/>
          </p:nvPr>
        </p:nvSpPr>
        <p:spPr>
          <a:xfrm>
            <a:off x="457200" y="836712"/>
            <a:ext cx="8229600" cy="5289451"/>
          </a:xfrm>
        </p:spPr>
        <p:txBody>
          <a:bodyPr/>
          <a:lstStyle/>
          <a:p>
            <a:pPr algn="just">
              <a:buNone/>
            </a:pPr>
            <a:r>
              <a:rPr lang="el-GR" sz="2000" dirty="0" smtClean="0"/>
              <a:t>	</a:t>
            </a:r>
            <a:r>
              <a:rPr lang="el-GR" sz="2000" i="1" dirty="0" smtClean="0">
                <a:latin typeface="Cambria" pitchFamily="18" charset="0"/>
              </a:rPr>
              <a:t>Τα χρώματα νανοτεχνολογίας είναι </a:t>
            </a:r>
            <a:r>
              <a:rPr lang="el-GR" sz="2000" b="1" i="1" dirty="0" smtClean="0">
                <a:latin typeface="Cambria" pitchFamily="18" charset="0"/>
              </a:rPr>
              <a:t>οικολογικά και φιλικά προς το περιβάλλον</a:t>
            </a:r>
            <a:r>
              <a:rPr lang="el-GR" sz="2000" i="1" dirty="0" smtClean="0">
                <a:latin typeface="Cambria" pitchFamily="18" charset="0"/>
              </a:rPr>
              <a:t> για χρήση σε πίνακες ζωγραφικής και είναι ειδικών προδιαγραφών και </a:t>
            </a:r>
            <a:r>
              <a:rPr lang="el-GR" sz="2000" b="1" i="1" dirty="0" smtClean="0">
                <a:latin typeface="Cambria" pitchFamily="18" charset="0"/>
              </a:rPr>
              <a:t>κατασκευάζονται με υβριδική τεχνολογία </a:t>
            </a:r>
            <a:r>
              <a:rPr lang="el-GR" sz="2000" i="1" dirty="0" smtClean="0">
                <a:latin typeface="Cambria" pitchFamily="18" charset="0"/>
              </a:rPr>
              <a:t>που περιλαμβάνει ειδικά </a:t>
            </a:r>
            <a:r>
              <a:rPr lang="el-GR" sz="2000" i="1" dirty="0" err="1" smtClean="0">
                <a:latin typeface="Cambria" pitchFamily="18" charset="0"/>
              </a:rPr>
              <a:t>νανομίγματα</a:t>
            </a:r>
            <a:r>
              <a:rPr lang="el-GR" sz="2000" i="1" dirty="0" smtClean="0">
                <a:latin typeface="Cambria" pitchFamily="18" charset="0"/>
              </a:rPr>
              <a:t> αποτελούμενα από </a:t>
            </a:r>
            <a:r>
              <a:rPr lang="el-GR" sz="2000" i="1" dirty="0" err="1" smtClean="0">
                <a:latin typeface="Cambria" pitchFamily="18" charset="0"/>
              </a:rPr>
              <a:t>νανο</a:t>
            </a:r>
            <a:r>
              <a:rPr lang="el-GR" sz="2000" i="1" dirty="0" smtClean="0">
                <a:latin typeface="Cambria" pitchFamily="18" charset="0"/>
              </a:rPr>
              <a:t>-τιτάνιο</a:t>
            </a:r>
            <a:r>
              <a:rPr lang="de-DE" sz="2000" i="1" dirty="0" smtClean="0">
                <a:latin typeface="Cambria" pitchFamily="18" charset="0"/>
              </a:rPr>
              <a:t> </a:t>
            </a:r>
            <a:r>
              <a:rPr lang="el-GR" sz="2000" i="1" dirty="0" smtClean="0">
                <a:latin typeface="Cambria" pitchFamily="18" charset="0"/>
              </a:rPr>
              <a:t>(</a:t>
            </a:r>
            <a:r>
              <a:rPr lang="de-DE" sz="2000" i="1" dirty="0" err="1" smtClean="0">
                <a:latin typeface="Cambria" pitchFamily="18" charset="0"/>
              </a:rPr>
              <a:t>Ti</a:t>
            </a:r>
            <a:r>
              <a:rPr lang="de-DE" sz="2000" i="1" dirty="0" smtClean="0">
                <a:latin typeface="Cambria" pitchFamily="18" charset="0"/>
              </a:rPr>
              <a:t>), </a:t>
            </a:r>
            <a:r>
              <a:rPr lang="de-DE" sz="2000" i="1" dirty="0" err="1" smtClean="0">
                <a:latin typeface="Cambria" pitchFamily="18" charset="0"/>
              </a:rPr>
              <a:t>nano</a:t>
            </a:r>
            <a:r>
              <a:rPr lang="el-GR" sz="2000" i="1" dirty="0" smtClean="0">
                <a:latin typeface="Cambria" pitchFamily="18" charset="0"/>
              </a:rPr>
              <a:t>-πυρίτιο</a:t>
            </a:r>
            <a:r>
              <a:rPr lang="de-DE" sz="2000" i="1" dirty="0" smtClean="0">
                <a:latin typeface="Cambria" pitchFamily="18" charset="0"/>
              </a:rPr>
              <a:t> (Si)</a:t>
            </a:r>
            <a:r>
              <a:rPr lang="el-GR" sz="2000" i="1" dirty="0" smtClean="0">
                <a:latin typeface="Cambria" pitchFamily="18" charset="0"/>
              </a:rPr>
              <a:t>, </a:t>
            </a:r>
            <a:r>
              <a:rPr lang="el-GR" sz="2000" i="1" dirty="0" err="1" smtClean="0">
                <a:latin typeface="Cambria" pitchFamily="18" charset="0"/>
              </a:rPr>
              <a:t>νανο</a:t>
            </a:r>
            <a:r>
              <a:rPr lang="el-GR" sz="2000" i="1" dirty="0" smtClean="0">
                <a:latin typeface="Cambria" pitchFamily="18" charset="0"/>
              </a:rPr>
              <a:t>-άνθρακα (C</a:t>
            </a:r>
            <a:r>
              <a:rPr lang="de-DE" sz="2000" i="1" dirty="0" smtClean="0">
                <a:latin typeface="Cambria" pitchFamily="18" charset="0"/>
              </a:rPr>
              <a:t>), </a:t>
            </a:r>
            <a:r>
              <a:rPr lang="el-GR" sz="2000" i="1" dirty="0" err="1" smtClean="0">
                <a:latin typeface="Cambria" pitchFamily="18" charset="0"/>
              </a:rPr>
              <a:t>νανο</a:t>
            </a:r>
            <a:r>
              <a:rPr lang="el-GR" sz="2000" i="1" dirty="0" smtClean="0">
                <a:latin typeface="Cambria" pitchFamily="18" charset="0"/>
              </a:rPr>
              <a:t>-λευκόχρυσο (</a:t>
            </a:r>
            <a:r>
              <a:rPr lang="el-GR" sz="2000" i="1" dirty="0" err="1" smtClean="0">
                <a:latin typeface="Cambria" pitchFamily="18" charset="0"/>
              </a:rPr>
              <a:t>Pt</a:t>
            </a:r>
            <a:r>
              <a:rPr lang="el-GR" sz="2000" i="1" dirty="0" smtClean="0">
                <a:latin typeface="Cambria" pitchFamily="18" charset="0"/>
              </a:rPr>
              <a:t>), το </a:t>
            </a:r>
            <a:r>
              <a:rPr lang="el-GR" sz="2000" i="1" dirty="0" err="1" smtClean="0">
                <a:latin typeface="Cambria" pitchFamily="18" charset="0"/>
              </a:rPr>
              <a:t>νανο</a:t>
            </a:r>
            <a:r>
              <a:rPr lang="el-GR" sz="2000" i="1" dirty="0" smtClean="0">
                <a:latin typeface="Cambria" pitchFamily="18" charset="0"/>
              </a:rPr>
              <a:t>-</a:t>
            </a:r>
            <a:r>
              <a:rPr lang="el-GR" sz="2000" i="1" dirty="0" err="1" smtClean="0">
                <a:latin typeface="Cambria" pitchFamily="18" charset="0"/>
              </a:rPr>
              <a:t>χρυρό</a:t>
            </a:r>
            <a:r>
              <a:rPr lang="el-GR" sz="2000" i="1" dirty="0" smtClean="0">
                <a:latin typeface="Cambria" pitchFamily="18" charset="0"/>
              </a:rPr>
              <a:t> (</a:t>
            </a:r>
            <a:r>
              <a:rPr lang="el-GR" sz="2000" i="1" dirty="0" err="1" smtClean="0">
                <a:latin typeface="Cambria" pitchFamily="18" charset="0"/>
              </a:rPr>
              <a:t>Au</a:t>
            </a:r>
            <a:r>
              <a:rPr lang="el-GR" sz="2000" i="1" dirty="0" smtClean="0">
                <a:latin typeface="Cambria" pitchFamily="18" charset="0"/>
              </a:rPr>
              <a:t>), </a:t>
            </a:r>
            <a:r>
              <a:rPr lang="el-GR" sz="2000" i="1" dirty="0" err="1" smtClean="0">
                <a:latin typeface="Cambria" pitchFamily="18" charset="0"/>
              </a:rPr>
              <a:t>νανο</a:t>
            </a:r>
            <a:r>
              <a:rPr lang="el-GR" sz="2000" i="1" dirty="0" smtClean="0">
                <a:latin typeface="Cambria" pitchFamily="18" charset="0"/>
              </a:rPr>
              <a:t>-άργυρο (</a:t>
            </a:r>
            <a:r>
              <a:rPr lang="el-GR" sz="2000" i="1" dirty="0" err="1" smtClean="0">
                <a:latin typeface="Cambria" pitchFamily="18" charset="0"/>
              </a:rPr>
              <a:t>Ag</a:t>
            </a:r>
            <a:r>
              <a:rPr lang="el-GR" sz="2000" i="1" dirty="0" smtClean="0">
                <a:latin typeface="Cambria" pitchFamily="18" charset="0"/>
              </a:rPr>
              <a:t>) κλπ που προσδίδουν στα χρώματα εκπληκτικές ιδιότητες όπως :</a:t>
            </a:r>
          </a:p>
          <a:p>
            <a:pPr>
              <a:buNone/>
            </a:pPr>
            <a:endParaRPr lang="el-GR" sz="2000" dirty="0" smtClean="0">
              <a:latin typeface="Cambria" pitchFamily="18" charset="0"/>
            </a:endParaRPr>
          </a:p>
          <a:p>
            <a:pPr lvl="0"/>
            <a:r>
              <a:rPr lang="el-GR" sz="2000" dirty="0" smtClean="0">
                <a:latin typeface="Cambria" pitchFamily="18" charset="0"/>
              </a:rPr>
              <a:t>100% σφράγιση</a:t>
            </a:r>
            <a:r>
              <a:rPr lang="en-US" sz="2000" dirty="0" smtClean="0">
                <a:latin typeface="Cambria" pitchFamily="18" charset="0"/>
              </a:rPr>
              <a:t> </a:t>
            </a:r>
            <a:r>
              <a:rPr lang="el-GR" sz="2000" dirty="0" smtClean="0">
                <a:latin typeface="Cambria" pitchFamily="18" charset="0"/>
              </a:rPr>
              <a:t>&amp; αδιαβροχοποίηση των πόρων των πινάκων</a:t>
            </a:r>
          </a:p>
          <a:p>
            <a:pPr lvl="0"/>
            <a:r>
              <a:rPr lang="el-GR" sz="2000" dirty="0" smtClean="0">
                <a:latin typeface="Cambria" pitchFamily="18" charset="0"/>
              </a:rPr>
              <a:t>Μη προσβολή </a:t>
            </a:r>
            <a:r>
              <a:rPr lang="en-US" sz="2000" dirty="0" smtClean="0">
                <a:latin typeface="Cambria" pitchFamily="18" charset="0"/>
              </a:rPr>
              <a:t> </a:t>
            </a:r>
            <a:r>
              <a:rPr lang="el-GR" sz="2000" dirty="0" smtClean="0">
                <a:latin typeface="Cambria" pitchFamily="18" charset="0"/>
              </a:rPr>
              <a:t>από σκόνη, άλατα, μούχλα και υγρασία </a:t>
            </a:r>
          </a:p>
          <a:p>
            <a:pPr lvl="0"/>
            <a:r>
              <a:rPr lang="el-GR" sz="2000" dirty="0" smtClean="0">
                <a:latin typeface="Cambria" pitchFamily="18" charset="0"/>
              </a:rPr>
              <a:t>Προστασία </a:t>
            </a:r>
            <a:r>
              <a:rPr lang="el-GR" sz="2000" dirty="0" err="1" smtClean="0">
                <a:latin typeface="Cambria" pitchFamily="18" charset="0"/>
              </a:rPr>
              <a:t>αντι</a:t>
            </a:r>
            <a:r>
              <a:rPr lang="el-GR" sz="2000" dirty="0" smtClean="0">
                <a:latin typeface="Cambria" pitchFamily="18" charset="0"/>
              </a:rPr>
              <a:t>-</a:t>
            </a:r>
            <a:r>
              <a:rPr lang="el-GR" sz="2000" dirty="0" err="1" smtClean="0">
                <a:latin typeface="Cambria" pitchFamily="18" charset="0"/>
              </a:rPr>
              <a:t>βακτηριακή</a:t>
            </a:r>
            <a:r>
              <a:rPr lang="el-GR" sz="2000" dirty="0" smtClean="0">
                <a:latin typeface="Cambria" pitchFamily="18" charset="0"/>
              </a:rPr>
              <a:t>, </a:t>
            </a:r>
            <a:r>
              <a:rPr lang="el-GR" sz="2000" dirty="0" err="1" smtClean="0">
                <a:latin typeface="Cambria" pitchFamily="18" charset="0"/>
              </a:rPr>
              <a:t>αντι</a:t>
            </a:r>
            <a:r>
              <a:rPr lang="el-GR" sz="2000" dirty="0" smtClean="0">
                <a:latin typeface="Cambria" pitchFamily="18" charset="0"/>
              </a:rPr>
              <a:t>-μικροβιακή, </a:t>
            </a:r>
            <a:r>
              <a:rPr lang="el-GR" sz="2000" dirty="0" err="1" smtClean="0">
                <a:latin typeface="Cambria" pitchFamily="18" charset="0"/>
              </a:rPr>
              <a:t>αντι</a:t>
            </a:r>
            <a:r>
              <a:rPr lang="el-GR" sz="2000" dirty="0" smtClean="0">
                <a:latin typeface="Cambria" pitchFamily="18" charset="0"/>
              </a:rPr>
              <a:t>-αλλεργική &amp;</a:t>
            </a:r>
            <a:r>
              <a:rPr lang="en-US" sz="2000" dirty="0" smtClean="0">
                <a:latin typeface="Cambria" pitchFamily="18" charset="0"/>
              </a:rPr>
              <a:t> </a:t>
            </a:r>
            <a:r>
              <a:rPr lang="el-GR" sz="2000" dirty="0" err="1" smtClean="0">
                <a:latin typeface="Cambria" pitchFamily="18" charset="0"/>
              </a:rPr>
              <a:t>αντιωσμωτική</a:t>
            </a:r>
            <a:r>
              <a:rPr lang="el-GR" sz="2000" dirty="0" smtClean="0">
                <a:latin typeface="Cambria" pitchFamily="18" charset="0"/>
              </a:rPr>
              <a:t> προστασία </a:t>
            </a:r>
          </a:p>
          <a:p>
            <a:pPr lvl="0"/>
            <a:r>
              <a:rPr lang="en-US" sz="2000" dirty="0" err="1" smtClean="0">
                <a:latin typeface="Cambria" pitchFamily="18" charset="0"/>
              </a:rPr>
              <a:t>Απώθηση</a:t>
            </a:r>
            <a:r>
              <a:rPr lang="en-US" sz="2000" dirty="0" smtClean="0">
                <a:latin typeface="Cambria" pitchFamily="18" charset="0"/>
              </a:rPr>
              <a:t> </a:t>
            </a:r>
            <a:r>
              <a:rPr lang="en-US" sz="2000" dirty="0" err="1" smtClean="0">
                <a:latin typeface="Cambria" pitchFamily="18" charset="0"/>
              </a:rPr>
              <a:t>εντομών</a:t>
            </a:r>
            <a:r>
              <a:rPr lang="en-US" sz="2000" dirty="0" smtClean="0">
                <a:latin typeface="Cambria" pitchFamily="18" charset="0"/>
              </a:rPr>
              <a:t> </a:t>
            </a:r>
            <a:r>
              <a:rPr lang="en-US" sz="2000" dirty="0" err="1" smtClean="0">
                <a:latin typeface="Cambria" pitchFamily="18" charset="0"/>
              </a:rPr>
              <a:t>και</a:t>
            </a:r>
            <a:r>
              <a:rPr lang="en-US" sz="2000" dirty="0" smtClean="0">
                <a:latin typeface="Cambria" pitchFamily="18" charset="0"/>
              </a:rPr>
              <a:t> </a:t>
            </a:r>
            <a:r>
              <a:rPr lang="en-US" sz="2000" dirty="0" err="1" smtClean="0">
                <a:latin typeface="Cambria" pitchFamily="18" charset="0"/>
              </a:rPr>
              <a:t>μικροοργανισμών</a:t>
            </a:r>
            <a:r>
              <a:rPr lang="en-US" sz="2000" dirty="0" smtClean="0">
                <a:latin typeface="Cambria" pitchFamily="18" charset="0"/>
              </a:rPr>
              <a:t> </a:t>
            </a:r>
            <a:endParaRPr lang="el-GR" sz="2000" dirty="0" smtClean="0">
              <a:latin typeface="Cambria" pitchFamily="18" charset="0"/>
            </a:endParaRPr>
          </a:p>
          <a:p>
            <a:pPr lvl="0"/>
            <a:r>
              <a:rPr lang="en-US" sz="2000" dirty="0" err="1" smtClean="0">
                <a:latin typeface="Cambria" pitchFamily="18" charset="0"/>
              </a:rPr>
              <a:t>Προστασία</a:t>
            </a:r>
            <a:r>
              <a:rPr lang="en-US" sz="2000" dirty="0" smtClean="0">
                <a:latin typeface="Cambria" pitchFamily="18" charset="0"/>
              </a:rPr>
              <a:t> </a:t>
            </a:r>
            <a:r>
              <a:rPr lang="en-US" sz="2000" dirty="0" err="1" smtClean="0">
                <a:latin typeface="Cambria" pitchFamily="18" charset="0"/>
              </a:rPr>
              <a:t>από</a:t>
            </a:r>
            <a:r>
              <a:rPr lang="en-US" sz="2000" dirty="0" smtClean="0">
                <a:latin typeface="Cambria" pitchFamily="18" charset="0"/>
              </a:rPr>
              <a:t> </a:t>
            </a:r>
            <a:r>
              <a:rPr lang="en-US" sz="2000" dirty="0" err="1" smtClean="0">
                <a:latin typeface="Cambria" pitchFamily="18" charset="0"/>
              </a:rPr>
              <a:t>την</a:t>
            </a:r>
            <a:r>
              <a:rPr lang="en-US" sz="2000" dirty="0" smtClean="0">
                <a:latin typeface="Cambria" pitchFamily="18" charset="0"/>
              </a:rPr>
              <a:t> UV </a:t>
            </a:r>
            <a:r>
              <a:rPr lang="en-US" sz="2000" dirty="0" err="1" smtClean="0">
                <a:latin typeface="Cambria" pitchFamily="18" charset="0"/>
              </a:rPr>
              <a:t>ακτινοβολία</a:t>
            </a:r>
            <a:r>
              <a:rPr lang="en-US" sz="2000" dirty="0" smtClean="0">
                <a:latin typeface="Cambria" pitchFamily="18" charset="0"/>
              </a:rPr>
              <a:t> </a:t>
            </a:r>
            <a:endParaRPr lang="el-GR" sz="2000" dirty="0" smtClean="0">
              <a:latin typeface="Cambria" pitchFamily="18" charset="0"/>
            </a:endParaRPr>
          </a:p>
          <a:p>
            <a:pPr lvl="0"/>
            <a:r>
              <a:rPr lang="el-GR" sz="2000" dirty="0" err="1" smtClean="0">
                <a:latin typeface="Cambria" pitchFamily="18" charset="0"/>
              </a:rPr>
              <a:t>Αυτοκαθαρισμός</a:t>
            </a:r>
            <a:r>
              <a:rPr lang="el-GR" sz="2000" dirty="0" smtClean="0">
                <a:latin typeface="Cambria" pitchFamily="18" charset="0"/>
              </a:rPr>
              <a:t> των πινάκων</a:t>
            </a:r>
            <a:r>
              <a:rPr lang="en-US" sz="2000" dirty="0" smtClean="0">
                <a:latin typeface="Cambria" pitchFamily="18" charset="0"/>
              </a:rPr>
              <a:t> </a:t>
            </a:r>
            <a:r>
              <a:rPr lang="el-GR" sz="2000" dirty="0" smtClean="0">
                <a:latin typeface="Cambria" pitchFamily="18" charset="0"/>
              </a:rPr>
              <a:t>με ένα λινό ύφασμα βρεμένο με νερό</a:t>
            </a:r>
          </a:p>
          <a:p>
            <a:pPr>
              <a:buNone/>
            </a:pPr>
            <a:endParaRPr lang="el-GR" sz="2000" dirty="0">
              <a:latin typeface="Cambria" pitchFamily="18" charset="0"/>
            </a:endParaRPr>
          </a:p>
        </p:txBody>
      </p:sp>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700058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8864" y="-243408"/>
            <a:ext cx="8229600" cy="1143000"/>
          </a:xfrm>
        </p:spPr>
        <p:txBody>
          <a:bodyPr/>
          <a:lstStyle/>
          <a:p>
            <a:pPr marL="571500" indent="-571500"/>
            <a:r>
              <a:rPr lang="el-GR" sz="2800" b="1" dirty="0" smtClean="0">
                <a:solidFill>
                  <a:srgbClr val="993300"/>
                </a:solidFill>
                <a:latin typeface="Cambria" pitchFamily="18" charset="0"/>
              </a:rPr>
              <a:t>Χρώματα </a:t>
            </a:r>
            <a:r>
              <a:rPr lang="el-GR" sz="2800" b="1" dirty="0" err="1" smtClean="0">
                <a:solidFill>
                  <a:srgbClr val="993300"/>
                </a:solidFill>
                <a:latin typeface="Cambria" pitchFamily="18" charset="0"/>
              </a:rPr>
              <a:t>Φωτο</a:t>
            </a:r>
            <a:r>
              <a:rPr lang="el-GR" sz="2800" b="1" dirty="0" smtClean="0">
                <a:solidFill>
                  <a:srgbClr val="993300"/>
                </a:solidFill>
                <a:latin typeface="Cambria" pitchFamily="18" charset="0"/>
              </a:rPr>
              <a:t>-κατάλυσης</a:t>
            </a:r>
            <a:endParaRPr lang="el-GR" sz="2800" b="1" dirty="0">
              <a:solidFill>
                <a:srgbClr val="993300"/>
              </a:solidFill>
            </a:endParaRPr>
          </a:p>
        </p:txBody>
      </p:sp>
      <p:sp>
        <p:nvSpPr>
          <p:cNvPr id="7" name="6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4754" name="Picture 2"/>
          <p:cNvPicPr>
            <a:picLocks noChangeAspect="1" noChangeArrowheads="1"/>
          </p:cNvPicPr>
          <p:nvPr/>
        </p:nvPicPr>
        <p:blipFill>
          <a:blip r:embed="rId2" cstate="print"/>
          <a:srcRect/>
          <a:stretch>
            <a:fillRect/>
          </a:stretch>
        </p:blipFill>
        <p:spPr bwMode="auto">
          <a:xfrm>
            <a:off x="0" y="704850"/>
            <a:ext cx="4438650" cy="6153150"/>
          </a:xfrm>
          <a:prstGeom prst="rect">
            <a:avLst/>
          </a:prstGeom>
          <a:noFill/>
          <a:ln w="9525">
            <a:noFill/>
            <a:miter lim="800000"/>
            <a:headEnd/>
            <a:tailEnd/>
          </a:ln>
        </p:spPr>
      </p:pic>
      <p:sp>
        <p:nvSpPr>
          <p:cNvPr id="3" name="Θέση περιεχομένου 2"/>
          <p:cNvSpPr>
            <a:spLocks noGrp="1"/>
          </p:cNvSpPr>
          <p:nvPr>
            <p:ph idx="1"/>
          </p:nvPr>
        </p:nvSpPr>
        <p:spPr>
          <a:xfrm>
            <a:off x="4067944" y="1124744"/>
            <a:ext cx="4896544" cy="5256584"/>
          </a:xfrm>
        </p:spPr>
        <p:txBody>
          <a:bodyPr/>
          <a:lstStyle/>
          <a:p>
            <a:pPr algn="ctr">
              <a:buNone/>
            </a:pPr>
            <a:r>
              <a:rPr lang="el-GR" sz="2000" b="1" i="1" dirty="0" smtClean="0">
                <a:solidFill>
                  <a:srgbClr val="993300"/>
                </a:solidFill>
                <a:latin typeface="Cambria" pitchFamily="18" charset="0"/>
              </a:rPr>
              <a:t>Πλεονεκτήματα των </a:t>
            </a:r>
          </a:p>
          <a:p>
            <a:pPr algn="ctr">
              <a:buNone/>
            </a:pPr>
            <a:r>
              <a:rPr lang="el-GR" sz="2000" b="1" i="1" dirty="0" smtClean="0">
                <a:solidFill>
                  <a:srgbClr val="993300"/>
                </a:solidFill>
                <a:latin typeface="Cambria" pitchFamily="18" charset="0"/>
              </a:rPr>
              <a:t>Χρωμάτων </a:t>
            </a:r>
            <a:r>
              <a:rPr lang="el-GR" sz="2000" b="1" i="1" dirty="0" err="1" smtClean="0">
                <a:solidFill>
                  <a:srgbClr val="993300"/>
                </a:solidFill>
                <a:latin typeface="Cambria" pitchFamily="18" charset="0"/>
              </a:rPr>
              <a:t>Φωτο</a:t>
            </a:r>
            <a:r>
              <a:rPr lang="el-GR" sz="2000" b="1" i="1" dirty="0" smtClean="0">
                <a:solidFill>
                  <a:srgbClr val="993300"/>
                </a:solidFill>
                <a:latin typeface="Cambria" pitchFamily="18" charset="0"/>
              </a:rPr>
              <a:t>-κατάλυσης:</a:t>
            </a:r>
            <a:endParaRPr lang="el-GR" sz="2000" dirty="0" smtClean="0">
              <a:solidFill>
                <a:srgbClr val="993300"/>
              </a:solidFill>
              <a:latin typeface="Cambria" pitchFamily="18" charset="0"/>
            </a:endParaRPr>
          </a:p>
          <a:p>
            <a:pPr algn="just">
              <a:buFont typeface="Arial" pitchFamily="34" charset="0"/>
              <a:buChar char="•"/>
            </a:pPr>
            <a:r>
              <a:rPr lang="el-GR" sz="2000" dirty="0" smtClean="0">
                <a:latin typeface="Cambria" pitchFamily="18" charset="0"/>
              </a:rPr>
              <a:t>Εξουδετερώνουν το φωτοχημικό νέφος</a:t>
            </a:r>
          </a:p>
          <a:p>
            <a:pPr algn="just">
              <a:buFont typeface="Arial" pitchFamily="34" charset="0"/>
              <a:buChar char="•"/>
            </a:pPr>
            <a:r>
              <a:rPr lang="el-GR" sz="2000" dirty="0" err="1" smtClean="0">
                <a:latin typeface="Cambria" pitchFamily="18" charset="0"/>
              </a:rPr>
              <a:t>Βιοαποικοδομούν</a:t>
            </a:r>
            <a:r>
              <a:rPr lang="el-GR" sz="2000" dirty="0" smtClean="0">
                <a:latin typeface="Cambria" pitchFamily="18" charset="0"/>
              </a:rPr>
              <a:t> κάθε υγρό ή αέριο, οργανικό ή ανόργανο ρύπο, που είτε προστίθεται πάνω τους, είτε έρχεται σε επαφή μαζί τους.</a:t>
            </a:r>
          </a:p>
          <a:p>
            <a:pPr algn="just">
              <a:buFont typeface="Arial" pitchFamily="34" charset="0"/>
              <a:buChar char="•"/>
            </a:pPr>
            <a:r>
              <a:rPr lang="el-GR" sz="2000" dirty="0" smtClean="0">
                <a:latin typeface="Cambria" pitchFamily="18" charset="0"/>
              </a:rPr>
              <a:t>Μετατρέπουν τον ρύπο συνεχώς σε νερό και αβλαβή άλατα.</a:t>
            </a:r>
          </a:p>
          <a:p>
            <a:pPr algn="just">
              <a:buFont typeface="Arial" pitchFamily="34" charset="0"/>
              <a:buChar char="•"/>
            </a:pPr>
            <a:r>
              <a:rPr lang="el-GR" sz="2000" dirty="0" smtClean="0">
                <a:latin typeface="Cambria" pitchFamily="18" charset="0"/>
              </a:rPr>
              <a:t> Περιέχουν μια </a:t>
            </a:r>
            <a:r>
              <a:rPr lang="el-GR" sz="2000" dirty="0" err="1" smtClean="0">
                <a:latin typeface="Cambria" pitchFamily="18" charset="0"/>
              </a:rPr>
              <a:t>νανοκρυσταλλικά</a:t>
            </a:r>
            <a:r>
              <a:rPr lang="el-GR" sz="2000" dirty="0" smtClean="0">
                <a:latin typeface="Cambria" pitchFamily="18" charset="0"/>
              </a:rPr>
              <a:t> τροποποιημένη μορφή του </a:t>
            </a:r>
            <a:r>
              <a:rPr lang="en-US" sz="2000" dirty="0" smtClean="0">
                <a:latin typeface="Cambria" pitchFamily="18" charset="0"/>
              </a:rPr>
              <a:t>TiO</a:t>
            </a:r>
            <a:r>
              <a:rPr lang="en-US" sz="2000" baseline="-25000" dirty="0" smtClean="0">
                <a:latin typeface="Cambria" pitchFamily="18" charset="0"/>
              </a:rPr>
              <a:t>2</a:t>
            </a:r>
            <a:r>
              <a:rPr lang="en-US" sz="2000" dirty="0" smtClean="0">
                <a:latin typeface="Cambria" pitchFamily="18" charset="0"/>
              </a:rPr>
              <a:t>, </a:t>
            </a:r>
            <a:r>
              <a:rPr lang="el-GR" sz="2000" dirty="0" smtClean="0">
                <a:latin typeface="Cambria" pitchFamily="18" charset="0"/>
              </a:rPr>
              <a:t>το οποίο δεν συμμετέχει στην αντίδραση, οπότε ούτε το ίδιο, ούτε σταματά ή εξασθενίζει ο </a:t>
            </a:r>
            <a:r>
              <a:rPr lang="el-GR" sz="2000" dirty="0" err="1" smtClean="0">
                <a:latin typeface="Cambria" pitchFamily="18" charset="0"/>
              </a:rPr>
              <a:t>φωτοκαταλυτικός</a:t>
            </a:r>
            <a:r>
              <a:rPr lang="el-GR" sz="2000" dirty="0" smtClean="0">
                <a:latin typeface="Cambria" pitchFamily="18" charset="0"/>
              </a:rPr>
              <a:t>  </a:t>
            </a:r>
            <a:r>
              <a:rPr lang="el-GR" sz="2000" dirty="0" err="1" smtClean="0">
                <a:latin typeface="Cambria" pitchFamily="18" charset="0"/>
              </a:rPr>
              <a:t>αυτοκαθαρισμός</a:t>
            </a:r>
            <a:r>
              <a:rPr lang="el-GR" sz="2000" dirty="0" smtClean="0">
                <a:latin typeface="Cambria" pitchFamily="18" charset="0"/>
              </a:rPr>
              <a:t>.</a:t>
            </a:r>
            <a:endParaRPr lang="el-GR" sz="2000" dirty="0">
              <a:latin typeface="Cambria" pitchFamily="18" charset="0"/>
            </a:endParaRPr>
          </a:p>
        </p:txBody>
      </p:sp>
    </p:spTree>
    <p:extLst>
      <p:ext uri="{BB962C8B-B14F-4D97-AF65-F5344CB8AC3E}">
        <p14:creationId xmlns:p14="http://schemas.microsoft.com/office/powerpoint/2010/main" val="337399038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Conclusion Video.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899592" y="692696"/>
            <a:ext cx="7200800" cy="5400600"/>
          </a:xfrm>
          <a:prstGeom prst="rect">
            <a:avLst/>
          </a:prstGeom>
          <a:ln w="190500" cap="sq">
            <a:solidFill>
              <a:srgbClr val="C8C6BD"/>
            </a:solidFill>
            <a:prstDash val="solid"/>
            <a:miter lim="800000"/>
          </a:ln>
          <a:effectLst>
            <a:glow rad="228600">
              <a:schemeClr val="accent4">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Ορθογώνιο 1"/>
          <p:cNvSpPr/>
          <p:nvPr/>
        </p:nvSpPr>
        <p:spPr>
          <a:xfrm>
            <a:off x="8316913" y="6669088"/>
            <a:ext cx="827087" cy="2159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0114" name="Rectangle 2"/>
          <p:cNvSpPr>
            <a:spLocks noGrp="1" noChangeArrowheads="1"/>
          </p:cNvSpPr>
          <p:nvPr>
            <p:ph type="ctrTitle"/>
          </p:nvPr>
        </p:nvSpPr>
        <p:spPr>
          <a:xfrm>
            <a:off x="2699792" y="6336704"/>
            <a:ext cx="6444208" cy="764704"/>
          </a:xfrm>
        </p:spPr>
        <p:txBody>
          <a:bodyPr/>
          <a:lstStyle/>
          <a:p>
            <a:pPr algn="r" eaLnBrk="1" hangingPunct="1"/>
            <a:r>
              <a:rPr lang="el-GR" sz="2000" b="1" dirty="0" smtClean="0">
                <a:latin typeface="Monotype Corsiva" pitchFamily="66" charset="0"/>
              </a:rPr>
              <a:t>ΕΥΧΑΡΙΣΤΟΥΜΕ ΠΟΛΎ  ΓΙΑ ΤΗΝ ΠΡΟΣΟΧΗ ΣΑΣ</a:t>
            </a:r>
            <a:endParaRPr lang="es-ES" sz="2000" b="1" dirty="0" smtClean="0">
              <a:latin typeface="Monotype Corsiva"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 Τίτλος"/>
          <p:cNvSpPr>
            <a:spLocks noGrp="1"/>
          </p:cNvSpPr>
          <p:nvPr>
            <p:ph type="title"/>
          </p:nvPr>
        </p:nvSpPr>
        <p:spPr/>
        <p:txBody>
          <a:bodyPr/>
          <a:lstStyle/>
          <a:p>
            <a:pPr algn="ctr" eaLnBrk="1" hangingPunct="1"/>
            <a:r>
              <a:rPr lang="el-GR" dirty="0" err="1" smtClean="0">
                <a:solidFill>
                  <a:srgbClr val="993300"/>
                </a:solidFill>
                <a:latin typeface="Cambria" pitchFamily="18" charset="0"/>
              </a:rPr>
              <a:t>Cueva</a:t>
            </a:r>
            <a:r>
              <a:rPr lang="el-GR" dirty="0" smtClean="0">
                <a:solidFill>
                  <a:srgbClr val="993300"/>
                </a:solidFill>
                <a:latin typeface="Cambria" pitchFamily="18" charset="0"/>
              </a:rPr>
              <a:t> </a:t>
            </a:r>
            <a:r>
              <a:rPr lang="el-GR" dirty="0" err="1" smtClean="0">
                <a:solidFill>
                  <a:srgbClr val="993300"/>
                </a:solidFill>
                <a:latin typeface="Cambria" pitchFamily="18" charset="0"/>
              </a:rPr>
              <a:t>de</a:t>
            </a:r>
            <a:r>
              <a:rPr lang="el-GR" dirty="0" smtClean="0">
                <a:solidFill>
                  <a:srgbClr val="993300"/>
                </a:solidFill>
                <a:latin typeface="Cambria" pitchFamily="18" charset="0"/>
              </a:rPr>
              <a:t> </a:t>
            </a:r>
            <a:r>
              <a:rPr lang="el-GR" dirty="0" err="1" smtClean="0">
                <a:solidFill>
                  <a:srgbClr val="993300"/>
                </a:solidFill>
                <a:latin typeface="Cambria" pitchFamily="18" charset="0"/>
              </a:rPr>
              <a:t>la</a:t>
            </a:r>
            <a:r>
              <a:rPr lang="el-GR" dirty="0" smtClean="0">
                <a:solidFill>
                  <a:srgbClr val="993300"/>
                </a:solidFill>
                <a:latin typeface="Cambria" pitchFamily="18" charset="0"/>
              </a:rPr>
              <a:t> </a:t>
            </a:r>
            <a:r>
              <a:rPr lang="el-GR" dirty="0" err="1" smtClean="0">
                <a:solidFill>
                  <a:srgbClr val="993300"/>
                </a:solidFill>
                <a:latin typeface="Cambria" pitchFamily="18" charset="0"/>
              </a:rPr>
              <a:t>manos</a:t>
            </a:r>
            <a:r>
              <a:rPr lang="el-GR" dirty="0" smtClean="0">
                <a:solidFill>
                  <a:srgbClr val="993300"/>
                </a:solidFill>
                <a:latin typeface="Cambria" pitchFamily="18" charset="0"/>
              </a:rPr>
              <a:t> </a:t>
            </a:r>
            <a:r>
              <a:rPr lang="en-US" dirty="0" smtClean="0">
                <a:solidFill>
                  <a:srgbClr val="993300"/>
                </a:solidFill>
                <a:latin typeface="Cambria" pitchFamily="18" charset="0"/>
              </a:rPr>
              <a:t>.</a:t>
            </a:r>
            <a:r>
              <a:rPr lang="el-GR" dirty="0" smtClean="0">
                <a:solidFill>
                  <a:srgbClr val="993300"/>
                </a:solidFill>
                <a:latin typeface="Cambria" pitchFamily="18" charset="0"/>
              </a:rPr>
              <a:t> </a:t>
            </a:r>
            <a:br>
              <a:rPr lang="el-GR" dirty="0" smtClean="0">
                <a:solidFill>
                  <a:srgbClr val="993300"/>
                </a:solidFill>
                <a:latin typeface="Cambria" pitchFamily="18" charset="0"/>
              </a:rPr>
            </a:br>
            <a:r>
              <a:rPr lang="el-GR" dirty="0" smtClean="0">
                <a:solidFill>
                  <a:srgbClr val="993300"/>
                </a:solidFill>
                <a:latin typeface="Cambria" pitchFamily="18" charset="0"/>
              </a:rPr>
              <a:t>Αργεντινή (σπήλαιο των χεριών)</a:t>
            </a:r>
          </a:p>
        </p:txBody>
      </p:sp>
      <p:sp>
        <p:nvSpPr>
          <p:cNvPr id="44034" name="3 - Θέση κειμένου"/>
          <p:cNvSpPr>
            <a:spLocks noGrp="1"/>
          </p:cNvSpPr>
          <p:nvPr>
            <p:ph type="body" sz="half" idx="2"/>
          </p:nvPr>
        </p:nvSpPr>
        <p:spPr/>
        <p:txBody>
          <a:bodyPr/>
          <a:lstStyle/>
          <a:p>
            <a:pPr algn="just" eaLnBrk="1" hangingPunct="1"/>
            <a:r>
              <a:rPr lang="el-GR" sz="1800" dirty="0" smtClean="0">
                <a:latin typeface="Cambria" pitchFamily="18" charset="0"/>
              </a:rPr>
              <a:t>Στη Σάντα Κρουζ της Αργεντινής είναι ένα σπήλαιο στη βάση ενός βράχου με τοιχογραφίες εκατοντάδων χεριών, οι οποίες χρονολογούνται από το 8000 </a:t>
            </a:r>
            <a:r>
              <a:rPr lang="el-GR" sz="1800" dirty="0" err="1" smtClean="0">
                <a:latin typeface="Cambria" pitchFamily="18" charset="0"/>
              </a:rPr>
              <a:t>π.Χ</a:t>
            </a:r>
            <a:r>
              <a:rPr lang="en-US" sz="1800" dirty="0" smtClean="0">
                <a:latin typeface="Cambria" pitchFamily="18" charset="0"/>
              </a:rPr>
              <a:t>.</a:t>
            </a:r>
            <a:endParaRPr lang="el-GR" sz="1800" dirty="0" smtClean="0">
              <a:latin typeface="Cambria" pitchFamily="18" charset="0"/>
            </a:endParaRPr>
          </a:p>
        </p:txBody>
      </p:sp>
      <p:pic>
        <p:nvPicPr>
          <p:cNvPr id="44035" name="il_fi" descr="http://www.greatarchaeology.com/Archaeological_Places/Cueva_de_las_Manos.jpg"/>
          <p:cNvPicPr>
            <a:picLocks noGrp="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792288" y="1772816"/>
            <a:ext cx="5486400" cy="2954758"/>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Τίτλος 1"/>
          <p:cNvSpPr txBox="1">
            <a:spLocks/>
          </p:cNvSpPr>
          <p:nvPr/>
        </p:nvSpPr>
        <p:spPr bwMode="auto">
          <a:xfrm>
            <a:off x="457200" y="211162"/>
            <a:ext cx="8229600" cy="1417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tx2"/>
                </a:solidFill>
                <a:effectLst/>
                <a:uLnTx/>
                <a:uFillTx/>
                <a:latin typeface="Cambria" pitchFamily="18" charset="0"/>
                <a:ea typeface="+mj-ea"/>
                <a:cs typeface="+mj-cs"/>
              </a:rPr>
              <a:t/>
            </a:r>
            <a:br>
              <a:rPr kumimoji="0" lang="el-GR" sz="3200" b="1" i="0" u="none" strike="noStrike" kern="0" cap="none" spc="0" normalizeH="0" baseline="0" noProof="0" dirty="0" smtClean="0">
                <a:ln>
                  <a:noFill/>
                </a:ln>
                <a:solidFill>
                  <a:schemeClr val="tx2"/>
                </a:solidFill>
                <a:effectLst/>
                <a:uLnTx/>
                <a:uFillTx/>
                <a:latin typeface="Cambria" pitchFamily="18" charset="0"/>
                <a:ea typeface="+mj-ea"/>
                <a:cs typeface="+mj-cs"/>
              </a:rPr>
            </a:br>
            <a:r>
              <a:rPr kumimoji="0" lang="el-GR" sz="2800" b="1" i="0" u="none" strike="noStrike" kern="0" cap="none" spc="0" normalizeH="0" baseline="0" noProof="0" dirty="0" smtClean="0">
                <a:ln>
                  <a:noFill/>
                </a:ln>
                <a:solidFill>
                  <a:schemeClr val="tx2"/>
                </a:solidFill>
                <a:effectLst/>
                <a:uLnTx/>
                <a:uFillTx/>
                <a:latin typeface="Cambria" pitchFamily="18" charset="0"/>
                <a:ea typeface="+mj-ea"/>
                <a:cs typeface="+mj-cs"/>
              </a:rPr>
              <a:t>  </a:t>
            </a:r>
            <a: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t>Ζωγραφική</a:t>
            </a:r>
            <a:r>
              <a:rPr kumimoji="0" lang="en-US" sz="2800" b="1" i="0" u="none" strike="noStrike" kern="0" cap="none" spc="0" normalizeH="0" baseline="0" noProof="0" dirty="0" smtClean="0">
                <a:ln>
                  <a:noFill/>
                </a:ln>
                <a:solidFill>
                  <a:srgbClr val="993300"/>
                </a:solidFill>
                <a:effectLst/>
                <a:uLnTx/>
                <a:uFillTx/>
                <a:latin typeface="Cambria" pitchFamily="18" charset="0"/>
                <a:ea typeface="+mj-ea"/>
                <a:cs typeface="+mj-cs"/>
              </a:rPr>
              <a:t>.</a:t>
            </a:r>
            <a: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t> Ιστορική Αναδρομή</a:t>
            </a:r>
            <a:b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br>
            <a:r>
              <a:rPr kumimoji="0" lang="el-GR" sz="2800" b="1" i="1" u="none" strike="noStrike" kern="0" cap="none" spc="0" normalizeH="0" baseline="0" noProof="0" dirty="0" smtClean="0">
                <a:ln>
                  <a:noFill/>
                </a:ln>
                <a:solidFill>
                  <a:srgbClr val="993300"/>
                </a:solidFill>
                <a:effectLst/>
                <a:uLnTx/>
                <a:uFillTx/>
                <a:latin typeface="Cambria" pitchFamily="18" charset="0"/>
                <a:ea typeface="+mj-ea"/>
                <a:cs typeface="+mj-cs"/>
              </a:rPr>
              <a:t>Η ιστορία της ζωγραφικής</a:t>
            </a:r>
            <a:r>
              <a:rPr kumimoji="0" lang="el-GR" sz="3200" b="1" i="0" u="none" strike="noStrike" kern="0" cap="none" spc="0" normalizeH="0" baseline="0" noProof="0" dirty="0" smtClean="0">
                <a:ln>
                  <a:noFill/>
                </a:ln>
                <a:solidFill>
                  <a:srgbClr val="993300"/>
                </a:solidFill>
                <a:effectLst/>
                <a:uLnTx/>
                <a:uFillTx/>
                <a:latin typeface="Cambria" pitchFamily="18" charset="0"/>
                <a:ea typeface="+mj-ea"/>
                <a:cs typeface="+mj-cs"/>
              </a:rPr>
              <a:t/>
            </a:r>
            <a:br>
              <a:rPr kumimoji="0" lang="el-GR" sz="3200" b="1" i="0" u="none" strike="noStrike" kern="0" cap="none" spc="0" normalizeH="0" baseline="0" noProof="0" dirty="0" smtClean="0">
                <a:ln>
                  <a:noFill/>
                </a:ln>
                <a:solidFill>
                  <a:srgbClr val="993300"/>
                </a:solidFill>
                <a:effectLst/>
                <a:uLnTx/>
                <a:uFillTx/>
                <a:latin typeface="Cambria" pitchFamily="18" charset="0"/>
                <a:ea typeface="+mj-ea"/>
                <a:cs typeface="+mj-cs"/>
              </a:rPr>
            </a:br>
            <a:endParaRPr kumimoji="0" lang="el-GR" sz="3200" b="1" i="0" u="none" strike="noStrike" kern="0" cap="none" spc="0" normalizeH="0" baseline="0" noProof="0" dirty="0" smtClean="0">
              <a:ln>
                <a:noFill/>
              </a:ln>
              <a:solidFill>
                <a:srgbClr val="993300"/>
              </a:solidFill>
              <a:effectLst/>
              <a:uLnTx/>
              <a:uFillTx/>
              <a:latin typeface="Cambria" pitchFamily="18" charset="0"/>
              <a:ea typeface="+mj-ea"/>
              <a:cs typeface="+mj-cs"/>
            </a:endParaRPr>
          </a:p>
        </p:txBody>
      </p:sp>
      <p:sp>
        <p:nvSpPr>
          <p:cNvPr id="7" name="6 - TextBox"/>
          <p:cNvSpPr txBox="1"/>
          <p:nvPr/>
        </p:nvSpPr>
        <p:spPr>
          <a:xfrm>
            <a:off x="3491589" y="1268760"/>
            <a:ext cx="1944507" cy="369332"/>
          </a:xfrm>
          <a:prstGeom prst="rect">
            <a:avLst/>
          </a:prstGeom>
          <a:noFill/>
        </p:spPr>
        <p:txBody>
          <a:bodyPr wrap="none" rtlCol="0">
            <a:spAutoFit/>
          </a:bodyPr>
          <a:lstStyle/>
          <a:p>
            <a:r>
              <a:rPr lang="el-GR" b="1" dirty="0" smtClean="0">
                <a:solidFill>
                  <a:srgbClr val="993300"/>
                </a:solidFill>
                <a:latin typeface="Cambria" pitchFamily="18" charset="0"/>
              </a:rPr>
              <a:t>Σπηλαιογραφίες</a:t>
            </a:r>
            <a:endParaRPr lang="el-GR"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l_fi" descr="http://margretshort.typepad.com/.a/6a00d83453b26d69e2011168f0a2ff970c-320w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1582861"/>
            <a:ext cx="1722437" cy="2062163"/>
          </a:xfrm>
          <a:prstGeom prst="rect">
            <a:avLst/>
          </a:prstGeom>
          <a:noFill/>
          <a:ln w="9525">
            <a:noFill/>
            <a:miter lim="800000"/>
            <a:headEnd/>
            <a:tailEnd/>
          </a:ln>
        </p:spPr>
      </p:pic>
      <p:pic>
        <p:nvPicPr>
          <p:cNvPr id="45059" name="4 - Εικόνα" descr="http://upload.wikimedia.org/wikipedia/commons/0/09/Fayum-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2" y="1628800"/>
            <a:ext cx="1746430" cy="1929854"/>
          </a:xfrm>
          <a:prstGeom prst="rect">
            <a:avLst/>
          </a:prstGeom>
          <a:noFill/>
          <a:ln w="9525">
            <a:noFill/>
            <a:miter lim="800000"/>
            <a:headEnd/>
            <a:tailEnd/>
          </a:ln>
        </p:spPr>
      </p:pic>
      <p:sp>
        <p:nvSpPr>
          <p:cNvPr id="45060" name="Rectangle 2"/>
          <p:cNvSpPr>
            <a:spLocks noChangeArrowheads="1"/>
          </p:cNvSpPr>
          <p:nvPr/>
        </p:nvSpPr>
        <p:spPr bwMode="auto">
          <a:xfrm>
            <a:off x="0" y="3913188"/>
            <a:ext cx="9144000" cy="461962"/>
          </a:xfrm>
          <a:prstGeom prst="rect">
            <a:avLst/>
          </a:prstGeom>
          <a:noFill/>
          <a:ln w="9525">
            <a:noFill/>
            <a:miter lim="800000"/>
            <a:headEnd/>
            <a:tailEnd/>
          </a:ln>
        </p:spPr>
        <p:txBody>
          <a:bodyPr anchor="ctr">
            <a:spAutoFit/>
          </a:bodyPr>
          <a:lstStyle/>
          <a:p>
            <a:pPr algn="just"/>
            <a:r>
              <a:rPr lang="el-GR" sz="2400" dirty="0">
                <a:solidFill>
                  <a:srgbClr val="000000"/>
                </a:solidFill>
                <a:latin typeface="Cambria" pitchFamily="18" charset="0"/>
                <a:cs typeface="Times New Roman" pitchFamily="18" charset="0"/>
              </a:rPr>
              <a:t> </a:t>
            </a:r>
            <a:r>
              <a:rPr lang="el-GR" sz="2400" b="1" dirty="0">
                <a:solidFill>
                  <a:srgbClr val="993300"/>
                </a:solidFill>
                <a:latin typeface="Cambria" pitchFamily="18" charset="0"/>
                <a:cs typeface="Times New Roman" pitchFamily="18" charset="0"/>
              </a:rPr>
              <a:t>Ο κόσμος του Αιγαίου</a:t>
            </a:r>
            <a:endParaRPr lang="el-GR" sz="2400" dirty="0">
              <a:solidFill>
                <a:srgbClr val="993300"/>
              </a:solidFill>
              <a:latin typeface="Cambria" pitchFamily="18" charset="0"/>
            </a:endParaRPr>
          </a:p>
        </p:txBody>
      </p:sp>
      <p:pic>
        <p:nvPicPr>
          <p:cNvPr id="45061" name="7 - Εικόνα" descr="http://www.clab.edc.uoc.gr/seminar/art/history/%CE%97%20%CE%A4%CE%AD%CF%87%CE%BD%CE%B7/various/tihograf0.JPG">
            <a:hlinkClick r:id="rId4"/>
          </p:cNvPr>
          <p:cNvPicPr>
            <a:picLocks noChangeAspect="1" noChangeArrowheads="1"/>
          </p:cNvPicPr>
          <p:nvPr/>
        </p:nvPicPr>
        <p:blipFill>
          <a:blip r:embed="rId5" cstate="print"/>
          <a:srcRect/>
          <a:stretch>
            <a:fillRect/>
          </a:stretch>
        </p:blipFill>
        <p:spPr bwMode="auto">
          <a:xfrm>
            <a:off x="683568" y="4437112"/>
            <a:ext cx="1190625" cy="1951038"/>
          </a:xfrm>
          <a:prstGeom prst="rect">
            <a:avLst/>
          </a:prstGeom>
          <a:noFill/>
          <a:ln w="9525">
            <a:noFill/>
            <a:miter lim="800000"/>
            <a:headEnd/>
            <a:tailEnd/>
          </a:ln>
        </p:spPr>
      </p:pic>
      <p:sp>
        <p:nvSpPr>
          <p:cNvPr id="45062" name="Rectangle 1"/>
          <p:cNvSpPr>
            <a:spLocks noChangeArrowheads="1"/>
          </p:cNvSpPr>
          <p:nvPr/>
        </p:nvSpPr>
        <p:spPr bwMode="auto">
          <a:xfrm>
            <a:off x="4211960" y="1614735"/>
            <a:ext cx="4608512" cy="2246313"/>
          </a:xfrm>
          <a:prstGeom prst="rect">
            <a:avLst/>
          </a:prstGeom>
          <a:noFill/>
          <a:ln w="9525">
            <a:noFill/>
            <a:miter lim="800000"/>
            <a:headEnd/>
            <a:tailEnd/>
          </a:ln>
        </p:spPr>
        <p:txBody>
          <a:bodyPr anchor="ctr">
            <a:spAutoFit/>
          </a:bodyPr>
          <a:lstStyle/>
          <a:p>
            <a:r>
              <a:rPr lang="el-GR" sz="2000" dirty="0">
                <a:latin typeface="Cambria" pitchFamily="18" charset="0"/>
                <a:ea typeface="Calibri" pitchFamily="34" charset="0"/>
                <a:cs typeface="Times New Roman" pitchFamily="18" charset="0"/>
              </a:rPr>
              <a:t>Άριστα διατηρημένα εξαιτίας του ξηρού κλίματος της αιγυπτιακής ερήμου, είναι τα πορτραίτα Φαγιούμ ζωγραφισμένα είτε με την εγκαυστική τεχνική ή με την τεχνική της τέμπερας . Οι τεχνικές αυτές προέρχονται από την αρχαιοελληνική ζωγραφική παράδοση.</a:t>
            </a:r>
          </a:p>
        </p:txBody>
      </p:sp>
      <p:sp>
        <p:nvSpPr>
          <p:cNvPr id="45063" name="Rectangle 2"/>
          <p:cNvSpPr>
            <a:spLocks noChangeArrowheads="1"/>
          </p:cNvSpPr>
          <p:nvPr/>
        </p:nvSpPr>
        <p:spPr bwMode="auto">
          <a:xfrm>
            <a:off x="3995936" y="4503602"/>
            <a:ext cx="5148064" cy="1631216"/>
          </a:xfrm>
          <a:prstGeom prst="rect">
            <a:avLst/>
          </a:prstGeom>
          <a:noFill/>
          <a:ln w="9525">
            <a:noFill/>
            <a:miter lim="800000"/>
            <a:headEnd/>
            <a:tailEnd/>
          </a:ln>
        </p:spPr>
        <p:txBody>
          <a:bodyPr wrap="square" anchor="ctr">
            <a:spAutoFit/>
          </a:bodyPr>
          <a:lstStyle/>
          <a:p>
            <a:pPr indent="457200"/>
            <a:r>
              <a:rPr lang="el-GR" sz="2000" dirty="0">
                <a:solidFill>
                  <a:srgbClr val="000000"/>
                </a:solidFill>
                <a:latin typeface="Cambria" pitchFamily="18" charset="0"/>
                <a:cs typeface="Times New Roman" pitchFamily="18" charset="0"/>
              </a:rPr>
              <a:t>Στην κλασσική εποχή γύρω στο </a:t>
            </a:r>
            <a:r>
              <a:rPr lang="el-GR" sz="2000" dirty="0" smtClean="0">
                <a:solidFill>
                  <a:srgbClr val="000000"/>
                </a:solidFill>
                <a:latin typeface="Cambria" pitchFamily="18" charset="0"/>
                <a:cs typeface="Times New Roman" pitchFamily="18" charset="0"/>
              </a:rPr>
              <a:t>6-4 </a:t>
            </a:r>
            <a:r>
              <a:rPr lang="el-GR" sz="2000" dirty="0">
                <a:solidFill>
                  <a:srgbClr val="000000"/>
                </a:solidFill>
                <a:latin typeface="Cambria" pitchFamily="18" charset="0"/>
                <a:cs typeface="Times New Roman" pitchFamily="18" charset="0"/>
              </a:rPr>
              <a:t>αιώνα </a:t>
            </a:r>
            <a:r>
              <a:rPr lang="el-GR" sz="2000" dirty="0" err="1">
                <a:solidFill>
                  <a:srgbClr val="000000"/>
                </a:solidFill>
                <a:latin typeface="Cambria" pitchFamily="18" charset="0"/>
                <a:cs typeface="Times New Roman" pitchFamily="18" charset="0"/>
              </a:rPr>
              <a:t>π.Χ</a:t>
            </a:r>
            <a:r>
              <a:rPr lang="el-GR" sz="2000" dirty="0" err="1" smtClean="0">
                <a:solidFill>
                  <a:srgbClr val="000000"/>
                </a:solidFill>
                <a:latin typeface="Cambria" pitchFamily="18" charset="0"/>
                <a:cs typeface="Times New Roman" pitchFamily="18" charset="0"/>
              </a:rPr>
              <a:t>.</a:t>
            </a:r>
            <a:r>
              <a:rPr lang="el-GR" sz="2000" dirty="0" smtClean="0">
                <a:solidFill>
                  <a:srgbClr val="000000"/>
                </a:solidFill>
                <a:latin typeface="Cambria" pitchFamily="18" charset="0"/>
                <a:cs typeface="Times New Roman" pitchFamily="18" charset="0"/>
              </a:rPr>
              <a:t>, εμφανίζεται </a:t>
            </a:r>
            <a:r>
              <a:rPr lang="el-GR" sz="2000" dirty="0">
                <a:solidFill>
                  <a:srgbClr val="000000"/>
                </a:solidFill>
                <a:latin typeface="Cambria" pitchFamily="18" charset="0"/>
                <a:cs typeface="Times New Roman" pitchFamily="18" charset="0"/>
              </a:rPr>
              <a:t>η </a:t>
            </a:r>
            <a:r>
              <a:rPr lang="el-GR" sz="2000" dirty="0" smtClean="0">
                <a:solidFill>
                  <a:srgbClr val="000000"/>
                </a:solidFill>
                <a:latin typeface="Cambria" pitchFamily="18" charset="0"/>
                <a:cs typeface="Times New Roman" pitchFamily="18" charset="0"/>
              </a:rPr>
              <a:t>ζωγραφική</a:t>
            </a:r>
            <a:r>
              <a:rPr lang="en-US" sz="2000" dirty="0" smtClean="0">
                <a:solidFill>
                  <a:srgbClr val="000000"/>
                </a:solidFill>
                <a:latin typeface="Cambria" pitchFamily="18" charset="0"/>
                <a:cs typeface="Times New Roman" pitchFamily="18" charset="0"/>
              </a:rPr>
              <a:t> </a:t>
            </a:r>
            <a:r>
              <a:rPr lang="el-GR" sz="2000" dirty="0" smtClean="0">
                <a:solidFill>
                  <a:srgbClr val="000000"/>
                </a:solidFill>
                <a:latin typeface="Cambria" pitchFamily="18" charset="0"/>
                <a:cs typeface="Times New Roman" pitchFamily="18" charset="0"/>
              </a:rPr>
              <a:t>ως </a:t>
            </a:r>
            <a:r>
              <a:rPr lang="el-GR" sz="2000" dirty="0">
                <a:solidFill>
                  <a:srgbClr val="000000"/>
                </a:solidFill>
                <a:latin typeface="Cambria" pitchFamily="18" charset="0"/>
                <a:cs typeface="Times New Roman" pitchFamily="18" charset="0"/>
              </a:rPr>
              <a:t>διακοσμητική και καλλιτεχνική</a:t>
            </a:r>
            <a:r>
              <a:rPr lang="en-US" sz="2000" dirty="0">
                <a:solidFill>
                  <a:srgbClr val="000000"/>
                </a:solidFill>
                <a:latin typeface="Cambria" pitchFamily="18" charset="0"/>
                <a:cs typeface="Times New Roman" pitchFamily="18" charset="0"/>
              </a:rPr>
              <a:t> </a:t>
            </a:r>
            <a:r>
              <a:rPr lang="en-US" sz="2000" dirty="0" smtClean="0">
                <a:solidFill>
                  <a:srgbClr val="000000"/>
                </a:solidFill>
                <a:latin typeface="Cambria" pitchFamily="18" charset="0"/>
                <a:cs typeface="Times New Roman" pitchFamily="18" charset="0"/>
              </a:rPr>
              <a:t> </a:t>
            </a:r>
            <a:r>
              <a:rPr lang="el-GR" sz="2000" dirty="0" smtClean="0">
                <a:solidFill>
                  <a:srgbClr val="000000"/>
                </a:solidFill>
                <a:latin typeface="Cambria" pitchFamily="18" charset="0"/>
                <a:cs typeface="Times New Roman" pitchFamily="18" charset="0"/>
              </a:rPr>
              <a:t>έκφραση </a:t>
            </a:r>
            <a:r>
              <a:rPr lang="el-GR" sz="2000" dirty="0">
                <a:solidFill>
                  <a:srgbClr val="000000"/>
                </a:solidFill>
                <a:latin typeface="Cambria" pitchFamily="18" charset="0"/>
                <a:cs typeface="Times New Roman" pitchFamily="18" charset="0"/>
              </a:rPr>
              <a:t>σε τοιχογραφίες.</a:t>
            </a:r>
            <a:r>
              <a:rPr lang="en-US" sz="2000" dirty="0">
                <a:solidFill>
                  <a:srgbClr val="000000"/>
                </a:solidFill>
                <a:latin typeface="Cambria" pitchFamily="18" charset="0"/>
                <a:cs typeface="Times New Roman" pitchFamily="18" charset="0"/>
              </a:rPr>
              <a:t> </a:t>
            </a:r>
            <a:r>
              <a:rPr lang="el-GR" sz="2000" dirty="0">
                <a:solidFill>
                  <a:srgbClr val="000000"/>
                </a:solidFill>
                <a:latin typeface="Cambria" pitchFamily="18" charset="0"/>
                <a:cs typeface="Times New Roman" pitchFamily="18" charset="0"/>
              </a:rPr>
              <a:t>Είναι </a:t>
            </a:r>
            <a:r>
              <a:rPr lang="el-GR" sz="2000" dirty="0" smtClean="0">
                <a:solidFill>
                  <a:srgbClr val="000000"/>
                </a:solidFill>
                <a:latin typeface="Cambria" pitchFamily="18" charset="0"/>
                <a:cs typeface="Times New Roman" pitchFamily="18" charset="0"/>
              </a:rPr>
              <a:t>ανθρώπινη</a:t>
            </a:r>
            <a:r>
              <a:rPr lang="el-GR" sz="2000" dirty="0">
                <a:solidFill>
                  <a:srgbClr val="000000"/>
                </a:solidFill>
                <a:latin typeface="Cambria" pitchFamily="18" charset="0"/>
                <a:cs typeface="Times New Roman" pitchFamily="18" charset="0"/>
              </a:rPr>
              <a:t>, με</a:t>
            </a:r>
            <a:r>
              <a:rPr lang="en-US" sz="2000" dirty="0">
                <a:solidFill>
                  <a:srgbClr val="000000"/>
                </a:solidFill>
                <a:latin typeface="Cambria" pitchFamily="18" charset="0"/>
                <a:cs typeface="Times New Roman" pitchFamily="18" charset="0"/>
              </a:rPr>
              <a:t> </a:t>
            </a:r>
            <a:r>
              <a:rPr lang="el-GR" sz="2000" dirty="0">
                <a:solidFill>
                  <a:srgbClr val="000000"/>
                </a:solidFill>
                <a:latin typeface="Cambria" pitchFamily="18" charset="0"/>
                <a:cs typeface="Times New Roman" pitchFamily="18" charset="0"/>
              </a:rPr>
              <a:t>ζωντανές κινήσεις και εκφράσεις αισθημάτων.</a:t>
            </a:r>
            <a:endParaRPr lang="el-GR" sz="2000" dirty="0">
              <a:latin typeface="Cambria" pitchFamily="18" charset="0"/>
            </a:endParaRPr>
          </a:p>
        </p:txBody>
      </p:sp>
      <p:sp>
        <p:nvSpPr>
          <p:cNvPr id="44033" name="Rectangle 1"/>
          <p:cNvSpPr>
            <a:spLocks noChangeArrowheads="1"/>
          </p:cNvSpPr>
          <p:nvPr/>
        </p:nvSpPr>
        <p:spPr bwMode="auto">
          <a:xfrm>
            <a:off x="204875" y="6565612"/>
            <a:ext cx="287033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t>Τοιχογραφία </a:t>
            </a:r>
            <a:r>
              <a:rPr kumimoji="0" lang="el-GR" sz="1400" b="0" i="0" u="none" strike="noStrike" cap="none" normalizeH="0" baseline="0" dirty="0" err="1" smtClean="0">
                <a:ln>
                  <a:noFill/>
                </a:ln>
                <a:solidFill>
                  <a:schemeClr val="tx1"/>
                </a:solidFill>
                <a:effectLst/>
                <a:latin typeface="Cambria" pitchFamily="18" charset="0"/>
                <a:ea typeface="Calibri" pitchFamily="34" charset="0"/>
                <a:cs typeface="Calibri" pitchFamily="34" charset="0"/>
              </a:rPr>
              <a:t>μινωϊκού</a:t>
            </a:r>
            <a:r>
              <a:rPr kumimoji="0" lang="el-GR" sz="14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t> πολιτισμού</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8" name="Rectangle 6"/>
          <p:cNvSpPr>
            <a:spLocks noChangeArrowheads="1"/>
          </p:cNvSpPr>
          <p:nvPr/>
        </p:nvSpPr>
        <p:spPr bwMode="auto">
          <a:xfrm>
            <a:off x="96196" y="3697287"/>
            <a:ext cx="247138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t>Τάφος Φαραώ στην Αίγυπτο</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13 - Ορθογώνιο"/>
          <p:cNvSpPr/>
          <p:nvPr/>
        </p:nvSpPr>
        <p:spPr>
          <a:xfrm>
            <a:off x="2339752" y="3697868"/>
            <a:ext cx="1731564" cy="523220"/>
          </a:xfrm>
          <a:prstGeom prst="rect">
            <a:avLst/>
          </a:prstGeom>
        </p:spPr>
        <p:txBody>
          <a:bodyPr wrap="none">
            <a:spAutoFit/>
          </a:bodyPr>
          <a:lstStyle/>
          <a:p>
            <a:r>
              <a:rPr lang="el-GR" sz="1400" dirty="0" smtClean="0">
                <a:latin typeface="Cambria" pitchFamily="18" charset="0"/>
              </a:rPr>
              <a:t>Πορτραίτο Φαγιούμ</a:t>
            </a:r>
            <a:endParaRPr lang="en-US" sz="1400" dirty="0" smtClean="0">
              <a:latin typeface="Cambria" pitchFamily="18" charset="0"/>
            </a:endParaRPr>
          </a:p>
          <a:p>
            <a:r>
              <a:rPr lang="en-US" sz="1400" dirty="0" smtClean="0">
                <a:latin typeface="Cambria" pitchFamily="18" charset="0"/>
              </a:rPr>
              <a:t>          </a:t>
            </a:r>
            <a:endParaRPr lang="el-GR" sz="1400" dirty="0">
              <a:latin typeface="Cambria" pitchFamily="18" charset="0"/>
            </a:endParaRPr>
          </a:p>
        </p:txBody>
      </p:sp>
      <p:sp>
        <p:nvSpPr>
          <p:cNvPr id="12" name="11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TextBox"/>
          <p:cNvSpPr txBox="1"/>
          <p:nvPr/>
        </p:nvSpPr>
        <p:spPr>
          <a:xfrm>
            <a:off x="251520" y="1124744"/>
            <a:ext cx="1506310" cy="461665"/>
          </a:xfrm>
          <a:prstGeom prst="rect">
            <a:avLst/>
          </a:prstGeom>
          <a:noFill/>
        </p:spPr>
        <p:txBody>
          <a:bodyPr wrap="none" rtlCol="0">
            <a:spAutoFit/>
          </a:bodyPr>
          <a:lstStyle/>
          <a:p>
            <a:r>
              <a:rPr lang="el-GR" sz="2400" b="1" dirty="0" smtClean="0">
                <a:solidFill>
                  <a:srgbClr val="993300"/>
                </a:solidFill>
                <a:latin typeface="Cambria" pitchFamily="18" charset="0"/>
              </a:rPr>
              <a:t>Αίγυπτος</a:t>
            </a:r>
            <a:endParaRPr lang="el-GR" sz="2400" dirty="0"/>
          </a:p>
        </p:txBody>
      </p:sp>
      <p:sp>
        <p:nvSpPr>
          <p:cNvPr id="15" name="Τίτλος 1"/>
          <p:cNvSpPr txBox="1">
            <a:spLocks/>
          </p:cNvSpPr>
          <p:nvPr/>
        </p:nvSpPr>
        <p:spPr bwMode="auto">
          <a:xfrm>
            <a:off x="457200" y="211162"/>
            <a:ext cx="8229600" cy="1417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tx2"/>
                </a:solidFill>
                <a:effectLst/>
                <a:uLnTx/>
                <a:uFillTx/>
                <a:latin typeface="Cambria" pitchFamily="18" charset="0"/>
                <a:ea typeface="+mj-ea"/>
                <a:cs typeface="+mj-cs"/>
              </a:rPr>
              <a:t/>
            </a:r>
            <a:br>
              <a:rPr kumimoji="0" lang="el-GR" sz="3200" b="1" i="0" u="none" strike="noStrike" kern="0" cap="none" spc="0" normalizeH="0" baseline="0" noProof="0" dirty="0" smtClean="0">
                <a:ln>
                  <a:noFill/>
                </a:ln>
                <a:solidFill>
                  <a:schemeClr val="tx2"/>
                </a:solidFill>
                <a:effectLst/>
                <a:uLnTx/>
                <a:uFillTx/>
                <a:latin typeface="Cambria" pitchFamily="18" charset="0"/>
                <a:ea typeface="+mj-ea"/>
                <a:cs typeface="+mj-cs"/>
              </a:rPr>
            </a:br>
            <a:r>
              <a:rPr kumimoji="0" lang="el-GR" sz="2800" b="1" i="0" u="none" strike="noStrike" kern="0" cap="none" spc="0" normalizeH="0" baseline="0" noProof="0" dirty="0" smtClean="0">
                <a:ln>
                  <a:noFill/>
                </a:ln>
                <a:solidFill>
                  <a:schemeClr val="tx2"/>
                </a:solidFill>
                <a:effectLst/>
                <a:uLnTx/>
                <a:uFillTx/>
                <a:latin typeface="Cambria" pitchFamily="18" charset="0"/>
                <a:ea typeface="+mj-ea"/>
                <a:cs typeface="+mj-cs"/>
              </a:rPr>
              <a:t>  </a:t>
            </a:r>
            <a: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t>Ζωγραφική</a:t>
            </a:r>
            <a:r>
              <a:rPr kumimoji="0" lang="en-US" sz="2800" b="1" i="0" u="none" strike="noStrike" kern="0" cap="none" spc="0" normalizeH="0" baseline="0" noProof="0" dirty="0" smtClean="0">
                <a:ln>
                  <a:noFill/>
                </a:ln>
                <a:solidFill>
                  <a:srgbClr val="993300"/>
                </a:solidFill>
                <a:effectLst/>
                <a:uLnTx/>
                <a:uFillTx/>
                <a:latin typeface="Cambria" pitchFamily="18" charset="0"/>
                <a:ea typeface="+mj-ea"/>
                <a:cs typeface="+mj-cs"/>
              </a:rPr>
              <a:t>.</a:t>
            </a:r>
            <a: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t> Ιστορική Αναδρομή</a:t>
            </a:r>
            <a:b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br>
            <a:r>
              <a:rPr kumimoji="0" lang="el-GR" sz="2800" b="1" i="1" u="none" strike="noStrike" kern="0" cap="none" spc="0" normalizeH="0" baseline="0" noProof="0" dirty="0" smtClean="0">
                <a:ln>
                  <a:noFill/>
                </a:ln>
                <a:solidFill>
                  <a:srgbClr val="993300"/>
                </a:solidFill>
                <a:effectLst/>
                <a:uLnTx/>
                <a:uFillTx/>
                <a:latin typeface="Cambria" pitchFamily="18" charset="0"/>
                <a:ea typeface="+mj-ea"/>
                <a:cs typeface="+mj-cs"/>
              </a:rPr>
              <a:t>Η ιστορία της ζωγραφικής</a:t>
            </a:r>
            <a:r>
              <a:rPr kumimoji="0" lang="el-GR" sz="3200" b="1" i="0" u="none" strike="noStrike" kern="0" cap="none" spc="0" normalizeH="0" baseline="0" noProof="0" dirty="0" smtClean="0">
                <a:ln>
                  <a:noFill/>
                </a:ln>
                <a:solidFill>
                  <a:srgbClr val="993300"/>
                </a:solidFill>
                <a:effectLst/>
                <a:uLnTx/>
                <a:uFillTx/>
                <a:latin typeface="Cambria" pitchFamily="18" charset="0"/>
                <a:ea typeface="+mj-ea"/>
                <a:cs typeface="+mj-cs"/>
              </a:rPr>
              <a:t/>
            </a:r>
            <a:br>
              <a:rPr kumimoji="0" lang="el-GR" sz="3200" b="1" i="0" u="none" strike="noStrike" kern="0" cap="none" spc="0" normalizeH="0" baseline="0" noProof="0" dirty="0" smtClean="0">
                <a:ln>
                  <a:noFill/>
                </a:ln>
                <a:solidFill>
                  <a:srgbClr val="993300"/>
                </a:solidFill>
                <a:effectLst/>
                <a:uLnTx/>
                <a:uFillTx/>
                <a:latin typeface="Cambria" pitchFamily="18" charset="0"/>
                <a:ea typeface="+mj-ea"/>
                <a:cs typeface="+mj-cs"/>
              </a:rPr>
            </a:br>
            <a:endParaRPr kumimoji="0" lang="el-GR" sz="3200" b="1" i="0" u="none" strike="noStrike" kern="0" cap="none" spc="0" normalizeH="0" baseline="0" noProof="0" dirty="0" smtClean="0">
              <a:ln>
                <a:noFill/>
              </a:ln>
              <a:solidFill>
                <a:srgbClr val="993300"/>
              </a:solidFill>
              <a:effectLst/>
              <a:uLnTx/>
              <a:uFillTx/>
              <a:latin typeface="Cambria" pitchFamily="18"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467544" y="1052736"/>
            <a:ext cx="2025650" cy="461963"/>
          </a:xfrm>
          <a:prstGeom prst="rect">
            <a:avLst/>
          </a:prstGeom>
          <a:noFill/>
          <a:ln w="9525">
            <a:noFill/>
            <a:miter lim="800000"/>
            <a:headEnd/>
            <a:tailEnd/>
          </a:ln>
        </p:spPr>
        <p:txBody>
          <a:bodyPr wrap="none" anchor="ctr">
            <a:spAutoFit/>
          </a:bodyPr>
          <a:lstStyle/>
          <a:p>
            <a:pPr algn="just"/>
            <a:r>
              <a:rPr lang="el-GR" sz="2400" b="1" dirty="0">
                <a:solidFill>
                  <a:srgbClr val="993300"/>
                </a:solidFill>
                <a:latin typeface="Cambria" pitchFamily="18" charset="0"/>
                <a:cs typeface="Times New Roman" pitchFamily="18" charset="0"/>
              </a:rPr>
              <a:t>Αναγέννηση</a:t>
            </a:r>
            <a:endParaRPr lang="el-GR" sz="2400" dirty="0">
              <a:solidFill>
                <a:srgbClr val="993300"/>
              </a:solidFill>
              <a:latin typeface="Cambria" pitchFamily="18" charset="0"/>
            </a:endParaRPr>
          </a:p>
        </p:txBody>
      </p:sp>
      <p:pic>
        <p:nvPicPr>
          <p:cNvPr id="46082" name="il_fi" descr="http://i190.photobucket.com/albums/z269/daizoula/fs_da_Vinci_Last_Supper_clean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9872" y="1044562"/>
            <a:ext cx="5557142" cy="2888494"/>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3" name="Rectangle 2"/>
          <p:cNvSpPr>
            <a:spLocks noChangeArrowheads="1"/>
          </p:cNvSpPr>
          <p:nvPr/>
        </p:nvSpPr>
        <p:spPr bwMode="auto">
          <a:xfrm>
            <a:off x="0" y="3933056"/>
            <a:ext cx="9144000" cy="461963"/>
          </a:xfrm>
          <a:prstGeom prst="rect">
            <a:avLst/>
          </a:prstGeom>
          <a:noFill/>
          <a:ln w="9525">
            <a:noFill/>
            <a:miter lim="800000"/>
            <a:headEnd/>
            <a:tailEnd/>
          </a:ln>
        </p:spPr>
        <p:txBody>
          <a:bodyPr anchor="ctr">
            <a:spAutoFit/>
          </a:bodyPr>
          <a:lstStyle/>
          <a:p>
            <a:pPr algn="just"/>
            <a:r>
              <a:rPr lang="en-US" sz="2400" b="1" dirty="0" smtClean="0">
                <a:solidFill>
                  <a:srgbClr val="000000"/>
                </a:solidFill>
                <a:latin typeface="Cambria" pitchFamily="18" charset="0"/>
                <a:cs typeface="Times New Roman" pitchFamily="18" charset="0"/>
              </a:rPr>
              <a:t>        </a:t>
            </a:r>
            <a:r>
              <a:rPr lang="el-GR" sz="2400" b="1" dirty="0" smtClean="0">
                <a:solidFill>
                  <a:srgbClr val="993300"/>
                </a:solidFill>
                <a:latin typeface="Cambria" pitchFamily="18" charset="0"/>
                <a:cs typeface="Times New Roman" pitchFamily="18" charset="0"/>
              </a:rPr>
              <a:t>20</a:t>
            </a:r>
            <a:r>
              <a:rPr lang="el-GR" sz="2400" b="1" baseline="30000" dirty="0" smtClean="0">
                <a:solidFill>
                  <a:srgbClr val="993300"/>
                </a:solidFill>
                <a:latin typeface="Cambria" pitchFamily="18" charset="0"/>
                <a:cs typeface="Times New Roman" pitchFamily="18" charset="0"/>
              </a:rPr>
              <a:t>ος</a:t>
            </a:r>
            <a:r>
              <a:rPr lang="el-GR" sz="2400" b="1" dirty="0" smtClean="0">
                <a:solidFill>
                  <a:srgbClr val="993300"/>
                </a:solidFill>
                <a:latin typeface="Cambria" pitchFamily="18" charset="0"/>
                <a:cs typeface="Times New Roman" pitchFamily="18" charset="0"/>
              </a:rPr>
              <a:t> </a:t>
            </a:r>
            <a:r>
              <a:rPr lang="el-GR" sz="2400" b="1" dirty="0">
                <a:solidFill>
                  <a:srgbClr val="993300"/>
                </a:solidFill>
                <a:latin typeface="Cambria" pitchFamily="18" charset="0"/>
                <a:cs typeface="Times New Roman" pitchFamily="18" charset="0"/>
              </a:rPr>
              <a:t>αιώνας</a:t>
            </a:r>
            <a:endParaRPr lang="el-GR" sz="2400" dirty="0">
              <a:solidFill>
                <a:srgbClr val="993300"/>
              </a:solidFill>
              <a:latin typeface="Cambria" pitchFamily="18" charset="0"/>
            </a:endParaRPr>
          </a:p>
        </p:txBody>
      </p:sp>
      <p:sp>
        <p:nvSpPr>
          <p:cNvPr id="46084" name="5 - Ορθογώνιο"/>
          <p:cNvSpPr>
            <a:spLocks noChangeArrowheads="1"/>
          </p:cNvSpPr>
          <p:nvPr/>
        </p:nvSpPr>
        <p:spPr bwMode="auto">
          <a:xfrm>
            <a:off x="71264" y="1764928"/>
            <a:ext cx="3276600" cy="1016000"/>
          </a:xfrm>
          <a:prstGeom prst="rect">
            <a:avLst/>
          </a:prstGeom>
          <a:noFill/>
          <a:ln w="9525">
            <a:noFill/>
            <a:miter lim="800000"/>
            <a:headEnd/>
            <a:tailEnd/>
          </a:ln>
        </p:spPr>
        <p:txBody>
          <a:bodyPr>
            <a:spAutoFit/>
          </a:bodyPr>
          <a:lstStyle/>
          <a:p>
            <a:r>
              <a:rPr lang="el-GR" sz="2000" dirty="0">
                <a:latin typeface="Cambria" pitchFamily="18" charset="0"/>
              </a:rPr>
              <a:t>Με την Αναγέννηση, αρχίζει η ιστορία της σύγχρονης ζωγραφικής.</a:t>
            </a:r>
          </a:p>
        </p:txBody>
      </p:sp>
      <p:pic>
        <p:nvPicPr>
          <p:cNvPr id="46085" name="Picture 2" descr="http://t2.gstatic.com/images?q=tbn:ANd9GcSFeB4UEkIim7idcvdynFfZBJzzfRG4IkjUrh7A3l9biJXraHh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136" y="4365104"/>
            <a:ext cx="1800200" cy="2199259"/>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6" name="Rectangle 3"/>
          <p:cNvSpPr>
            <a:spLocks noChangeArrowheads="1"/>
          </p:cNvSpPr>
          <p:nvPr/>
        </p:nvSpPr>
        <p:spPr bwMode="auto">
          <a:xfrm>
            <a:off x="0" y="4581525"/>
            <a:ext cx="5364163" cy="1938338"/>
          </a:xfrm>
          <a:prstGeom prst="rect">
            <a:avLst/>
          </a:prstGeom>
          <a:noFill/>
          <a:ln w="9525">
            <a:noFill/>
            <a:miter lim="800000"/>
            <a:headEnd/>
            <a:tailEnd/>
          </a:ln>
        </p:spPr>
        <p:txBody>
          <a:bodyPr wrap="square" anchor="ctr">
            <a:spAutoFit/>
          </a:bodyPr>
          <a:lstStyle/>
          <a:p>
            <a:pPr indent="457200" algn="just"/>
            <a:r>
              <a:rPr lang="el-GR" sz="2000" dirty="0">
                <a:solidFill>
                  <a:srgbClr val="000000"/>
                </a:solidFill>
                <a:latin typeface="Cambria" pitchFamily="18" charset="0"/>
                <a:cs typeface="Times New Roman" pitchFamily="18" charset="0"/>
              </a:rPr>
              <a:t>Στις αρχές του 20ου αιώνα, έχουμε το ρεύμα του </a:t>
            </a:r>
            <a:r>
              <a:rPr lang="el-GR" sz="2000" dirty="0" err="1">
                <a:solidFill>
                  <a:srgbClr val="000000"/>
                </a:solidFill>
                <a:latin typeface="Cambria" pitchFamily="18" charset="0"/>
                <a:cs typeface="Times New Roman" pitchFamily="18" charset="0"/>
              </a:rPr>
              <a:t>φωβισμού</a:t>
            </a:r>
            <a:r>
              <a:rPr lang="el-GR" sz="2000" dirty="0">
                <a:solidFill>
                  <a:srgbClr val="000000"/>
                </a:solidFill>
                <a:latin typeface="Cambria" pitchFamily="18" charset="0"/>
                <a:cs typeface="Times New Roman" pitchFamily="18" charset="0"/>
              </a:rPr>
              <a:t> </a:t>
            </a:r>
            <a:r>
              <a:rPr lang="en-US" sz="2000" dirty="0">
                <a:solidFill>
                  <a:srgbClr val="000000"/>
                </a:solidFill>
                <a:latin typeface="Cambria" pitchFamily="18" charset="0"/>
                <a:cs typeface="Times New Roman" pitchFamily="18" charset="0"/>
              </a:rPr>
              <a:t> </a:t>
            </a:r>
            <a:r>
              <a:rPr lang="el-GR" sz="2000" dirty="0">
                <a:solidFill>
                  <a:srgbClr val="000000"/>
                </a:solidFill>
                <a:latin typeface="Cambria" pitchFamily="18" charset="0"/>
                <a:cs typeface="Times New Roman" pitchFamily="18" charset="0"/>
              </a:rPr>
              <a:t>αλλά και το ρεύμα του εξπρεσιονισμού το οποίο καταλήγει στις γεωμετρικές προβολές που είναι γνωστές ως</a:t>
            </a:r>
            <a:r>
              <a:rPr lang="en-US" sz="2000" dirty="0">
                <a:solidFill>
                  <a:srgbClr val="000000"/>
                </a:solidFill>
                <a:latin typeface="Cambria" pitchFamily="18" charset="0"/>
                <a:cs typeface="Times New Roman" pitchFamily="18" charset="0"/>
              </a:rPr>
              <a:t> </a:t>
            </a:r>
            <a:r>
              <a:rPr lang="el-GR" sz="2000" dirty="0">
                <a:solidFill>
                  <a:srgbClr val="000000"/>
                </a:solidFill>
                <a:latin typeface="Cambria" pitchFamily="18" charset="0"/>
                <a:cs typeface="Times New Roman" pitchFamily="18" charset="0"/>
              </a:rPr>
              <a:t> κυβισμός, με κύριους εκπρόσωπους τον</a:t>
            </a:r>
            <a:r>
              <a:rPr lang="en-US" sz="2000" dirty="0">
                <a:solidFill>
                  <a:srgbClr val="000000"/>
                </a:solidFill>
                <a:latin typeface="Cambria" pitchFamily="18" charset="0"/>
                <a:cs typeface="Times New Roman" pitchFamily="18" charset="0"/>
              </a:rPr>
              <a:t> Picasso </a:t>
            </a:r>
            <a:r>
              <a:rPr lang="el-GR" sz="2000" dirty="0">
                <a:solidFill>
                  <a:srgbClr val="000000"/>
                </a:solidFill>
                <a:latin typeface="Cambria" pitchFamily="18" charset="0"/>
                <a:cs typeface="Times New Roman" pitchFamily="18" charset="0"/>
              </a:rPr>
              <a:t>και τον</a:t>
            </a:r>
            <a:r>
              <a:rPr lang="en-US" sz="2000" dirty="0">
                <a:solidFill>
                  <a:srgbClr val="000000"/>
                </a:solidFill>
                <a:latin typeface="Cambria" pitchFamily="18" charset="0"/>
                <a:cs typeface="Times New Roman" pitchFamily="18" charset="0"/>
              </a:rPr>
              <a:t> Braque</a:t>
            </a:r>
            <a:r>
              <a:rPr lang="el-GR" sz="2000" dirty="0">
                <a:solidFill>
                  <a:srgbClr val="000000"/>
                </a:solidFill>
                <a:latin typeface="Cambria" pitchFamily="18" charset="0"/>
                <a:cs typeface="Times New Roman" pitchFamily="18" charset="0"/>
              </a:rPr>
              <a:t>.</a:t>
            </a:r>
            <a:endParaRPr lang="el-GR" sz="2000" dirty="0">
              <a:latin typeface="Cambria" pitchFamily="18" charset="0"/>
            </a:endParaRPr>
          </a:p>
        </p:txBody>
      </p:sp>
      <p:sp>
        <p:nvSpPr>
          <p:cNvPr id="43009" name="Rectangle 1"/>
          <p:cNvSpPr>
            <a:spLocks noChangeArrowheads="1"/>
          </p:cNvSpPr>
          <p:nvPr/>
        </p:nvSpPr>
        <p:spPr bwMode="auto">
          <a:xfrm>
            <a:off x="4860032" y="3933056"/>
            <a:ext cx="289239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t>Ντα βίντσι Μυστικός Δείπνος 1495</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0" name="Rectangle 2"/>
          <p:cNvSpPr>
            <a:spLocks noChangeArrowheads="1"/>
          </p:cNvSpPr>
          <p:nvPr/>
        </p:nvSpPr>
        <p:spPr bwMode="auto">
          <a:xfrm>
            <a:off x="5495996" y="6550223"/>
            <a:ext cx="239552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t>Πικάσο </a:t>
            </a:r>
            <a:r>
              <a:rPr kumimoji="0" lang="en-US" sz="14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t>woman</a:t>
            </a:r>
            <a:r>
              <a:rPr kumimoji="0" lang="el-GR" sz="14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t> (1881-1973)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Τίτλος 1"/>
          <p:cNvSpPr txBox="1">
            <a:spLocks/>
          </p:cNvSpPr>
          <p:nvPr/>
        </p:nvSpPr>
        <p:spPr bwMode="auto">
          <a:xfrm>
            <a:off x="457200" y="-27384"/>
            <a:ext cx="8229600" cy="1417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tx2"/>
                </a:solidFill>
                <a:effectLst/>
                <a:uLnTx/>
                <a:uFillTx/>
                <a:latin typeface="Cambria" pitchFamily="18" charset="0"/>
                <a:ea typeface="+mj-ea"/>
                <a:cs typeface="+mj-cs"/>
              </a:rPr>
              <a:t/>
            </a:r>
            <a:br>
              <a:rPr kumimoji="0" lang="el-GR" sz="3200" b="1" i="0" u="none" strike="noStrike" kern="0" cap="none" spc="0" normalizeH="0" baseline="0" noProof="0" dirty="0" smtClean="0">
                <a:ln>
                  <a:noFill/>
                </a:ln>
                <a:solidFill>
                  <a:schemeClr val="tx2"/>
                </a:solidFill>
                <a:effectLst/>
                <a:uLnTx/>
                <a:uFillTx/>
                <a:latin typeface="Cambria" pitchFamily="18" charset="0"/>
                <a:ea typeface="+mj-ea"/>
                <a:cs typeface="+mj-cs"/>
              </a:rPr>
            </a:br>
            <a:r>
              <a:rPr kumimoji="0" lang="el-GR" sz="2800" b="1" i="0" u="none" strike="noStrike" kern="0" cap="none" spc="0" normalizeH="0" baseline="0" noProof="0" dirty="0" smtClean="0">
                <a:ln>
                  <a:noFill/>
                </a:ln>
                <a:solidFill>
                  <a:schemeClr val="tx2"/>
                </a:solidFill>
                <a:effectLst/>
                <a:uLnTx/>
                <a:uFillTx/>
                <a:latin typeface="Cambria" pitchFamily="18" charset="0"/>
                <a:ea typeface="+mj-ea"/>
                <a:cs typeface="+mj-cs"/>
              </a:rPr>
              <a:t>  </a:t>
            </a:r>
            <a: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t>Ζωγραφική</a:t>
            </a:r>
            <a:r>
              <a:rPr kumimoji="0" lang="en-US" sz="2800" b="1" i="0" u="none" strike="noStrike" kern="0" cap="none" spc="0" normalizeH="0" baseline="0" noProof="0" dirty="0" smtClean="0">
                <a:ln>
                  <a:noFill/>
                </a:ln>
                <a:solidFill>
                  <a:srgbClr val="993300"/>
                </a:solidFill>
                <a:effectLst/>
                <a:uLnTx/>
                <a:uFillTx/>
                <a:latin typeface="Cambria" pitchFamily="18" charset="0"/>
                <a:ea typeface="+mj-ea"/>
                <a:cs typeface="+mj-cs"/>
              </a:rPr>
              <a:t>.</a:t>
            </a:r>
            <a: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t> Ιστορική Αναδρομή</a:t>
            </a:r>
            <a:br>
              <a:rPr kumimoji="0" lang="el-GR" sz="2800" b="1" i="0" u="none" strike="noStrike" kern="0" cap="none" spc="0" normalizeH="0" baseline="0" noProof="0" dirty="0" smtClean="0">
                <a:ln>
                  <a:noFill/>
                </a:ln>
                <a:solidFill>
                  <a:srgbClr val="993300"/>
                </a:solidFill>
                <a:effectLst/>
                <a:uLnTx/>
                <a:uFillTx/>
                <a:latin typeface="Cambria" pitchFamily="18" charset="0"/>
                <a:ea typeface="+mj-ea"/>
                <a:cs typeface="+mj-cs"/>
              </a:rPr>
            </a:br>
            <a:r>
              <a:rPr kumimoji="0" lang="el-GR" sz="2800" b="1" i="1" u="none" strike="noStrike" kern="0" cap="none" spc="0" normalizeH="0" baseline="0" noProof="0" dirty="0" smtClean="0">
                <a:ln>
                  <a:noFill/>
                </a:ln>
                <a:solidFill>
                  <a:srgbClr val="993300"/>
                </a:solidFill>
                <a:effectLst/>
                <a:uLnTx/>
                <a:uFillTx/>
                <a:latin typeface="Cambria" pitchFamily="18" charset="0"/>
                <a:ea typeface="+mj-ea"/>
                <a:cs typeface="+mj-cs"/>
              </a:rPr>
              <a:t>Η ιστορία της ζωγραφικής</a:t>
            </a:r>
            <a:r>
              <a:rPr kumimoji="0" lang="el-GR" sz="3200" b="1" i="0" u="none" strike="noStrike" kern="0" cap="none" spc="0" normalizeH="0" baseline="0" noProof="0" dirty="0" smtClean="0">
                <a:ln>
                  <a:noFill/>
                </a:ln>
                <a:solidFill>
                  <a:srgbClr val="993300"/>
                </a:solidFill>
                <a:effectLst/>
                <a:uLnTx/>
                <a:uFillTx/>
                <a:latin typeface="Cambria" pitchFamily="18" charset="0"/>
                <a:ea typeface="+mj-ea"/>
                <a:cs typeface="+mj-cs"/>
              </a:rPr>
              <a:t/>
            </a:r>
            <a:br>
              <a:rPr kumimoji="0" lang="el-GR" sz="3200" b="1" i="0" u="none" strike="noStrike" kern="0" cap="none" spc="0" normalizeH="0" baseline="0" noProof="0" dirty="0" smtClean="0">
                <a:ln>
                  <a:noFill/>
                </a:ln>
                <a:solidFill>
                  <a:srgbClr val="993300"/>
                </a:solidFill>
                <a:effectLst/>
                <a:uLnTx/>
                <a:uFillTx/>
                <a:latin typeface="Cambria" pitchFamily="18" charset="0"/>
                <a:ea typeface="+mj-ea"/>
                <a:cs typeface="+mj-cs"/>
              </a:rPr>
            </a:br>
            <a:endParaRPr kumimoji="0" lang="el-GR" sz="3200" b="1" i="0" u="none" strike="noStrike" kern="0" cap="none" spc="0" normalizeH="0" baseline="0" noProof="0" dirty="0" smtClean="0">
              <a:ln>
                <a:noFill/>
              </a:ln>
              <a:solidFill>
                <a:srgbClr val="993300"/>
              </a:solidFill>
              <a:effectLst/>
              <a:uLnTx/>
              <a:uFillTx/>
              <a:latin typeface="Cambria" pitchFamily="18"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a:xfrm>
            <a:off x="467544" y="260648"/>
            <a:ext cx="8229600" cy="1143000"/>
          </a:xfrm>
        </p:spPr>
        <p:txBody>
          <a:bodyPr/>
          <a:lstStyle/>
          <a:p>
            <a:pPr eaLnBrk="1" hangingPunct="1"/>
            <a:r>
              <a:rPr lang="el-GR" sz="2800" dirty="0" smtClean="0"/>
              <a:t/>
            </a:r>
            <a:br>
              <a:rPr lang="el-GR" sz="2800" dirty="0" smtClean="0"/>
            </a:br>
            <a:r>
              <a:rPr lang="el-GR" sz="2800" b="1" dirty="0" smtClean="0">
                <a:latin typeface="Cambria" pitchFamily="18" charset="0"/>
              </a:rPr>
              <a:t> </a:t>
            </a:r>
            <a:r>
              <a:rPr lang="el-GR" sz="2800" b="1" dirty="0" smtClean="0">
                <a:solidFill>
                  <a:srgbClr val="993300"/>
                </a:solidFill>
                <a:latin typeface="Cambria" pitchFamily="18" charset="0"/>
              </a:rPr>
              <a:t>Ζωγραφική. Ιστορική Αναδρομή</a:t>
            </a:r>
            <a:r>
              <a:rPr lang="el-GR" sz="2800" dirty="0" smtClean="0"/>
              <a:t/>
            </a:r>
            <a:br>
              <a:rPr lang="el-GR" sz="2800" dirty="0" smtClean="0"/>
            </a:br>
            <a:r>
              <a:rPr lang="el-GR" sz="2800" i="1" dirty="0" smtClean="0">
                <a:solidFill>
                  <a:srgbClr val="993300"/>
                </a:solidFill>
                <a:latin typeface="Cambria" pitchFamily="18" charset="0"/>
              </a:rPr>
              <a:t>Τεχνικές και υλικά</a:t>
            </a:r>
            <a:r>
              <a:rPr lang="el-GR" sz="3200" i="1" dirty="0" smtClean="0">
                <a:latin typeface="Cambria" pitchFamily="18" charset="0"/>
              </a:rPr>
              <a:t/>
            </a:r>
            <a:br>
              <a:rPr lang="el-GR" sz="3200" i="1" dirty="0" smtClean="0">
                <a:latin typeface="Cambria" pitchFamily="18" charset="0"/>
              </a:rPr>
            </a:br>
            <a:endParaRPr lang="el-GR" sz="3200" i="1" dirty="0" smtClean="0">
              <a:latin typeface="Cambria" pitchFamily="18" charset="0"/>
            </a:endParaRPr>
          </a:p>
        </p:txBody>
      </p:sp>
      <p:sp>
        <p:nvSpPr>
          <p:cNvPr id="47106" name="Θέση περιεχομένου 2"/>
          <p:cNvSpPr>
            <a:spLocks noGrp="1"/>
          </p:cNvSpPr>
          <p:nvPr>
            <p:ph idx="1"/>
          </p:nvPr>
        </p:nvSpPr>
        <p:spPr>
          <a:xfrm>
            <a:off x="611560" y="476672"/>
            <a:ext cx="4104456" cy="6381328"/>
          </a:xfrm>
        </p:spPr>
        <p:txBody>
          <a:bodyPr/>
          <a:lstStyle/>
          <a:p>
            <a:pPr marL="0" indent="0" algn="just" eaLnBrk="1" hangingPunct="1">
              <a:buFontTx/>
              <a:buNone/>
            </a:pPr>
            <a:endParaRPr lang="el-GR" sz="2000" dirty="0" smtClean="0">
              <a:latin typeface="Cambria" pitchFamily="18" charset="0"/>
            </a:endParaRPr>
          </a:p>
          <a:p>
            <a:pPr marL="0" indent="0" algn="just" eaLnBrk="1" hangingPunct="1">
              <a:buFontTx/>
              <a:buNone/>
            </a:pPr>
            <a:endParaRPr lang="en-US" sz="2000" dirty="0" smtClean="0">
              <a:latin typeface="Cambria" pitchFamily="18" charset="0"/>
            </a:endParaRPr>
          </a:p>
          <a:p>
            <a:pPr marL="0" indent="0" algn="just" eaLnBrk="1" hangingPunct="1">
              <a:buFontTx/>
              <a:buNone/>
            </a:pPr>
            <a:endParaRPr lang="el-GR" sz="2000" b="1" dirty="0" smtClean="0">
              <a:latin typeface="Cambria" pitchFamily="18" charset="0"/>
            </a:endParaRPr>
          </a:p>
          <a:p>
            <a:pPr marL="0" indent="0" algn="just" eaLnBrk="1" hangingPunct="1">
              <a:buFontTx/>
              <a:buNone/>
            </a:pPr>
            <a:r>
              <a:rPr lang="en-US" sz="2000" b="1" dirty="0" smtClean="0">
                <a:latin typeface="Cambria" pitchFamily="18" charset="0"/>
              </a:rPr>
              <a:t>N</a:t>
            </a:r>
            <a:r>
              <a:rPr lang="el-GR" sz="2000" b="1" dirty="0" err="1" smtClean="0">
                <a:latin typeface="Cambria" pitchFamily="18" charset="0"/>
              </a:rPr>
              <a:t>ωπογραφία</a:t>
            </a:r>
            <a:r>
              <a:rPr lang="en-US" sz="2000" dirty="0" smtClean="0">
                <a:latin typeface="Cambria" pitchFamily="18" charset="0"/>
              </a:rPr>
              <a:t> 	</a:t>
            </a:r>
          </a:p>
          <a:p>
            <a:pPr marL="0" indent="0" eaLnBrk="1" hangingPunct="1">
              <a:buFontTx/>
              <a:buNone/>
            </a:pPr>
            <a:r>
              <a:rPr lang="el-GR" sz="2000" dirty="0" smtClean="0">
                <a:latin typeface="Cambria" pitchFamily="18" charset="0"/>
              </a:rPr>
              <a:t>Είναι τεχνική για την δημιουργία τοιχογραφιών. Τα χρώματα απλώνονται απευθείας σε νωπή επιφάνεια.</a:t>
            </a:r>
            <a:r>
              <a:rPr lang="en-US" sz="2000" dirty="0" smtClean="0">
                <a:latin typeface="Cambria" pitchFamily="18" charset="0"/>
              </a:rPr>
              <a:t> </a:t>
            </a:r>
            <a:endParaRPr lang="el-GR" sz="2000" dirty="0" smtClean="0">
              <a:latin typeface="Cambria" pitchFamily="18" charset="0"/>
            </a:endParaRPr>
          </a:p>
        </p:txBody>
      </p:sp>
      <p:sp>
        <p:nvSpPr>
          <p:cNvPr id="47108" name="Rectangle 5"/>
          <p:cNvSpPr>
            <a:spLocks noChangeArrowheads="1"/>
          </p:cNvSpPr>
          <p:nvPr/>
        </p:nvSpPr>
        <p:spPr bwMode="auto">
          <a:xfrm>
            <a:off x="611560" y="3527281"/>
            <a:ext cx="3816424" cy="2554545"/>
          </a:xfrm>
          <a:prstGeom prst="rect">
            <a:avLst/>
          </a:prstGeom>
          <a:noFill/>
          <a:ln w="9525">
            <a:noFill/>
            <a:miter lim="800000"/>
            <a:headEnd/>
            <a:tailEnd/>
          </a:ln>
        </p:spPr>
        <p:txBody>
          <a:bodyPr wrap="square" anchor="ctr">
            <a:spAutoFit/>
          </a:bodyPr>
          <a:lstStyle/>
          <a:p>
            <a:pPr algn="just"/>
            <a:endParaRPr lang="en-US" sz="2000" dirty="0" smtClean="0">
              <a:latin typeface="Cambria" pitchFamily="18" charset="0"/>
              <a:ea typeface="Calibri" pitchFamily="34" charset="0"/>
              <a:cs typeface="Times New Roman" pitchFamily="18" charset="0"/>
            </a:endParaRPr>
          </a:p>
          <a:p>
            <a:r>
              <a:rPr lang="el-GR" sz="2000" dirty="0" smtClean="0">
                <a:latin typeface="Cambria" pitchFamily="18" charset="0"/>
                <a:ea typeface="Calibri" pitchFamily="34" charset="0"/>
                <a:cs typeface="Times New Roman" pitchFamily="18" charset="0"/>
              </a:rPr>
              <a:t>Υπήρχαν </a:t>
            </a:r>
            <a:r>
              <a:rPr lang="el-GR" sz="2000" dirty="0">
                <a:latin typeface="Cambria" pitchFamily="18" charset="0"/>
                <a:ea typeface="Calibri" pitchFamily="34" charset="0"/>
                <a:cs typeface="Times New Roman" pitchFamily="18" charset="0"/>
              </a:rPr>
              <a:t>δύο τύποι χρωμάτων: τα </a:t>
            </a:r>
            <a:r>
              <a:rPr lang="el-GR" sz="2000" i="1" dirty="0">
                <a:latin typeface="Cambria" pitchFamily="18" charset="0"/>
                <a:ea typeface="Calibri" pitchFamily="34" charset="0"/>
                <a:cs typeface="Times New Roman" pitchFamily="18" charset="0"/>
              </a:rPr>
              <a:t>ορυκτά</a:t>
            </a:r>
            <a:r>
              <a:rPr lang="el-GR" sz="2000" dirty="0">
                <a:latin typeface="Cambria" pitchFamily="18" charset="0"/>
                <a:ea typeface="Calibri" pitchFamily="34" charset="0"/>
                <a:cs typeface="Times New Roman" pitchFamily="18" charset="0"/>
              </a:rPr>
              <a:t>, όπως ήταν το σκούρο κόκκινο, το οποίο ήταν υλικό με μεγάλη περιεκτικότητα σε σίδηρο και τα </a:t>
            </a:r>
            <a:r>
              <a:rPr lang="el-GR" sz="2000" i="1" dirty="0">
                <a:latin typeface="Cambria" pitchFamily="18" charset="0"/>
                <a:ea typeface="Calibri" pitchFamily="34" charset="0"/>
                <a:cs typeface="Times New Roman" pitchFamily="18" charset="0"/>
              </a:rPr>
              <a:t>τεχνητά</a:t>
            </a:r>
            <a:r>
              <a:rPr lang="el-GR" sz="2000" dirty="0">
                <a:latin typeface="Cambria" pitchFamily="18" charset="0"/>
                <a:ea typeface="Calibri" pitchFamily="34" charset="0"/>
                <a:cs typeface="Times New Roman" pitchFamily="18" charset="0"/>
              </a:rPr>
              <a:t>, όπως το γαλάζιο το οποίο ήταν πυρίτιο με οξείδια χαλκού και ασβεστίου.</a:t>
            </a:r>
          </a:p>
        </p:txBody>
      </p:sp>
      <p:pic>
        <p:nvPicPr>
          <p:cNvPr id="47109" name="Εικόνα 4" descr="http://upload.wikimedia.org/wikipedia/commons/thumb/6/62/Saffron_gatherers_detail_Thera_Santorini.gif/99px-Saffron_gatherers_detail_Thera_Santorini.gif">
            <a:hlinkClick r:id="rId2"/>
          </p:cNvPr>
          <p:cNvPicPr>
            <a:picLocks noChangeAspect="1" noChangeArrowheads="1"/>
          </p:cNvPicPr>
          <p:nvPr/>
        </p:nvPicPr>
        <p:blipFill>
          <a:blip r:embed="rId3" cstate="print"/>
          <a:srcRect/>
          <a:stretch>
            <a:fillRect/>
          </a:stretch>
        </p:blipFill>
        <p:spPr bwMode="auto">
          <a:xfrm>
            <a:off x="6156176" y="1346088"/>
            <a:ext cx="1656184" cy="2007496"/>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110" name="Rectangle 6"/>
          <p:cNvSpPr>
            <a:spLocks noChangeArrowheads="1"/>
          </p:cNvSpPr>
          <p:nvPr/>
        </p:nvSpPr>
        <p:spPr bwMode="auto">
          <a:xfrm>
            <a:off x="0" y="706896"/>
            <a:ext cx="9144000" cy="276999"/>
          </a:xfrm>
          <a:prstGeom prst="rect">
            <a:avLst/>
          </a:prstGeom>
          <a:noFill/>
          <a:ln w="9525">
            <a:noFill/>
            <a:miter lim="800000"/>
            <a:headEnd/>
            <a:tailEnd/>
          </a:ln>
        </p:spPr>
        <p:txBody>
          <a:bodyPr wrap="square" anchor="ctr">
            <a:spAutoFit/>
          </a:bodyPr>
          <a:lstStyle/>
          <a:p>
            <a:pPr algn="just"/>
            <a:r>
              <a:rPr lang="el-GR" sz="1200">
                <a:latin typeface="Calibri" pitchFamily="34" charset="0"/>
                <a:ea typeface="Calibri" pitchFamily="34" charset="0"/>
                <a:cs typeface="Times New Roman" pitchFamily="18" charset="0"/>
              </a:rPr>
              <a:t>. </a:t>
            </a:r>
            <a:endParaRPr lang="el-GR">
              <a:ea typeface="Calibri" pitchFamily="34" charset="0"/>
              <a:cs typeface="Times New Roman" pitchFamily="18" charset="0"/>
            </a:endParaRPr>
          </a:p>
        </p:txBody>
      </p:sp>
      <p:sp>
        <p:nvSpPr>
          <p:cNvPr id="41985" name="Rectangle 1"/>
          <p:cNvSpPr>
            <a:spLocks noChangeArrowheads="1"/>
          </p:cNvSpPr>
          <p:nvPr/>
        </p:nvSpPr>
        <p:spPr bwMode="auto">
          <a:xfrm>
            <a:off x="5652120" y="3429000"/>
            <a:ext cx="300704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err="1" smtClean="0">
                <a:ln>
                  <a:noFill/>
                </a:ln>
                <a:solidFill>
                  <a:schemeClr val="tx1"/>
                </a:solidFill>
                <a:effectLst/>
                <a:latin typeface="Cambria" pitchFamily="18" charset="0"/>
                <a:ea typeface="Calibri" pitchFamily="34" charset="0"/>
                <a:cs typeface="Calibri" pitchFamily="34" charset="0"/>
              </a:rPr>
              <a:t>Κροκοσυλλέκτριες</a:t>
            </a:r>
            <a:r>
              <a:rPr kumimoji="0" lang="el-GR" sz="1400" b="0" i="0" u="none" strike="noStrike" cap="none" normalizeH="0" baseline="0" dirty="0" smtClean="0">
                <a:ln>
                  <a:noFill/>
                </a:ln>
                <a:solidFill>
                  <a:schemeClr val="tx1"/>
                </a:solidFill>
                <a:effectLst/>
                <a:latin typeface="Cambria" pitchFamily="18" charset="0"/>
                <a:ea typeface="Calibri" pitchFamily="34" charset="0"/>
                <a:cs typeface="Calibri" pitchFamily="34" charset="0"/>
              </a:rPr>
              <a:t>  κυκλαδική τέχνη</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987" name="Picture 3" descr="http://www.kolivas.de/wp-content/uploads/2010/12/Knossos_fresco_wome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104" y="4005064"/>
            <a:ext cx="3320542" cy="208991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11 - Ορθογώνιο"/>
          <p:cNvSpPr/>
          <p:nvPr/>
        </p:nvSpPr>
        <p:spPr>
          <a:xfrm>
            <a:off x="6300192" y="6237312"/>
            <a:ext cx="1962589" cy="307777"/>
          </a:xfrm>
          <a:prstGeom prst="rect">
            <a:avLst/>
          </a:prstGeom>
        </p:spPr>
        <p:txBody>
          <a:bodyPr wrap="none">
            <a:spAutoFit/>
          </a:bodyPr>
          <a:lstStyle/>
          <a:p>
            <a:r>
              <a:rPr lang="en-US" sz="1400" dirty="0" smtClean="0">
                <a:latin typeface="Cambria" pitchFamily="18" charset="0"/>
              </a:rPr>
              <a:t>N</a:t>
            </a:r>
            <a:r>
              <a:rPr lang="el-GR" sz="1400" dirty="0" err="1" smtClean="0">
                <a:latin typeface="Cambria" pitchFamily="18" charset="0"/>
              </a:rPr>
              <a:t>ωπογραφία</a:t>
            </a:r>
            <a:r>
              <a:rPr lang="el-GR" sz="1400" dirty="0" smtClean="0">
                <a:latin typeface="Cambria" pitchFamily="18" charset="0"/>
              </a:rPr>
              <a:t> </a:t>
            </a:r>
            <a:r>
              <a:rPr lang="el-GR" sz="1400" dirty="0" err="1" smtClean="0">
                <a:latin typeface="Cambria" pitchFamily="18" charset="0"/>
              </a:rPr>
              <a:t>Κνωσσός</a:t>
            </a:r>
            <a:endParaRPr lang="el-GR" sz="1400" dirty="0">
              <a:latin typeface="Cambria" pitchFamily="18" charset="0"/>
            </a:endParaRPr>
          </a:p>
        </p:txBody>
      </p:sp>
      <p:sp>
        <p:nvSpPr>
          <p:cNvPr id="11" name="10 - Ορθογώνιο"/>
          <p:cNvSpPr/>
          <p:nvPr/>
        </p:nvSpPr>
        <p:spPr>
          <a:xfrm>
            <a:off x="8316416" y="6669360"/>
            <a:ext cx="75557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TotalTime>
  <Words>2487</Words>
  <Application>Microsoft Macintosh PowerPoint</Application>
  <PresentationFormat>On-screen Show (4:3)</PresentationFormat>
  <Paragraphs>523</Paragraphs>
  <Slides>54</Slides>
  <Notes>4</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Diseño predeterminado</vt:lpstr>
      <vt:lpstr>1_Diseño predeterminado</vt:lpstr>
      <vt:lpstr>Έγγραφο</vt:lpstr>
      <vt:lpstr>PowerPoint Presentation</vt:lpstr>
      <vt:lpstr>Περιεχόμενα</vt:lpstr>
      <vt:lpstr>      Ορισμός της Τέχνης  Κατά τον Πλάτωνα, η τέχνη είναι "μίμησις μιμήσεως", γιατί η πραγματικότητα που αντιγράφει η τέχνη, είναι και αυτή αντίγραφο ενός άλλου, νοητού κόσμου (Πολιτεία).    </vt:lpstr>
      <vt:lpstr>   Ζωγραφική. Ιστορική Αναδρομή Η ιστορία της ζωγραφικής </vt:lpstr>
      <vt:lpstr>Αβορίγινες (Απορίτζιναλς)</vt:lpstr>
      <vt:lpstr>Cueva de la manos .  Αργεντινή (σπήλαιο των χεριών)</vt:lpstr>
      <vt:lpstr>PowerPoint Presentation</vt:lpstr>
      <vt:lpstr>PowerPoint Presentation</vt:lpstr>
      <vt:lpstr>  Ζωγραφική. Ιστορική Αναδρομή Τεχνικές και υλικά </vt:lpstr>
      <vt:lpstr>PowerPoint Presentation</vt:lpstr>
      <vt:lpstr>PowerPoint Presentation</vt:lpstr>
      <vt:lpstr>PowerPoint Presentation</vt:lpstr>
      <vt:lpstr>Χρωστικές </vt:lpstr>
      <vt:lpstr>PowerPoint Presentation</vt:lpstr>
      <vt:lpstr> Χρωστικές  Ιστορικά χρώματα</vt:lpstr>
      <vt:lpstr>Μωβεΐνη από τον Perkin 1856 </vt:lpstr>
      <vt:lpstr>Χρώμα και Χημική δομή</vt:lpstr>
      <vt:lpstr>H χρωματική απόχρωση των χρωστικών ενώσεων σχετίζεται με την παρουσία στο μόριο τους ακόρεστων ομάδων, τις χρωμοφόρες ομάδες.</vt:lpstr>
      <vt:lpstr> Η Ταξινόμηση των Χρωμάτων Ταξινόμηση των χρωμάτων με βάση τη χημική τους δομή </vt:lpstr>
      <vt:lpstr>PowerPoint Presentation</vt:lpstr>
      <vt:lpstr> Η Ταξινόμηση των Χρωμάτων Ταξινόμηση των χρωμάτων με βάση τον τρόπο βαφής</vt:lpstr>
      <vt:lpstr> Η Τεχνολογία των Χρωμάτων </vt:lpstr>
      <vt:lpstr>PowerPoint Presentation</vt:lpstr>
      <vt:lpstr>Φορείς χρωμάτων και βερνικιών </vt:lpstr>
      <vt:lpstr>PowerPoint Presentation</vt:lpstr>
      <vt:lpstr>Είδη χρωστικών ουσιών: </vt:lpstr>
      <vt:lpstr> Ρητίνες και γόμες  Οι ρητίνες και οι γόμες αποτελούν μαζί με τα έλαια τα κύρια συστατικά των βερνικιών.  </vt:lpstr>
      <vt:lpstr>Διαλυτικά υλικά </vt:lpstr>
      <vt:lpstr>Είδη Χρωμάτων Βασικά και συμπληρωματικά χρώματα: Τα βασικά χρώματα:            </vt:lpstr>
      <vt:lpstr>  Έτσι πραγματοποιείται ένας κύκλος 12 χρωμάτων, που απέχουν εξίσου μεταξύ τους, όπου κάθε χρώμα παίρνει τη θέση του, που δεν είναι εναλλάξιμη με τις άλλες. Η διαδοχή των χρωμάτων γίνεται σύμφωνα με την τάξη του ουράνιου τόξου και του φάσματος. Δύο συμπληρωματικά χρώματα, με τη μίξη τους, καταστρέφονται και δίνουν ένα ουδέτερο γκρι. Το ίδιο συμβαίνει και με την ανάμιξη των τριών βασικών χρωμάτων. </vt:lpstr>
      <vt:lpstr>    Πως μπορούμε να φτιάξουμε χρώματα</vt:lpstr>
      <vt:lpstr>PowerPoint Presentation</vt:lpstr>
      <vt:lpstr>PowerPoint Presentation</vt:lpstr>
      <vt:lpstr>PowerPoint Presentation</vt:lpstr>
      <vt:lpstr>Οι πιθανοί κίνδυνοι σε ένα στούντιο ζωγραφικής</vt:lpstr>
      <vt:lpstr> Μέθοδοι για ελεγχόμενη έκθεση του καλλιτέχνη     </vt:lpstr>
      <vt:lpstr> Μονογραφίες</vt:lpstr>
      <vt:lpstr> Ιστοσελίδες</vt:lpstr>
      <vt:lpstr> Μέθοδοι για ελεγχόμενη έκθεση του καλλιτέχνη     </vt:lpstr>
      <vt:lpstr>Επισήμανση Χημικών Ουσιών      </vt:lpstr>
      <vt:lpstr>Δελτία Δεδομένων Ασφαλείας Προϊόντων </vt:lpstr>
      <vt:lpstr>PowerPoint Presentation</vt:lpstr>
      <vt:lpstr>Ζωγραφική. Πιθανοί Κίνδυνοι</vt:lpstr>
      <vt:lpstr>Ασφαλής Ζωγραφική για Μικρούς και Μεγάλους</vt:lpstr>
      <vt:lpstr>Ασφαλής Ζωγραφική για Μικρούς και Μεγάλους</vt:lpstr>
      <vt:lpstr>Ζωγραφική για Παιδιά</vt:lpstr>
      <vt:lpstr> Τι είναι η Πράσινη Χημεία </vt:lpstr>
      <vt:lpstr>Τα Πράσινα Χρώματα, Τα χρώματα Ήπιας Χημείας</vt:lpstr>
      <vt:lpstr>Τα Πράσινα Χρώματα</vt:lpstr>
      <vt:lpstr>Η Συμβολή της Επιστήμης στην Ανάπτυξη Πράσινων Χρωμάτων</vt:lpstr>
      <vt:lpstr>Τα Νανοχρώματα </vt:lpstr>
      <vt:lpstr>Χρώματα Φωτο-κατάλυσης</vt:lpstr>
      <vt:lpstr>PowerPoint Presentation</vt:lpstr>
      <vt:lpstr>ΕΥΧΑΡΙΣΤΟΥΜΕ ΠΟΛΎ  ΓΙΑ ΤΗΝ ΠΡΟΣΟΧΗ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Mariajose</dc:creator>
  <cp:lastModifiedBy>Dimitris Giannakoudakis</cp:lastModifiedBy>
  <cp:revision>240</cp:revision>
  <dcterms:created xsi:type="dcterms:W3CDTF">2009-05-12T23:31:36Z</dcterms:created>
  <dcterms:modified xsi:type="dcterms:W3CDTF">2012-02-04T13:48:33Z</dcterms:modified>
</cp:coreProperties>
</file>