
<file path=[Content_Types].xml><?xml version="1.0" encoding="utf-8"?>
<Types xmlns="http://schemas.openxmlformats.org/package/2006/content-types">
  <Default Extension="xml" ContentType="application/xml"/>
  <Default Extension="wmf" ContentType="image/x-wmf"/>
  <Default Extension="jpeg" ContentType="image/jpeg"/>
  <Default Extension="rels" ContentType="application/vnd.openxmlformats-package.relationships+xml"/>
  <Default Extension="vml" ContentType="application/vnd.openxmlformats-officedocument.vmlDrawing"/>
  <Default Extension="gif" ContentType="image/gif"/>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embeddings/oleObject1.bin" ContentType="application/vnd.openxmlformats-officedocument.oleObject"/>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34.xml" ContentType="application/vnd.openxmlformats-officedocument.presentationml.notesSlide+xml"/>
  <Override PartName="/ppt/notesSlides/notesSlide3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064" r:id="rId1"/>
  </p:sldMasterIdLst>
  <p:notesMasterIdLst>
    <p:notesMasterId r:id="rId58"/>
  </p:notesMasterIdLst>
  <p:sldIdLst>
    <p:sldId id="343" r:id="rId2"/>
    <p:sldId id="345" r:id="rId3"/>
    <p:sldId id="317" r:id="rId4"/>
    <p:sldId id="294" r:id="rId5"/>
    <p:sldId id="318" r:id="rId6"/>
    <p:sldId id="348" r:id="rId7"/>
    <p:sldId id="347" r:id="rId8"/>
    <p:sldId id="349" r:id="rId9"/>
    <p:sldId id="322" r:id="rId10"/>
    <p:sldId id="323" r:id="rId11"/>
    <p:sldId id="324" r:id="rId12"/>
    <p:sldId id="301" r:id="rId13"/>
    <p:sldId id="257" r:id="rId14"/>
    <p:sldId id="282" r:id="rId15"/>
    <p:sldId id="266" r:id="rId16"/>
    <p:sldId id="292" r:id="rId17"/>
    <p:sldId id="302" r:id="rId18"/>
    <p:sldId id="265" r:id="rId19"/>
    <p:sldId id="303" r:id="rId20"/>
    <p:sldId id="269" r:id="rId21"/>
    <p:sldId id="259" r:id="rId22"/>
    <p:sldId id="260" r:id="rId23"/>
    <p:sldId id="261" r:id="rId24"/>
    <p:sldId id="304" r:id="rId25"/>
    <p:sldId id="305" r:id="rId26"/>
    <p:sldId id="306" r:id="rId27"/>
    <p:sldId id="340" r:id="rId28"/>
    <p:sldId id="307" r:id="rId29"/>
    <p:sldId id="329" r:id="rId30"/>
    <p:sldId id="330" r:id="rId31"/>
    <p:sldId id="331" r:id="rId32"/>
    <p:sldId id="332" r:id="rId33"/>
    <p:sldId id="333" r:id="rId34"/>
    <p:sldId id="334" r:id="rId35"/>
    <p:sldId id="335" r:id="rId36"/>
    <p:sldId id="336" r:id="rId37"/>
    <p:sldId id="337" r:id="rId38"/>
    <p:sldId id="338" r:id="rId39"/>
    <p:sldId id="339" r:id="rId40"/>
    <p:sldId id="274" r:id="rId41"/>
    <p:sldId id="275" r:id="rId42"/>
    <p:sldId id="276" r:id="rId43"/>
    <p:sldId id="341" r:id="rId44"/>
    <p:sldId id="277" r:id="rId45"/>
    <p:sldId id="286" r:id="rId46"/>
    <p:sldId id="287" r:id="rId47"/>
    <p:sldId id="291" r:id="rId48"/>
    <p:sldId id="351" r:id="rId49"/>
    <p:sldId id="352" r:id="rId50"/>
    <p:sldId id="258" r:id="rId51"/>
    <p:sldId id="280" r:id="rId52"/>
    <p:sldId id="354" r:id="rId53"/>
    <p:sldId id="355" r:id="rId54"/>
    <p:sldId id="356" r:id="rId55"/>
    <p:sldId id="281" r:id="rId56"/>
    <p:sldId id="314" r:id="rId57"/>
  </p:sldIdLst>
  <p:sldSz cx="9144000" cy="6858000" type="screen4x3"/>
  <p:notesSz cx="6858000" cy="9144000"/>
  <p:defaultText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56B9C"/>
    <a:srgbClr val="3CE44C"/>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49" d="100"/>
          <a:sy n="149" d="100"/>
        </p:scale>
        <p:origin x="-1400" y="-104"/>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63" Type="http://schemas.openxmlformats.org/officeDocument/2006/relationships/tableStyles" Target="tableStyles.xml"/><Relationship Id="rId50" Type="http://schemas.openxmlformats.org/officeDocument/2006/relationships/slide" Target="slides/slide49.xml"/><Relationship Id="rId51" Type="http://schemas.openxmlformats.org/officeDocument/2006/relationships/slide" Target="slides/slide50.xml"/><Relationship Id="rId52" Type="http://schemas.openxmlformats.org/officeDocument/2006/relationships/slide" Target="slides/slide51.xml"/><Relationship Id="rId53" Type="http://schemas.openxmlformats.org/officeDocument/2006/relationships/slide" Target="slides/slide52.xml"/><Relationship Id="rId54" Type="http://schemas.openxmlformats.org/officeDocument/2006/relationships/slide" Target="slides/slide53.xml"/><Relationship Id="rId55" Type="http://schemas.openxmlformats.org/officeDocument/2006/relationships/slide" Target="slides/slide54.xml"/><Relationship Id="rId56" Type="http://schemas.openxmlformats.org/officeDocument/2006/relationships/slide" Target="slides/slide55.xml"/><Relationship Id="rId57" Type="http://schemas.openxmlformats.org/officeDocument/2006/relationships/slide" Target="slides/slide56.xml"/><Relationship Id="rId58" Type="http://schemas.openxmlformats.org/officeDocument/2006/relationships/notesMaster" Target="notesMasters/notesMaster1.xml"/><Relationship Id="rId59" Type="http://schemas.openxmlformats.org/officeDocument/2006/relationships/printerSettings" Target="printerSettings/printerSettings1.bin"/><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60" Type="http://schemas.openxmlformats.org/officeDocument/2006/relationships/presProps" Target="presProps.xml"/><Relationship Id="rId61" Type="http://schemas.openxmlformats.org/officeDocument/2006/relationships/viewProps" Target="viewProps.xml"/><Relationship Id="rId62" Type="http://schemas.openxmlformats.org/officeDocument/2006/relationships/theme" Target="theme/theme1.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F54C564-ECC4-4964-B93E-C1C829720472}" type="doc">
      <dgm:prSet loTypeId="urn:microsoft.com/office/officeart/2005/8/layout/chevron2" loCatId="process" qsTypeId="urn:microsoft.com/office/officeart/2005/8/quickstyle/simple3" qsCatId="simple" csTypeId="urn:microsoft.com/office/officeart/2005/8/colors/accent1_2" csCatId="accent1" phldr="1"/>
      <dgm:spPr/>
      <dgm:t>
        <a:bodyPr/>
        <a:lstStyle/>
        <a:p>
          <a:endParaRPr lang="el-GR"/>
        </a:p>
      </dgm:t>
    </dgm:pt>
    <dgm:pt modelId="{7843C15F-0DF6-4A22-B28D-D54AF6EEB900}">
      <dgm:prSet phldrT="[Κείμενο]">
        <dgm:style>
          <a:lnRef idx="2">
            <a:schemeClr val="dk1">
              <a:shade val="50000"/>
            </a:schemeClr>
          </a:lnRef>
          <a:fillRef idx="1">
            <a:schemeClr val="dk1"/>
          </a:fillRef>
          <a:effectRef idx="0">
            <a:schemeClr val="dk1"/>
          </a:effectRef>
          <a:fontRef idx="minor">
            <a:schemeClr val="lt1"/>
          </a:fontRef>
        </dgm:style>
      </dgm:prSet>
      <dgm:spPr/>
      <dgm:t>
        <a:bodyPr/>
        <a:lstStyle/>
        <a:p>
          <a:r>
            <a:rPr lang="el-GR" dirty="0" smtClean="0"/>
            <a:t>Γαιάνθρακες</a:t>
          </a:r>
          <a:endParaRPr lang="el-GR" dirty="0"/>
        </a:p>
      </dgm:t>
    </dgm:pt>
    <dgm:pt modelId="{45194297-DE59-47C3-9291-02D66C827C28}" type="parTrans" cxnId="{699116EA-7297-4412-B27B-7937F681C91C}">
      <dgm:prSet/>
      <dgm:spPr/>
      <dgm:t>
        <a:bodyPr/>
        <a:lstStyle/>
        <a:p>
          <a:endParaRPr lang="el-GR"/>
        </a:p>
      </dgm:t>
    </dgm:pt>
    <dgm:pt modelId="{BEC627FD-3640-416D-AE99-BC09CB78901F}" type="sibTrans" cxnId="{699116EA-7297-4412-B27B-7937F681C91C}">
      <dgm:prSet/>
      <dgm:spPr/>
      <dgm:t>
        <a:bodyPr/>
        <a:lstStyle/>
        <a:p>
          <a:endParaRPr lang="el-GR"/>
        </a:p>
      </dgm:t>
    </dgm:pt>
    <dgm:pt modelId="{844C8A6C-CDD8-448A-A657-20C271AA53F7}">
      <dgm:prSet phldrT="[Κείμενο]"/>
      <dgm:spPr/>
      <dgm:t>
        <a:bodyPr/>
        <a:lstStyle/>
        <a:p>
          <a:r>
            <a:rPr lang="el-GR" dirty="0" smtClean="0"/>
            <a:t>Λιθάνθρακας </a:t>
          </a:r>
          <a:endParaRPr lang="el-GR" dirty="0"/>
        </a:p>
      </dgm:t>
    </dgm:pt>
    <dgm:pt modelId="{90EE1032-F7D9-43E8-9EF2-D563D3424D42}" type="parTrans" cxnId="{5FE5BF52-B1FA-4E91-AFAB-FD103850D1B6}">
      <dgm:prSet/>
      <dgm:spPr/>
      <dgm:t>
        <a:bodyPr/>
        <a:lstStyle/>
        <a:p>
          <a:endParaRPr lang="el-GR"/>
        </a:p>
      </dgm:t>
    </dgm:pt>
    <dgm:pt modelId="{614C1E37-4AB9-484A-8D54-05FD60E4E08D}" type="sibTrans" cxnId="{5FE5BF52-B1FA-4E91-AFAB-FD103850D1B6}">
      <dgm:prSet/>
      <dgm:spPr/>
      <dgm:t>
        <a:bodyPr/>
        <a:lstStyle/>
        <a:p>
          <a:endParaRPr lang="el-GR"/>
        </a:p>
      </dgm:t>
    </dgm:pt>
    <dgm:pt modelId="{14E944A0-700E-4AF9-BE43-87BF185E8D89}">
      <dgm:prSet phldrT="[Κείμενο]"/>
      <dgm:spPr/>
      <dgm:t>
        <a:bodyPr/>
        <a:lstStyle/>
        <a:p>
          <a:r>
            <a:rPr lang="el-GR" dirty="0" smtClean="0"/>
            <a:t>Λιγνίτης</a:t>
          </a:r>
          <a:endParaRPr lang="el-GR" dirty="0"/>
        </a:p>
      </dgm:t>
    </dgm:pt>
    <dgm:pt modelId="{80C1A32C-1254-4905-BB25-B41F9E3E3E6D}" type="parTrans" cxnId="{2FC604D2-9BDE-4FF0-A70A-4E99363C1B3F}">
      <dgm:prSet/>
      <dgm:spPr/>
      <dgm:t>
        <a:bodyPr/>
        <a:lstStyle/>
        <a:p>
          <a:endParaRPr lang="el-GR"/>
        </a:p>
      </dgm:t>
    </dgm:pt>
    <dgm:pt modelId="{5ACE8855-69DE-488B-9EB9-125193F00E62}" type="sibTrans" cxnId="{2FC604D2-9BDE-4FF0-A70A-4E99363C1B3F}">
      <dgm:prSet/>
      <dgm:spPr/>
      <dgm:t>
        <a:bodyPr/>
        <a:lstStyle/>
        <a:p>
          <a:endParaRPr lang="el-GR"/>
        </a:p>
      </dgm:t>
    </dgm:pt>
    <dgm:pt modelId="{485396E0-4D79-42AA-8777-AF1B4CB86A75}">
      <dgm:prSet phldrT="[Κείμενο]"/>
      <dgm:spPr>
        <a:solidFill>
          <a:schemeClr val="accent6">
            <a:lumMod val="40000"/>
            <a:lumOff val="60000"/>
          </a:schemeClr>
        </a:solidFill>
      </dgm:spPr>
      <dgm:t>
        <a:bodyPr/>
        <a:lstStyle/>
        <a:p>
          <a:r>
            <a:rPr lang="el-GR" dirty="0" smtClean="0"/>
            <a:t>Πετρέλαιο</a:t>
          </a:r>
          <a:endParaRPr lang="el-GR" dirty="0"/>
        </a:p>
      </dgm:t>
    </dgm:pt>
    <dgm:pt modelId="{836D9609-8C15-42E7-A3A6-3FF588A1BAFF}" type="parTrans" cxnId="{161F5B10-95D1-4A9E-8A47-3E1358514EF6}">
      <dgm:prSet/>
      <dgm:spPr/>
      <dgm:t>
        <a:bodyPr/>
        <a:lstStyle/>
        <a:p>
          <a:endParaRPr lang="el-GR"/>
        </a:p>
      </dgm:t>
    </dgm:pt>
    <dgm:pt modelId="{E22384DE-706F-4965-AAEA-03DC14106F89}" type="sibTrans" cxnId="{161F5B10-95D1-4A9E-8A47-3E1358514EF6}">
      <dgm:prSet/>
      <dgm:spPr/>
      <dgm:t>
        <a:bodyPr/>
        <a:lstStyle/>
        <a:p>
          <a:endParaRPr lang="el-GR"/>
        </a:p>
      </dgm:t>
    </dgm:pt>
    <dgm:pt modelId="{AB4AA984-3091-4E04-B7F9-15E1AB70D10C}">
      <dgm:prSet phldrT="[Κείμενο]"/>
      <dgm:spPr/>
      <dgm:t>
        <a:bodyPr/>
        <a:lstStyle/>
        <a:p>
          <a:r>
            <a:rPr lang="en-US" dirty="0" smtClean="0"/>
            <a:t>Diesel</a:t>
          </a:r>
          <a:endParaRPr lang="el-GR" dirty="0"/>
        </a:p>
      </dgm:t>
    </dgm:pt>
    <dgm:pt modelId="{8E0882B2-5C9F-486C-8995-B5CE06D8AFDF}" type="parTrans" cxnId="{DD8BC1F4-1C7A-40A3-8770-BCDB74917F22}">
      <dgm:prSet/>
      <dgm:spPr/>
      <dgm:t>
        <a:bodyPr/>
        <a:lstStyle/>
        <a:p>
          <a:endParaRPr lang="el-GR"/>
        </a:p>
      </dgm:t>
    </dgm:pt>
    <dgm:pt modelId="{F6F1A928-88E0-4F62-840C-0F75036B73AA}" type="sibTrans" cxnId="{DD8BC1F4-1C7A-40A3-8770-BCDB74917F22}">
      <dgm:prSet/>
      <dgm:spPr/>
      <dgm:t>
        <a:bodyPr/>
        <a:lstStyle/>
        <a:p>
          <a:endParaRPr lang="el-GR"/>
        </a:p>
      </dgm:t>
    </dgm:pt>
    <dgm:pt modelId="{E8B463A8-3DDE-4DFE-9A19-268BB9ECA1DC}">
      <dgm:prSet phldrT="[Κείμενο]"/>
      <dgm:spPr/>
      <dgm:t>
        <a:bodyPr/>
        <a:lstStyle/>
        <a:p>
          <a:r>
            <a:rPr lang="el-GR" dirty="0" smtClean="0"/>
            <a:t>Βενζίνη</a:t>
          </a:r>
          <a:endParaRPr lang="el-GR" dirty="0"/>
        </a:p>
      </dgm:t>
    </dgm:pt>
    <dgm:pt modelId="{DCC0EAF9-0294-49BA-AAF0-B4360EE220BB}" type="parTrans" cxnId="{3E54AAFB-EC73-4BF5-9C10-6B9DA3305874}">
      <dgm:prSet/>
      <dgm:spPr/>
      <dgm:t>
        <a:bodyPr/>
        <a:lstStyle/>
        <a:p>
          <a:endParaRPr lang="el-GR"/>
        </a:p>
      </dgm:t>
    </dgm:pt>
    <dgm:pt modelId="{4AA053C5-4C0F-43F5-9472-AD57D578368F}" type="sibTrans" cxnId="{3E54AAFB-EC73-4BF5-9C10-6B9DA3305874}">
      <dgm:prSet/>
      <dgm:spPr/>
      <dgm:t>
        <a:bodyPr/>
        <a:lstStyle/>
        <a:p>
          <a:endParaRPr lang="el-GR"/>
        </a:p>
      </dgm:t>
    </dgm:pt>
    <dgm:pt modelId="{76816E6C-40FB-4129-8C20-43D3EB79FEC9}">
      <dgm:prSet phldrT="[Κείμενο]"/>
      <dgm:spPr/>
      <dgm:t>
        <a:bodyPr/>
        <a:lstStyle/>
        <a:p>
          <a:r>
            <a:rPr lang="el-GR" dirty="0" smtClean="0"/>
            <a:t>Φυσικό αέριο</a:t>
          </a:r>
          <a:endParaRPr lang="el-GR" dirty="0"/>
        </a:p>
      </dgm:t>
    </dgm:pt>
    <dgm:pt modelId="{609E43A6-7948-4EF4-8202-9E39154B9A1D}" type="parTrans" cxnId="{FB14B62E-16CB-4324-99AE-217CEDA2AA92}">
      <dgm:prSet/>
      <dgm:spPr/>
      <dgm:t>
        <a:bodyPr/>
        <a:lstStyle/>
        <a:p>
          <a:endParaRPr lang="el-GR"/>
        </a:p>
      </dgm:t>
    </dgm:pt>
    <dgm:pt modelId="{259D94BC-C963-446E-878A-6D066E6A1DAB}" type="sibTrans" cxnId="{FB14B62E-16CB-4324-99AE-217CEDA2AA92}">
      <dgm:prSet/>
      <dgm:spPr/>
      <dgm:t>
        <a:bodyPr/>
        <a:lstStyle/>
        <a:p>
          <a:endParaRPr lang="el-GR"/>
        </a:p>
      </dgm:t>
    </dgm:pt>
    <dgm:pt modelId="{5558CB55-4076-47EF-BF32-646A21FF317C}">
      <dgm:prSet phldrT="[Κείμενο]"/>
      <dgm:spPr/>
      <dgm:t>
        <a:bodyPr/>
        <a:lstStyle/>
        <a:p>
          <a:r>
            <a:rPr lang="en-US" dirty="0" smtClean="0"/>
            <a:t>CNG</a:t>
          </a:r>
          <a:endParaRPr lang="el-GR" dirty="0"/>
        </a:p>
      </dgm:t>
    </dgm:pt>
    <dgm:pt modelId="{72D96F94-6727-4465-B25E-6A75C0850B2A}" type="parTrans" cxnId="{84E65C63-AE30-4DA7-BDDD-B09A13BAD5D8}">
      <dgm:prSet/>
      <dgm:spPr/>
      <dgm:t>
        <a:bodyPr/>
        <a:lstStyle/>
        <a:p>
          <a:endParaRPr lang="el-GR"/>
        </a:p>
      </dgm:t>
    </dgm:pt>
    <dgm:pt modelId="{95F826CE-46B0-43C1-A58C-8622CFA8C12B}" type="sibTrans" cxnId="{84E65C63-AE30-4DA7-BDDD-B09A13BAD5D8}">
      <dgm:prSet/>
      <dgm:spPr/>
      <dgm:t>
        <a:bodyPr/>
        <a:lstStyle/>
        <a:p>
          <a:endParaRPr lang="el-GR"/>
        </a:p>
      </dgm:t>
    </dgm:pt>
    <dgm:pt modelId="{EC870BD9-0509-40C1-931A-FD24CF83920C}">
      <dgm:prSet phldrT="[Κείμενο]"/>
      <dgm:spPr/>
      <dgm:t>
        <a:bodyPr/>
        <a:lstStyle/>
        <a:p>
          <a:r>
            <a:rPr lang="en-US" dirty="0" smtClean="0"/>
            <a:t>LNG</a:t>
          </a:r>
          <a:endParaRPr lang="el-GR" dirty="0"/>
        </a:p>
      </dgm:t>
    </dgm:pt>
    <dgm:pt modelId="{8CDF816B-097B-492B-B934-FDB6FD58EC12}" type="parTrans" cxnId="{CFD13168-DE12-4629-BA37-FE97ACC45471}">
      <dgm:prSet/>
      <dgm:spPr/>
      <dgm:t>
        <a:bodyPr/>
        <a:lstStyle/>
        <a:p>
          <a:endParaRPr lang="el-GR"/>
        </a:p>
      </dgm:t>
    </dgm:pt>
    <dgm:pt modelId="{E0CA6329-4495-40E9-9021-1F10E3695151}" type="sibTrans" cxnId="{CFD13168-DE12-4629-BA37-FE97ACC45471}">
      <dgm:prSet/>
      <dgm:spPr/>
      <dgm:t>
        <a:bodyPr/>
        <a:lstStyle/>
        <a:p>
          <a:endParaRPr lang="el-GR"/>
        </a:p>
      </dgm:t>
    </dgm:pt>
    <dgm:pt modelId="{D2A43ED9-9280-47D8-80BB-E7EAF303C966}" type="pres">
      <dgm:prSet presAssocID="{4F54C564-ECC4-4964-B93E-C1C829720472}" presName="linearFlow" presStyleCnt="0">
        <dgm:presLayoutVars>
          <dgm:dir/>
          <dgm:animLvl val="lvl"/>
          <dgm:resizeHandles val="exact"/>
        </dgm:presLayoutVars>
      </dgm:prSet>
      <dgm:spPr/>
      <dgm:t>
        <a:bodyPr/>
        <a:lstStyle/>
        <a:p>
          <a:endParaRPr lang="el-GR"/>
        </a:p>
      </dgm:t>
    </dgm:pt>
    <dgm:pt modelId="{907488DD-E624-46D3-92AA-332C6BFD0F6A}" type="pres">
      <dgm:prSet presAssocID="{7843C15F-0DF6-4A22-B28D-D54AF6EEB900}" presName="composite" presStyleCnt="0"/>
      <dgm:spPr/>
    </dgm:pt>
    <dgm:pt modelId="{3C6E4E41-58BB-4B78-AE42-082E49054261}" type="pres">
      <dgm:prSet presAssocID="{7843C15F-0DF6-4A22-B28D-D54AF6EEB900}" presName="parentText" presStyleLbl="alignNode1" presStyleIdx="0" presStyleCnt="3">
        <dgm:presLayoutVars>
          <dgm:chMax val="1"/>
          <dgm:bulletEnabled val="1"/>
        </dgm:presLayoutVars>
      </dgm:prSet>
      <dgm:spPr/>
      <dgm:t>
        <a:bodyPr/>
        <a:lstStyle/>
        <a:p>
          <a:endParaRPr lang="el-GR"/>
        </a:p>
      </dgm:t>
    </dgm:pt>
    <dgm:pt modelId="{4F59A94D-0637-43DB-9859-5BB98FAEEA10}" type="pres">
      <dgm:prSet presAssocID="{7843C15F-0DF6-4A22-B28D-D54AF6EEB900}" presName="descendantText" presStyleLbl="alignAcc1" presStyleIdx="0" presStyleCnt="3" custLinFactNeighborY="3100">
        <dgm:presLayoutVars>
          <dgm:bulletEnabled val="1"/>
        </dgm:presLayoutVars>
      </dgm:prSet>
      <dgm:spPr/>
      <dgm:t>
        <a:bodyPr/>
        <a:lstStyle/>
        <a:p>
          <a:endParaRPr lang="el-GR"/>
        </a:p>
      </dgm:t>
    </dgm:pt>
    <dgm:pt modelId="{20A12970-9A15-4F3C-8246-29300B10DF35}" type="pres">
      <dgm:prSet presAssocID="{BEC627FD-3640-416D-AE99-BC09CB78901F}" presName="sp" presStyleCnt="0"/>
      <dgm:spPr/>
    </dgm:pt>
    <dgm:pt modelId="{A9C8B82D-B0D5-4070-B2C1-94F344FD6288}" type="pres">
      <dgm:prSet presAssocID="{485396E0-4D79-42AA-8777-AF1B4CB86A75}" presName="composite" presStyleCnt="0"/>
      <dgm:spPr/>
    </dgm:pt>
    <dgm:pt modelId="{7AB21872-9A98-4973-9021-D40EBA33EAD7}" type="pres">
      <dgm:prSet presAssocID="{485396E0-4D79-42AA-8777-AF1B4CB86A75}" presName="parentText" presStyleLbl="alignNode1" presStyleIdx="1" presStyleCnt="3">
        <dgm:presLayoutVars>
          <dgm:chMax val="1"/>
          <dgm:bulletEnabled val="1"/>
        </dgm:presLayoutVars>
      </dgm:prSet>
      <dgm:spPr/>
      <dgm:t>
        <a:bodyPr/>
        <a:lstStyle/>
        <a:p>
          <a:endParaRPr lang="el-GR"/>
        </a:p>
      </dgm:t>
    </dgm:pt>
    <dgm:pt modelId="{989245A8-C5D4-4DB4-9A99-E5BD451DE953}" type="pres">
      <dgm:prSet presAssocID="{485396E0-4D79-42AA-8777-AF1B4CB86A75}" presName="descendantText" presStyleLbl="alignAcc1" presStyleIdx="1" presStyleCnt="3" custLinFactNeighborY="-550">
        <dgm:presLayoutVars>
          <dgm:bulletEnabled val="1"/>
        </dgm:presLayoutVars>
      </dgm:prSet>
      <dgm:spPr/>
      <dgm:t>
        <a:bodyPr/>
        <a:lstStyle/>
        <a:p>
          <a:endParaRPr lang="el-GR"/>
        </a:p>
      </dgm:t>
    </dgm:pt>
    <dgm:pt modelId="{E1369942-A1E9-4000-92D0-57A95FC76202}" type="pres">
      <dgm:prSet presAssocID="{E22384DE-706F-4965-AAEA-03DC14106F89}" presName="sp" presStyleCnt="0"/>
      <dgm:spPr/>
    </dgm:pt>
    <dgm:pt modelId="{ED43FEEA-9D94-4070-89D6-B5057694B48A}" type="pres">
      <dgm:prSet presAssocID="{76816E6C-40FB-4129-8C20-43D3EB79FEC9}" presName="composite" presStyleCnt="0"/>
      <dgm:spPr/>
    </dgm:pt>
    <dgm:pt modelId="{CFD23DF2-C9F3-449B-A2AF-983C6394ED51}" type="pres">
      <dgm:prSet presAssocID="{76816E6C-40FB-4129-8C20-43D3EB79FEC9}" presName="parentText" presStyleLbl="alignNode1" presStyleIdx="2" presStyleCnt="3">
        <dgm:presLayoutVars>
          <dgm:chMax val="1"/>
          <dgm:bulletEnabled val="1"/>
        </dgm:presLayoutVars>
      </dgm:prSet>
      <dgm:spPr/>
      <dgm:t>
        <a:bodyPr/>
        <a:lstStyle/>
        <a:p>
          <a:endParaRPr lang="el-GR"/>
        </a:p>
      </dgm:t>
    </dgm:pt>
    <dgm:pt modelId="{AB54B367-5796-4CFB-AD24-BE8FEDC1F1EE}" type="pres">
      <dgm:prSet presAssocID="{76816E6C-40FB-4129-8C20-43D3EB79FEC9}" presName="descendantText" presStyleLbl="alignAcc1" presStyleIdx="2" presStyleCnt="3">
        <dgm:presLayoutVars>
          <dgm:bulletEnabled val="1"/>
        </dgm:presLayoutVars>
      </dgm:prSet>
      <dgm:spPr/>
      <dgm:t>
        <a:bodyPr/>
        <a:lstStyle/>
        <a:p>
          <a:endParaRPr lang="el-GR"/>
        </a:p>
      </dgm:t>
    </dgm:pt>
  </dgm:ptLst>
  <dgm:cxnLst>
    <dgm:cxn modelId="{FD1F0E26-B511-4190-B7F6-939608EF4AA4}" type="presOf" srcId="{14E944A0-700E-4AF9-BE43-87BF185E8D89}" destId="{4F59A94D-0637-43DB-9859-5BB98FAEEA10}" srcOrd="0" destOrd="1" presId="urn:microsoft.com/office/officeart/2005/8/layout/chevron2"/>
    <dgm:cxn modelId="{CFD13168-DE12-4629-BA37-FE97ACC45471}" srcId="{76816E6C-40FB-4129-8C20-43D3EB79FEC9}" destId="{EC870BD9-0509-40C1-931A-FD24CF83920C}" srcOrd="1" destOrd="0" parTransId="{8CDF816B-097B-492B-B934-FDB6FD58EC12}" sibTransId="{E0CA6329-4495-40E9-9021-1F10E3695151}"/>
    <dgm:cxn modelId="{66D337AE-33B2-4D44-B5F3-E630E05923D5}" type="presOf" srcId="{EC870BD9-0509-40C1-931A-FD24CF83920C}" destId="{AB54B367-5796-4CFB-AD24-BE8FEDC1F1EE}" srcOrd="0" destOrd="1" presId="urn:microsoft.com/office/officeart/2005/8/layout/chevron2"/>
    <dgm:cxn modelId="{0A7C1ACA-2679-4DA4-A13D-32EDABEDD32A}" type="presOf" srcId="{7843C15F-0DF6-4A22-B28D-D54AF6EEB900}" destId="{3C6E4E41-58BB-4B78-AE42-082E49054261}" srcOrd="0" destOrd="0" presId="urn:microsoft.com/office/officeart/2005/8/layout/chevron2"/>
    <dgm:cxn modelId="{3E54AAFB-EC73-4BF5-9C10-6B9DA3305874}" srcId="{485396E0-4D79-42AA-8777-AF1B4CB86A75}" destId="{E8B463A8-3DDE-4DFE-9A19-268BB9ECA1DC}" srcOrd="1" destOrd="0" parTransId="{DCC0EAF9-0294-49BA-AAF0-B4360EE220BB}" sibTransId="{4AA053C5-4C0F-43F5-9472-AD57D578368F}"/>
    <dgm:cxn modelId="{2FC604D2-9BDE-4FF0-A70A-4E99363C1B3F}" srcId="{7843C15F-0DF6-4A22-B28D-D54AF6EEB900}" destId="{14E944A0-700E-4AF9-BE43-87BF185E8D89}" srcOrd="1" destOrd="0" parTransId="{80C1A32C-1254-4905-BB25-B41F9E3E3E6D}" sibTransId="{5ACE8855-69DE-488B-9EB9-125193F00E62}"/>
    <dgm:cxn modelId="{699116EA-7297-4412-B27B-7937F681C91C}" srcId="{4F54C564-ECC4-4964-B93E-C1C829720472}" destId="{7843C15F-0DF6-4A22-B28D-D54AF6EEB900}" srcOrd="0" destOrd="0" parTransId="{45194297-DE59-47C3-9291-02D66C827C28}" sibTransId="{BEC627FD-3640-416D-AE99-BC09CB78901F}"/>
    <dgm:cxn modelId="{DD8BC1F4-1C7A-40A3-8770-BCDB74917F22}" srcId="{485396E0-4D79-42AA-8777-AF1B4CB86A75}" destId="{AB4AA984-3091-4E04-B7F9-15E1AB70D10C}" srcOrd="0" destOrd="0" parTransId="{8E0882B2-5C9F-486C-8995-B5CE06D8AFDF}" sibTransId="{F6F1A928-88E0-4F62-840C-0F75036B73AA}"/>
    <dgm:cxn modelId="{ECCE95B8-A4D8-4AFB-83E2-005E544E7274}" type="presOf" srcId="{5558CB55-4076-47EF-BF32-646A21FF317C}" destId="{AB54B367-5796-4CFB-AD24-BE8FEDC1F1EE}" srcOrd="0" destOrd="0" presId="urn:microsoft.com/office/officeart/2005/8/layout/chevron2"/>
    <dgm:cxn modelId="{5FE5BF52-B1FA-4E91-AFAB-FD103850D1B6}" srcId="{7843C15F-0DF6-4A22-B28D-D54AF6EEB900}" destId="{844C8A6C-CDD8-448A-A657-20C271AA53F7}" srcOrd="0" destOrd="0" parTransId="{90EE1032-F7D9-43E8-9EF2-D563D3424D42}" sibTransId="{614C1E37-4AB9-484A-8D54-05FD60E4E08D}"/>
    <dgm:cxn modelId="{4E8E71B8-AAB1-4408-8CC0-87D2C871D935}" type="presOf" srcId="{AB4AA984-3091-4E04-B7F9-15E1AB70D10C}" destId="{989245A8-C5D4-4DB4-9A99-E5BD451DE953}" srcOrd="0" destOrd="0" presId="urn:microsoft.com/office/officeart/2005/8/layout/chevron2"/>
    <dgm:cxn modelId="{FB14B62E-16CB-4324-99AE-217CEDA2AA92}" srcId="{4F54C564-ECC4-4964-B93E-C1C829720472}" destId="{76816E6C-40FB-4129-8C20-43D3EB79FEC9}" srcOrd="2" destOrd="0" parTransId="{609E43A6-7948-4EF4-8202-9E39154B9A1D}" sibTransId="{259D94BC-C963-446E-878A-6D066E6A1DAB}"/>
    <dgm:cxn modelId="{737B7C6B-32C7-4FEB-9ED7-5FBCB805A3E4}" type="presOf" srcId="{76816E6C-40FB-4129-8C20-43D3EB79FEC9}" destId="{CFD23DF2-C9F3-449B-A2AF-983C6394ED51}" srcOrd="0" destOrd="0" presId="urn:microsoft.com/office/officeart/2005/8/layout/chevron2"/>
    <dgm:cxn modelId="{465195B5-247B-48D5-804C-CA334D453C95}" type="presOf" srcId="{4F54C564-ECC4-4964-B93E-C1C829720472}" destId="{D2A43ED9-9280-47D8-80BB-E7EAF303C966}" srcOrd="0" destOrd="0" presId="urn:microsoft.com/office/officeart/2005/8/layout/chevron2"/>
    <dgm:cxn modelId="{FB6071D0-20A1-4713-91AD-D5DEB93429A9}" type="presOf" srcId="{485396E0-4D79-42AA-8777-AF1B4CB86A75}" destId="{7AB21872-9A98-4973-9021-D40EBA33EAD7}" srcOrd="0" destOrd="0" presId="urn:microsoft.com/office/officeart/2005/8/layout/chevron2"/>
    <dgm:cxn modelId="{84E65C63-AE30-4DA7-BDDD-B09A13BAD5D8}" srcId="{76816E6C-40FB-4129-8C20-43D3EB79FEC9}" destId="{5558CB55-4076-47EF-BF32-646A21FF317C}" srcOrd="0" destOrd="0" parTransId="{72D96F94-6727-4465-B25E-6A75C0850B2A}" sibTransId="{95F826CE-46B0-43C1-A58C-8622CFA8C12B}"/>
    <dgm:cxn modelId="{F91C91BC-7C0E-42E0-833F-6895CE48A1BD}" type="presOf" srcId="{E8B463A8-3DDE-4DFE-9A19-268BB9ECA1DC}" destId="{989245A8-C5D4-4DB4-9A99-E5BD451DE953}" srcOrd="0" destOrd="1" presId="urn:microsoft.com/office/officeart/2005/8/layout/chevron2"/>
    <dgm:cxn modelId="{AAAAA05D-18EA-45FF-A0E3-F38425571261}" type="presOf" srcId="{844C8A6C-CDD8-448A-A657-20C271AA53F7}" destId="{4F59A94D-0637-43DB-9859-5BB98FAEEA10}" srcOrd="0" destOrd="0" presId="urn:microsoft.com/office/officeart/2005/8/layout/chevron2"/>
    <dgm:cxn modelId="{161F5B10-95D1-4A9E-8A47-3E1358514EF6}" srcId="{4F54C564-ECC4-4964-B93E-C1C829720472}" destId="{485396E0-4D79-42AA-8777-AF1B4CB86A75}" srcOrd="1" destOrd="0" parTransId="{836D9609-8C15-42E7-A3A6-3FF588A1BAFF}" sibTransId="{E22384DE-706F-4965-AAEA-03DC14106F89}"/>
    <dgm:cxn modelId="{60E68E48-3570-40B6-988D-03C254FB8223}" type="presParOf" srcId="{D2A43ED9-9280-47D8-80BB-E7EAF303C966}" destId="{907488DD-E624-46D3-92AA-332C6BFD0F6A}" srcOrd="0" destOrd="0" presId="urn:microsoft.com/office/officeart/2005/8/layout/chevron2"/>
    <dgm:cxn modelId="{F9924F9D-D828-4699-8211-6905C8114D6D}" type="presParOf" srcId="{907488DD-E624-46D3-92AA-332C6BFD0F6A}" destId="{3C6E4E41-58BB-4B78-AE42-082E49054261}" srcOrd="0" destOrd="0" presId="urn:microsoft.com/office/officeart/2005/8/layout/chevron2"/>
    <dgm:cxn modelId="{42DD9CBE-8E04-40B9-8350-30C3C79A942C}" type="presParOf" srcId="{907488DD-E624-46D3-92AA-332C6BFD0F6A}" destId="{4F59A94D-0637-43DB-9859-5BB98FAEEA10}" srcOrd="1" destOrd="0" presId="urn:microsoft.com/office/officeart/2005/8/layout/chevron2"/>
    <dgm:cxn modelId="{836F6119-6942-4ABB-9335-45DC559E8EA9}" type="presParOf" srcId="{D2A43ED9-9280-47D8-80BB-E7EAF303C966}" destId="{20A12970-9A15-4F3C-8246-29300B10DF35}" srcOrd="1" destOrd="0" presId="urn:microsoft.com/office/officeart/2005/8/layout/chevron2"/>
    <dgm:cxn modelId="{3CF895AE-BF80-48E4-AD85-2A384CDC29CC}" type="presParOf" srcId="{D2A43ED9-9280-47D8-80BB-E7EAF303C966}" destId="{A9C8B82D-B0D5-4070-B2C1-94F344FD6288}" srcOrd="2" destOrd="0" presId="urn:microsoft.com/office/officeart/2005/8/layout/chevron2"/>
    <dgm:cxn modelId="{3664147D-7FA3-4802-AC05-0B9DF14CF7D1}" type="presParOf" srcId="{A9C8B82D-B0D5-4070-B2C1-94F344FD6288}" destId="{7AB21872-9A98-4973-9021-D40EBA33EAD7}" srcOrd="0" destOrd="0" presId="urn:microsoft.com/office/officeart/2005/8/layout/chevron2"/>
    <dgm:cxn modelId="{44D28546-1C56-48E4-88D1-926497CEFC77}" type="presParOf" srcId="{A9C8B82D-B0D5-4070-B2C1-94F344FD6288}" destId="{989245A8-C5D4-4DB4-9A99-E5BD451DE953}" srcOrd="1" destOrd="0" presId="urn:microsoft.com/office/officeart/2005/8/layout/chevron2"/>
    <dgm:cxn modelId="{26AF2233-90C3-40B2-8533-4B4D12116EC5}" type="presParOf" srcId="{D2A43ED9-9280-47D8-80BB-E7EAF303C966}" destId="{E1369942-A1E9-4000-92D0-57A95FC76202}" srcOrd="3" destOrd="0" presId="urn:microsoft.com/office/officeart/2005/8/layout/chevron2"/>
    <dgm:cxn modelId="{7A8CAA2C-C093-4D21-A680-4E8117B25735}" type="presParOf" srcId="{D2A43ED9-9280-47D8-80BB-E7EAF303C966}" destId="{ED43FEEA-9D94-4070-89D6-B5057694B48A}" srcOrd="4" destOrd="0" presId="urn:microsoft.com/office/officeart/2005/8/layout/chevron2"/>
    <dgm:cxn modelId="{E1E5D3B0-29C5-4ED8-8D5A-8FBBFED75C77}" type="presParOf" srcId="{ED43FEEA-9D94-4070-89D6-B5057694B48A}" destId="{CFD23DF2-C9F3-449B-A2AF-983C6394ED51}" srcOrd="0" destOrd="0" presId="urn:microsoft.com/office/officeart/2005/8/layout/chevron2"/>
    <dgm:cxn modelId="{081B41E0-C2F1-4B53-8127-E55D76A749D5}" type="presParOf" srcId="{ED43FEEA-9D94-4070-89D6-B5057694B48A}" destId="{AB54B367-5796-4CFB-AD24-BE8FEDC1F1EE}" srcOrd="1" destOrd="0" presId="urn:microsoft.com/office/officeart/2005/8/layout/chevron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2199E12-CF0F-45E3-BB24-6A4C02B3D4A3}" type="doc">
      <dgm:prSet loTypeId="urn:microsoft.com/office/officeart/2005/8/layout/chevron2" loCatId="process" qsTypeId="urn:microsoft.com/office/officeart/2005/8/quickstyle/simple3" qsCatId="simple" csTypeId="urn:microsoft.com/office/officeart/2005/8/colors/accent1_2" csCatId="accent1" phldr="1"/>
      <dgm:spPr/>
      <dgm:t>
        <a:bodyPr/>
        <a:lstStyle/>
        <a:p>
          <a:endParaRPr lang="el-GR"/>
        </a:p>
      </dgm:t>
    </dgm:pt>
    <dgm:pt modelId="{65514F0F-615A-431E-8251-A1F8DE55305C}">
      <dgm:prSet phldrT="[Κείμενο]">
        <dgm:style>
          <a:lnRef idx="1">
            <a:schemeClr val="accent3"/>
          </a:lnRef>
          <a:fillRef idx="2">
            <a:schemeClr val="accent3"/>
          </a:fillRef>
          <a:effectRef idx="1">
            <a:schemeClr val="accent3"/>
          </a:effectRef>
          <a:fontRef idx="minor">
            <a:schemeClr val="dk1"/>
          </a:fontRef>
        </dgm:style>
      </dgm:prSet>
      <dgm:spPr/>
      <dgm:t>
        <a:bodyPr/>
        <a:lstStyle/>
        <a:p>
          <a:r>
            <a:rPr lang="el-GR" dirty="0" smtClean="0"/>
            <a:t>Βιοκαύσιμα</a:t>
          </a:r>
          <a:endParaRPr lang="el-GR" dirty="0"/>
        </a:p>
      </dgm:t>
    </dgm:pt>
    <dgm:pt modelId="{E09A4278-A10B-44B5-BB97-E9CA6522765A}" type="parTrans" cxnId="{25F3EBB9-B1A9-486B-A9F7-72EAE254758D}">
      <dgm:prSet/>
      <dgm:spPr/>
      <dgm:t>
        <a:bodyPr/>
        <a:lstStyle/>
        <a:p>
          <a:endParaRPr lang="el-GR"/>
        </a:p>
      </dgm:t>
    </dgm:pt>
    <dgm:pt modelId="{0D75B138-CE1D-49F7-9457-0EE156FF670F}" type="sibTrans" cxnId="{25F3EBB9-B1A9-486B-A9F7-72EAE254758D}">
      <dgm:prSet/>
      <dgm:spPr/>
      <dgm:t>
        <a:bodyPr/>
        <a:lstStyle/>
        <a:p>
          <a:endParaRPr lang="el-GR"/>
        </a:p>
      </dgm:t>
    </dgm:pt>
    <dgm:pt modelId="{44D6507C-EDA1-4672-837E-06895433AD13}">
      <dgm:prSet phldrT="[Κείμενο]"/>
      <dgm:spPr/>
      <dgm:t>
        <a:bodyPr/>
        <a:lstStyle/>
        <a:p>
          <a:pPr algn="l"/>
          <a:r>
            <a:rPr lang="el-GR" b="1" dirty="0" smtClean="0">
              <a:solidFill>
                <a:srgbClr val="27EC18"/>
              </a:solidFill>
            </a:rPr>
            <a:t>Βιοντίζελ</a:t>
          </a:r>
          <a:endParaRPr lang="el-GR" dirty="0"/>
        </a:p>
      </dgm:t>
    </dgm:pt>
    <dgm:pt modelId="{51175DA9-5888-4870-9C26-3473A6D88507}" type="parTrans" cxnId="{A5C83997-AFAF-428B-B2FA-BA7C5D447D81}">
      <dgm:prSet/>
      <dgm:spPr/>
      <dgm:t>
        <a:bodyPr/>
        <a:lstStyle/>
        <a:p>
          <a:endParaRPr lang="el-GR"/>
        </a:p>
      </dgm:t>
    </dgm:pt>
    <dgm:pt modelId="{849EE6AE-BC4C-4E57-BDF1-483993A546DB}" type="sibTrans" cxnId="{A5C83997-AFAF-428B-B2FA-BA7C5D447D81}">
      <dgm:prSet/>
      <dgm:spPr/>
      <dgm:t>
        <a:bodyPr/>
        <a:lstStyle/>
        <a:p>
          <a:endParaRPr lang="el-GR"/>
        </a:p>
      </dgm:t>
    </dgm:pt>
    <dgm:pt modelId="{50D9FE1B-F554-4251-92D6-7E8EB7D3E829}">
      <dgm:prSet phldrT="[Κείμενο]">
        <dgm:style>
          <a:lnRef idx="1">
            <a:schemeClr val="accent3"/>
          </a:lnRef>
          <a:fillRef idx="2">
            <a:schemeClr val="accent3"/>
          </a:fillRef>
          <a:effectRef idx="1">
            <a:schemeClr val="accent3"/>
          </a:effectRef>
          <a:fontRef idx="minor">
            <a:schemeClr val="dk1"/>
          </a:fontRef>
        </dgm:style>
      </dgm:prSet>
      <dgm:spPr/>
      <dgm:t>
        <a:bodyPr/>
        <a:lstStyle/>
        <a:p>
          <a:r>
            <a:rPr lang="el-GR" dirty="0" smtClean="0"/>
            <a:t>Βιοαέριο</a:t>
          </a:r>
          <a:endParaRPr lang="el-GR" dirty="0"/>
        </a:p>
      </dgm:t>
    </dgm:pt>
    <dgm:pt modelId="{FE8F35C7-21DD-4D51-9453-2ADE9B65EEBE}" type="parTrans" cxnId="{875D8396-3D42-4397-9037-896B23985102}">
      <dgm:prSet/>
      <dgm:spPr/>
      <dgm:t>
        <a:bodyPr/>
        <a:lstStyle/>
        <a:p>
          <a:endParaRPr lang="el-GR"/>
        </a:p>
      </dgm:t>
    </dgm:pt>
    <dgm:pt modelId="{33322143-0448-44E2-90E5-F0396E100B4F}" type="sibTrans" cxnId="{875D8396-3D42-4397-9037-896B23985102}">
      <dgm:prSet/>
      <dgm:spPr/>
      <dgm:t>
        <a:bodyPr/>
        <a:lstStyle/>
        <a:p>
          <a:endParaRPr lang="el-GR"/>
        </a:p>
      </dgm:t>
    </dgm:pt>
    <dgm:pt modelId="{33F1C448-85CA-4917-B6C3-B46A916258A1}">
      <dgm:prSet phldrT="[Κείμενο]"/>
      <dgm:spPr/>
      <dgm:t>
        <a:bodyPr/>
        <a:lstStyle/>
        <a:p>
          <a:r>
            <a:rPr lang="el-GR" dirty="0" smtClean="0"/>
            <a:t>Μεθάνιο</a:t>
          </a:r>
          <a:endParaRPr lang="el-GR" dirty="0"/>
        </a:p>
      </dgm:t>
    </dgm:pt>
    <dgm:pt modelId="{6933BD2A-CBB2-463D-AA37-72937CAFB949}" type="parTrans" cxnId="{F1697E7A-6F75-4B1A-B2DD-63C21282CC57}">
      <dgm:prSet/>
      <dgm:spPr/>
      <dgm:t>
        <a:bodyPr/>
        <a:lstStyle/>
        <a:p>
          <a:endParaRPr lang="el-GR"/>
        </a:p>
      </dgm:t>
    </dgm:pt>
    <dgm:pt modelId="{7DED01EE-0C3F-4B0C-B47D-B56D4CA49567}" type="sibTrans" cxnId="{F1697E7A-6F75-4B1A-B2DD-63C21282CC57}">
      <dgm:prSet/>
      <dgm:spPr/>
      <dgm:t>
        <a:bodyPr/>
        <a:lstStyle/>
        <a:p>
          <a:endParaRPr lang="el-GR"/>
        </a:p>
      </dgm:t>
    </dgm:pt>
    <dgm:pt modelId="{7D8DD986-13EC-41EB-9C72-851379DC97BD}">
      <dgm:prSet phldrT="[Κείμενο]">
        <dgm:style>
          <a:lnRef idx="1">
            <a:schemeClr val="accent3"/>
          </a:lnRef>
          <a:fillRef idx="2">
            <a:schemeClr val="accent3"/>
          </a:fillRef>
          <a:effectRef idx="1">
            <a:schemeClr val="accent3"/>
          </a:effectRef>
          <a:fontRef idx="minor">
            <a:schemeClr val="dk1"/>
          </a:fontRef>
        </dgm:style>
      </dgm:prSet>
      <dgm:spPr/>
      <dgm:t>
        <a:bodyPr/>
        <a:lstStyle/>
        <a:p>
          <a:r>
            <a:rPr lang="el-GR" dirty="0" smtClean="0"/>
            <a:t>Υδρογόνο</a:t>
          </a:r>
          <a:endParaRPr lang="el-GR" dirty="0"/>
        </a:p>
      </dgm:t>
    </dgm:pt>
    <dgm:pt modelId="{DFE032B4-E026-4841-898A-6B89C948A721}" type="parTrans" cxnId="{B58695D2-0536-4820-91F9-90F7CDAE166C}">
      <dgm:prSet/>
      <dgm:spPr/>
      <dgm:t>
        <a:bodyPr/>
        <a:lstStyle/>
        <a:p>
          <a:endParaRPr lang="el-GR"/>
        </a:p>
      </dgm:t>
    </dgm:pt>
    <dgm:pt modelId="{7D722623-D8F8-49F4-B08B-D83FB2C7749B}" type="sibTrans" cxnId="{B58695D2-0536-4820-91F9-90F7CDAE166C}">
      <dgm:prSet/>
      <dgm:spPr/>
      <dgm:t>
        <a:bodyPr/>
        <a:lstStyle/>
        <a:p>
          <a:endParaRPr lang="el-GR"/>
        </a:p>
      </dgm:t>
    </dgm:pt>
    <dgm:pt modelId="{F1047C03-F5A6-4EE1-B0D8-5057CF5AE120}">
      <dgm:prSet phldrT="[Κείμενο]"/>
      <dgm:spPr/>
      <dgm:t>
        <a:bodyPr/>
        <a:lstStyle/>
        <a:p>
          <a:pPr algn="l"/>
          <a:r>
            <a:rPr lang="el-GR" dirty="0" smtClean="0"/>
            <a:t>ΜΕΚ</a:t>
          </a:r>
          <a:endParaRPr lang="el-GR" b="1" dirty="0">
            <a:solidFill>
              <a:srgbClr val="27EC18"/>
            </a:solidFill>
          </a:endParaRPr>
        </a:p>
      </dgm:t>
    </dgm:pt>
    <dgm:pt modelId="{D999708B-F69E-4430-A252-2704D95B00AF}" type="parTrans" cxnId="{CC98EF4F-0D29-4199-BD99-2AAD7FF46519}">
      <dgm:prSet/>
      <dgm:spPr/>
      <dgm:t>
        <a:bodyPr/>
        <a:lstStyle/>
        <a:p>
          <a:endParaRPr lang="el-GR"/>
        </a:p>
      </dgm:t>
    </dgm:pt>
    <dgm:pt modelId="{4A6927F9-A281-49EE-A6FD-F12780D05745}" type="sibTrans" cxnId="{CC98EF4F-0D29-4199-BD99-2AAD7FF46519}">
      <dgm:prSet/>
      <dgm:spPr/>
      <dgm:t>
        <a:bodyPr/>
        <a:lstStyle/>
        <a:p>
          <a:endParaRPr lang="el-GR"/>
        </a:p>
      </dgm:t>
    </dgm:pt>
    <dgm:pt modelId="{345566F3-936D-40E8-A5C7-8C1D79367B29}">
      <dgm:prSet phldrT="[Κείμενο]"/>
      <dgm:spPr/>
      <dgm:t>
        <a:bodyPr/>
        <a:lstStyle/>
        <a:p>
          <a:pPr algn="l"/>
          <a:r>
            <a:rPr lang="el-GR" b="1" dirty="0" smtClean="0">
              <a:solidFill>
                <a:srgbClr val="27EC18"/>
              </a:solidFill>
            </a:rPr>
            <a:t>Βιοαλκοόλες</a:t>
          </a:r>
          <a:endParaRPr lang="el-GR" dirty="0"/>
        </a:p>
      </dgm:t>
    </dgm:pt>
    <dgm:pt modelId="{416BBC91-A889-42E4-94A5-0D48D6178358}" type="parTrans" cxnId="{BBF19797-A012-49DA-A220-104976146088}">
      <dgm:prSet/>
      <dgm:spPr/>
      <dgm:t>
        <a:bodyPr/>
        <a:lstStyle/>
        <a:p>
          <a:endParaRPr lang="el-GR"/>
        </a:p>
      </dgm:t>
    </dgm:pt>
    <dgm:pt modelId="{26FCB48B-4AF6-4CE3-83FB-A47188171583}" type="sibTrans" cxnId="{BBF19797-A012-49DA-A220-104976146088}">
      <dgm:prSet/>
      <dgm:spPr/>
      <dgm:t>
        <a:bodyPr/>
        <a:lstStyle/>
        <a:p>
          <a:endParaRPr lang="el-GR"/>
        </a:p>
      </dgm:t>
    </dgm:pt>
    <dgm:pt modelId="{59A2C547-8D0A-4E31-A6D6-A7A5FE559CF4}">
      <dgm:prSet/>
      <dgm:spPr/>
      <dgm:t>
        <a:bodyPr/>
        <a:lstStyle/>
        <a:p>
          <a:pPr algn="l"/>
          <a:r>
            <a:rPr lang="el-GR" dirty="0" smtClean="0"/>
            <a:t>ΟΚΚ</a:t>
          </a:r>
          <a:endParaRPr lang="el-GR" dirty="0"/>
        </a:p>
      </dgm:t>
    </dgm:pt>
    <dgm:pt modelId="{6CEFA297-C185-48E5-88AE-29BB0E40C8FC}" type="parTrans" cxnId="{A0C4D3F4-C8A2-4CAD-A3A0-E522999BFA97}">
      <dgm:prSet/>
      <dgm:spPr/>
      <dgm:t>
        <a:bodyPr/>
        <a:lstStyle/>
        <a:p>
          <a:endParaRPr lang="el-GR"/>
        </a:p>
      </dgm:t>
    </dgm:pt>
    <dgm:pt modelId="{6E2065F9-DC8C-4DBB-9B0F-172E69186093}" type="sibTrans" cxnId="{A0C4D3F4-C8A2-4CAD-A3A0-E522999BFA97}">
      <dgm:prSet/>
      <dgm:spPr/>
      <dgm:t>
        <a:bodyPr/>
        <a:lstStyle/>
        <a:p>
          <a:endParaRPr lang="el-GR"/>
        </a:p>
      </dgm:t>
    </dgm:pt>
    <dgm:pt modelId="{11F93D05-0AC3-4725-A836-7A9E5BE75F2C}" type="pres">
      <dgm:prSet presAssocID="{B2199E12-CF0F-45E3-BB24-6A4C02B3D4A3}" presName="linearFlow" presStyleCnt="0">
        <dgm:presLayoutVars>
          <dgm:dir/>
          <dgm:animLvl val="lvl"/>
          <dgm:resizeHandles val="exact"/>
        </dgm:presLayoutVars>
      </dgm:prSet>
      <dgm:spPr/>
      <dgm:t>
        <a:bodyPr/>
        <a:lstStyle/>
        <a:p>
          <a:endParaRPr lang="el-GR"/>
        </a:p>
      </dgm:t>
    </dgm:pt>
    <dgm:pt modelId="{C4619988-3839-4040-AAAF-17499A5852F9}" type="pres">
      <dgm:prSet presAssocID="{65514F0F-615A-431E-8251-A1F8DE55305C}" presName="composite" presStyleCnt="0"/>
      <dgm:spPr/>
    </dgm:pt>
    <dgm:pt modelId="{DD2A1DFC-E0B9-4286-869B-08628C35FCC5}" type="pres">
      <dgm:prSet presAssocID="{65514F0F-615A-431E-8251-A1F8DE55305C}" presName="parentText" presStyleLbl="alignNode1" presStyleIdx="0" presStyleCnt="3">
        <dgm:presLayoutVars>
          <dgm:chMax val="1"/>
          <dgm:bulletEnabled val="1"/>
        </dgm:presLayoutVars>
      </dgm:prSet>
      <dgm:spPr/>
      <dgm:t>
        <a:bodyPr/>
        <a:lstStyle/>
        <a:p>
          <a:endParaRPr lang="el-GR"/>
        </a:p>
      </dgm:t>
    </dgm:pt>
    <dgm:pt modelId="{08383A55-E1E2-4E12-8912-B6D4D6714129}" type="pres">
      <dgm:prSet presAssocID="{65514F0F-615A-431E-8251-A1F8DE55305C}" presName="descendantText" presStyleLbl="alignAcc1" presStyleIdx="0" presStyleCnt="3">
        <dgm:presLayoutVars>
          <dgm:bulletEnabled val="1"/>
        </dgm:presLayoutVars>
      </dgm:prSet>
      <dgm:spPr/>
      <dgm:t>
        <a:bodyPr/>
        <a:lstStyle/>
        <a:p>
          <a:endParaRPr lang="el-GR"/>
        </a:p>
      </dgm:t>
    </dgm:pt>
    <dgm:pt modelId="{AF450F54-F805-4390-BCCA-7CC2FCD1899F}" type="pres">
      <dgm:prSet presAssocID="{0D75B138-CE1D-49F7-9457-0EE156FF670F}" presName="sp" presStyleCnt="0"/>
      <dgm:spPr/>
    </dgm:pt>
    <dgm:pt modelId="{9B210C9C-EFA2-4045-994E-BEE51C6847C0}" type="pres">
      <dgm:prSet presAssocID="{50D9FE1B-F554-4251-92D6-7E8EB7D3E829}" presName="composite" presStyleCnt="0"/>
      <dgm:spPr/>
    </dgm:pt>
    <dgm:pt modelId="{F1A56465-8247-4844-AB7A-18EE13C65D47}" type="pres">
      <dgm:prSet presAssocID="{50D9FE1B-F554-4251-92D6-7E8EB7D3E829}" presName="parentText" presStyleLbl="alignNode1" presStyleIdx="1" presStyleCnt="3">
        <dgm:presLayoutVars>
          <dgm:chMax val="1"/>
          <dgm:bulletEnabled val="1"/>
        </dgm:presLayoutVars>
      </dgm:prSet>
      <dgm:spPr/>
      <dgm:t>
        <a:bodyPr/>
        <a:lstStyle/>
        <a:p>
          <a:endParaRPr lang="el-GR"/>
        </a:p>
      </dgm:t>
    </dgm:pt>
    <dgm:pt modelId="{E3C51D33-517C-4B6E-9C86-DD551E959B08}" type="pres">
      <dgm:prSet presAssocID="{50D9FE1B-F554-4251-92D6-7E8EB7D3E829}" presName="descendantText" presStyleLbl="alignAcc1" presStyleIdx="1" presStyleCnt="3">
        <dgm:presLayoutVars>
          <dgm:bulletEnabled val="1"/>
        </dgm:presLayoutVars>
      </dgm:prSet>
      <dgm:spPr/>
      <dgm:t>
        <a:bodyPr/>
        <a:lstStyle/>
        <a:p>
          <a:endParaRPr lang="el-GR"/>
        </a:p>
      </dgm:t>
    </dgm:pt>
    <dgm:pt modelId="{A1E65D32-1F77-44BE-A5AF-C4E49266D009}" type="pres">
      <dgm:prSet presAssocID="{33322143-0448-44E2-90E5-F0396E100B4F}" presName="sp" presStyleCnt="0"/>
      <dgm:spPr/>
    </dgm:pt>
    <dgm:pt modelId="{EC989774-0961-41CE-8FD5-3D17A01CAACE}" type="pres">
      <dgm:prSet presAssocID="{7D8DD986-13EC-41EB-9C72-851379DC97BD}" presName="composite" presStyleCnt="0"/>
      <dgm:spPr/>
    </dgm:pt>
    <dgm:pt modelId="{D5CBF888-CACB-4499-961A-23170941659F}" type="pres">
      <dgm:prSet presAssocID="{7D8DD986-13EC-41EB-9C72-851379DC97BD}" presName="parentText" presStyleLbl="alignNode1" presStyleIdx="2" presStyleCnt="3">
        <dgm:presLayoutVars>
          <dgm:chMax val="1"/>
          <dgm:bulletEnabled val="1"/>
        </dgm:presLayoutVars>
      </dgm:prSet>
      <dgm:spPr/>
      <dgm:t>
        <a:bodyPr/>
        <a:lstStyle/>
        <a:p>
          <a:endParaRPr lang="el-GR"/>
        </a:p>
      </dgm:t>
    </dgm:pt>
    <dgm:pt modelId="{15F10441-338E-461B-8004-310C862CEA3D}" type="pres">
      <dgm:prSet presAssocID="{7D8DD986-13EC-41EB-9C72-851379DC97BD}" presName="descendantText" presStyleLbl="alignAcc1" presStyleIdx="2" presStyleCnt="3" custLinFactNeighborY="2309">
        <dgm:presLayoutVars>
          <dgm:bulletEnabled val="1"/>
        </dgm:presLayoutVars>
      </dgm:prSet>
      <dgm:spPr/>
      <dgm:t>
        <a:bodyPr/>
        <a:lstStyle/>
        <a:p>
          <a:endParaRPr lang="el-GR"/>
        </a:p>
      </dgm:t>
    </dgm:pt>
  </dgm:ptLst>
  <dgm:cxnLst>
    <dgm:cxn modelId="{AB870B8A-A6CD-4982-A55C-95C9D54BB898}" type="presOf" srcId="{65514F0F-615A-431E-8251-A1F8DE55305C}" destId="{DD2A1DFC-E0B9-4286-869B-08628C35FCC5}" srcOrd="0" destOrd="0" presId="urn:microsoft.com/office/officeart/2005/8/layout/chevron2"/>
    <dgm:cxn modelId="{25F3EBB9-B1A9-486B-A9F7-72EAE254758D}" srcId="{B2199E12-CF0F-45E3-BB24-6A4C02B3D4A3}" destId="{65514F0F-615A-431E-8251-A1F8DE55305C}" srcOrd="0" destOrd="0" parTransId="{E09A4278-A10B-44B5-BB97-E9CA6522765A}" sibTransId="{0D75B138-CE1D-49F7-9457-0EE156FF670F}"/>
    <dgm:cxn modelId="{D682F940-28E1-4343-BDFC-472B7D205AAD}" type="presOf" srcId="{B2199E12-CF0F-45E3-BB24-6A4C02B3D4A3}" destId="{11F93D05-0AC3-4725-A836-7A9E5BE75F2C}" srcOrd="0" destOrd="0" presId="urn:microsoft.com/office/officeart/2005/8/layout/chevron2"/>
    <dgm:cxn modelId="{83424A8F-8525-448C-81D1-444C16F514A8}" type="presOf" srcId="{59A2C547-8D0A-4E31-A6D6-A7A5FE559CF4}" destId="{15F10441-338E-461B-8004-310C862CEA3D}" srcOrd="0" destOrd="1" presId="urn:microsoft.com/office/officeart/2005/8/layout/chevron2"/>
    <dgm:cxn modelId="{206DA527-6545-42D7-A088-7C788D20307C}" type="presOf" srcId="{7D8DD986-13EC-41EB-9C72-851379DC97BD}" destId="{D5CBF888-CACB-4499-961A-23170941659F}" srcOrd="0" destOrd="0" presId="urn:microsoft.com/office/officeart/2005/8/layout/chevron2"/>
    <dgm:cxn modelId="{CC98EF4F-0D29-4199-BD99-2AAD7FF46519}" srcId="{7D8DD986-13EC-41EB-9C72-851379DC97BD}" destId="{F1047C03-F5A6-4EE1-B0D8-5057CF5AE120}" srcOrd="0" destOrd="0" parTransId="{D999708B-F69E-4430-A252-2704D95B00AF}" sibTransId="{4A6927F9-A281-49EE-A6FD-F12780D05745}"/>
    <dgm:cxn modelId="{A5C83997-AFAF-428B-B2FA-BA7C5D447D81}" srcId="{65514F0F-615A-431E-8251-A1F8DE55305C}" destId="{44D6507C-EDA1-4672-837E-06895433AD13}" srcOrd="0" destOrd="0" parTransId="{51175DA9-5888-4870-9C26-3473A6D88507}" sibTransId="{849EE6AE-BC4C-4E57-BDF1-483993A546DB}"/>
    <dgm:cxn modelId="{BBF19797-A012-49DA-A220-104976146088}" srcId="{65514F0F-615A-431E-8251-A1F8DE55305C}" destId="{345566F3-936D-40E8-A5C7-8C1D79367B29}" srcOrd="1" destOrd="0" parTransId="{416BBC91-A889-42E4-94A5-0D48D6178358}" sibTransId="{26FCB48B-4AF6-4CE3-83FB-A47188171583}"/>
    <dgm:cxn modelId="{F1697E7A-6F75-4B1A-B2DD-63C21282CC57}" srcId="{50D9FE1B-F554-4251-92D6-7E8EB7D3E829}" destId="{33F1C448-85CA-4917-B6C3-B46A916258A1}" srcOrd="0" destOrd="0" parTransId="{6933BD2A-CBB2-463D-AA37-72937CAFB949}" sibTransId="{7DED01EE-0C3F-4B0C-B47D-B56D4CA49567}"/>
    <dgm:cxn modelId="{A0C4D3F4-C8A2-4CAD-A3A0-E522999BFA97}" srcId="{7D8DD986-13EC-41EB-9C72-851379DC97BD}" destId="{59A2C547-8D0A-4E31-A6D6-A7A5FE559CF4}" srcOrd="1" destOrd="0" parTransId="{6CEFA297-C185-48E5-88AE-29BB0E40C8FC}" sibTransId="{6E2065F9-DC8C-4DBB-9B0F-172E69186093}"/>
    <dgm:cxn modelId="{A53DC36A-5887-4358-8493-A6D96051BF01}" type="presOf" srcId="{F1047C03-F5A6-4EE1-B0D8-5057CF5AE120}" destId="{15F10441-338E-461B-8004-310C862CEA3D}" srcOrd="0" destOrd="0" presId="urn:microsoft.com/office/officeart/2005/8/layout/chevron2"/>
    <dgm:cxn modelId="{7925E7F4-F092-4EC3-96B8-75678ED68FEF}" type="presOf" srcId="{33F1C448-85CA-4917-B6C3-B46A916258A1}" destId="{E3C51D33-517C-4B6E-9C86-DD551E959B08}" srcOrd="0" destOrd="0" presId="urn:microsoft.com/office/officeart/2005/8/layout/chevron2"/>
    <dgm:cxn modelId="{3794FCFE-8FA6-4E4E-B28C-F6F54B4F95E1}" type="presOf" srcId="{50D9FE1B-F554-4251-92D6-7E8EB7D3E829}" destId="{F1A56465-8247-4844-AB7A-18EE13C65D47}" srcOrd="0" destOrd="0" presId="urn:microsoft.com/office/officeart/2005/8/layout/chevron2"/>
    <dgm:cxn modelId="{F1A94B3C-8AE3-47EB-9CE7-DECDD9CDB1EE}" type="presOf" srcId="{44D6507C-EDA1-4672-837E-06895433AD13}" destId="{08383A55-E1E2-4E12-8912-B6D4D6714129}" srcOrd="0" destOrd="0" presId="urn:microsoft.com/office/officeart/2005/8/layout/chevron2"/>
    <dgm:cxn modelId="{875D8396-3D42-4397-9037-896B23985102}" srcId="{B2199E12-CF0F-45E3-BB24-6A4C02B3D4A3}" destId="{50D9FE1B-F554-4251-92D6-7E8EB7D3E829}" srcOrd="1" destOrd="0" parTransId="{FE8F35C7-21DD-4D51-9453-2ADE9B65EEBE}" sibTransId="{33322143-0448-44E2-90E5-F0396E100B4F}"/>
    <dgm:cxn modelId="{B58695D2-0536-4820-91F9-90F7CDAE166C}" srcId="{B2199E12-CF0F-45E3-BB24-6A4C02B3D4A3}" destId="{7D8DD986-13EC-41EB-9C72-851379DC97BD}" srcOrd="2" destOrd="0" parTransId="{DFE032B4-E026-4841-898A-6B89C948A721}" sibTransId="{7D722623-D8F8-49F4-B08B-D83FB2C7749B}"/>
    <dgm:cxn modelId="{48F5FECF-20BB-4DF5-89CB-3C801FA0314E}" type="presOf" srcId="{345566F3-936D-40E8-A5C7-8C1D79367B29}" destId="{08383A55-E1E2-4E12-8912-B6D4D6714129}" srcOrd="0" destOrd="1" presId="urn:microsoft.com/office/officeart/2005/8/layout/chevron2"/>
    <dgm:cxn modelId="{3A6FDEAF-DD0C-41CB-A85F-DEA1D4A4E4C5}" type="presParOf" srcId="{11F93D05-0AC3-4725-A836-7A9E5BE75F2C}" destId="{C4619988-3839-4040-AAAF-17499A5852F9}" srcOrd="0" destOrd="0" presId="urn:microsoft.com/office/officeart/2005/8/layout/chevron2"/>
    <dgm:cxn modelId="{1F0EAE8C-B587-48D2-BD95-C7A2F8B49223}" type="presParOf" srcId="{C4619988-3839-4040-AAAF-17499A5852F9}" destId="{DD2A1DFC-E0B9-4286-869B-08628C35FCC5}" srcOrd="0" destOrd="0" presId="urn:microsoft.com/office/officeart/2005/8/layout/chevron2"/>
    <dgm:cxn modelId="{587A76FD-CC1D-4EB0-9ADF-321C1FC72FA1}" type="presParOf" srcId="{C4619988-3839-4040-AAAF-17499A5852F9}" destId="{08383A55-E1E2-4E12-8912-B6D4D6714129}" srcOrd="1" destOrd="0" presId="urn:microsoft.com/office/officeart/2005/8/layout/chevron2"/>
    <dgm:cxn modelId="{C44539C4-25E2-4546-8953-376CC761FA5D}" type="presParOf" srcId="{11F93D05-0AC3-4725-A836-7A9E5BE75F2C}" destId="{AF450F54-F805-4390-BCCA-7CC2FCD1899F}" srcOrd="1" destOrd="0" presId="urn:microsoft.com/office/officeart/2005/8/layout/chevron2"/>
    <dgm:cxn modelId="{7BB21C25-8F5D-47C4-A752-286067C3CFC7}" type="presParOf" srcId="{11F93D05-0AC3-4725-A836-7A9E5BE75F2C}" destId="{9B210C9C-EFA2-4045-994E-BEE51C6847C0}" srcOrd="2" destOrd="0" presId="urn:microsoft.com/office/officeart/2005/8/layout/chevron2"/>
    <dgm:cxn modelId="{6F31CAFD-DAC0-4FAB-BEA8-D2BEDB9E9022}" type="presParOf" srcId="{9B210C9C-EFA2-4045-994E-BEE51C6847C0}" destId="{F1A56465-8247-4844-AB7A-18EE13C65D47}" srcOrd="0" destOrd="0" presId="urn:microsoft.com/office/officeart/2005/8/layout/chevron2"/>
    <dgm:cxn modelId="{40F32409-4B8D-4B91-A05E-22B5FA54BDA2}" type="presParOf" srcId="{9B210C9C-EFA2-4045-994E-BEE51C6847C0}" destId="{E3C51D33-517C-4B6E-9C86-DD551E959B08}" srcOrd="1" destOrd="0" presId="urn:microsoft.com/office/officeart/2005/8/layout/chevron2"/>
    <dgm:cxn modelId="{85F1D49A-1567-41ED-8CC9-BA2482F29AD3}" type="presParOf" srcId="{11F93D05-0AC3-4725-A836-7A9E5BE75F2C}" destId="{A1E65D32-1F77-44BE-A5AF-C4E49266D009}" srcOrd="3" destOrd="0" presId="urn:microsoft.com/office/officeart/2005/8/layout/chevron2"/>
    <dgm:cxn modelId="{4B77BAE9-FB70-4E25-8E40-97B063184EDE}" type="presParOf" srcId="{11F93D05-0AC3-4725-A836-7A9E5BE75F2C}" destId="{EC989774-0961-41CE-8FD5-3D17A01CAACE}" srcOrd="4" destOrd="0" presId="urn:microsoft.com/office/officeart/2005/8/layout/chevron2"/>
    <dgm:cxn modelId="{4692ED72-1F3B-4FB9-B253-1CC4F555CED3}" type="presParOf" srcId="{EC989774-0961-41CE-8FD5-3D17A01CAACE}" destId="{D5CBF888-CACB-4499-961A-23170941659F}" srcOrd="0" destOrd="0" presId="urn:microsoft.com/office/officeart/2005/8/layout/chevron2"/>
    <dgm:cxn modelId="{1CECAB92-CC9D-44D1-9192-81A611941E4D}" type="presParOf" srcId="{EC989774-0961-41CE-8FD5-3D17A01CAACE}" destId="{15F10441-338E-461B-8004-310C862CEA3D}" srcOrd="1" destOrd="0" presId="urn:microsoft.com/office/officeart/2005/8/layout/chevron2"/>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C6E4E41-58BB-4B78-AE42-082E49054261}">
      <dsp:nvSpPr>
        <dsp:cNvPr id="0" name=""/>
        <dsp:cNvSpPr/>
      </dsp:nvSpPr>
      <dsp:spPr>
        <a:xfrm rot="5400000">
          <a:off x="-239092" y="240697"/>
          <a:ext cx="1593949" cy="1115764"/>
        </a:xfrm>
        <a:prstGeom prst="chevron">
          <a:avLst/>
        </a:prstGeom>
        <a:solidFill>
          <a:schemeClr val="dk1"/>
        </a:solidFill>
        <a:ln w="25400" cap="flat" cmpd="sng" algn="ctr">
          <a:solidFill>
            <a:schemeClr val="dk1">
              <a:shade val="50000"/>
            </a:schemeClr>
          </a:solidFill>
          <a:prstDash val="solid"/>
        </a:ln>
        <a:effectLst/>
      </dsp:spPr>
      <dsp:style>
        <a:lnRef idx="2">
          <a:schemeClr val="dk1">
            <a:shade val="50000"/>
          </a:schemeClr>
        </a:lnRef>
        <a:fillRef idx="1">
          <a:schemeClr val="dk1"/>
        </a:fillRef>
        <a:effectRef idx="0">
          <a:schemeClr val="dk1"/>
        </a:effectRef>
        <a:fontRef idx="minor">
          <a:schemeClr val="lt1"/>
        </a:fontRef>
      </dsp:style>
      <dsp:txBody>
        <a:bodyPr spcFirstLastPara="0" vert="horz" wrap="square" lIns="9525" tIns="9525" rIns="9525" bIns="9525" numCol="1" spcCol="1270" anchor="ctr" anchorCtr="0">
          <a:noAutofit/>
        </a:bodyPr>
        <a:lstStyle/>
        <a:p>
          <a:pPr lvl="0" algn="ctr" defTabSz="666750">
            <a:lnSpc>
              <a:spcPct val="90000"/>
            </a:lnSpc>
            <a:spcBef>
              <a:spcPct val="0"/>
            </a:spcBef>
            <a:spcAft>
              <a:spcPct val="35000"/>
            </a:spcAft>
          </a:pPr>
          <a:r>
            <a:rPr lang="el-GR" sz="1500" kern="1200" dirty="0" smtClean="0"/>
            <a:t>Γαιάνθρακες</a:t>
          </a:r>
          <a:endParaRPr lang="el-GR" sz="1500" kern="1200" dirty="0"/>
        </a:p>
      </dsp:txBody>
      <dsp:txXfrm rot="-5400000">
        <a:off x="1" y="559486"/>
        <a:ext cx="1115764" cy="478185"/>
      </dsp:txXfrm>
    </dsp:sp>
    <dsp:sp modelId="{4F59A94D-0637-43DB-9859-5BB98FAEEA10}">
      <dsp:nvSpPr>
        <dsp:cNvPr id="0" name=""/>
        <dsp:cNvSpPr/>
      </dsp:nvSpPr>
      <dsp:spPr>
        <a:xfrm rot="5400000">
          <a:off x="1569848" y="-420360"/>
          <a:ext cx="1036066" cy="1944235"/>
        </a:xfrm>
        <a:prstGeom prst="round2Same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35128" tIns="12065" rIns="12065" bIns="12065" numCol="1" spcCol="1270" anchor="ctr" anchorCtr="0">
          <a:noAutofit/>
        </a:bodyPr>
        <a:lstStyle/>
        <a:p>
          <a:pPr marL="171450" lvl="1" indent="-171450" algn="l" defTabSz="844550">
            <a:lnSpc>
              <a:spcPct val="90000"/>
            </a:lnSpc>
            <a:spcBef>
              <a:spcPct val="0"/>
            </a:spcBef>
            <a:spcAft>
              <a:spcPct val="15000"/>
            </a:spcAft>
            <a:buChar char="••"/>
          </a:pPr>
          <a:r>
            <a:rPr lang="el-GR" sz="1900" kern="1200" dirty="0" smtClean="0"/>
            <a:t>Λιθάνθρακας </a:t>
          </a:r>
          <a:endParaRPr lang="el-GR" sz="1900" kern="1200" dirty="0"/>
        </a:p>
        <a:p>
          <a:pPr marL="171450" lvl="1" indent="-171450" algn="l" defTabSz="844550">
            <a:lnSpc>
              <a:spcPct val="90000"/>
            </a:lnSpc>
            <a:spcBef>
              <a:spcPct val="0"/>
            </a:spcBef>
            <a:spcAft>
              <a:spcPct val="15000"/>
            </a:spcAft>
            <a:buChar char="••"/>
          </a:pPr>
          <a:r>
            <a:rPr lang="el-GR" sz="1900" kern="1200" dirty="0" smtClean="0"/>
            <a:t>Λιγνίτης</a:t>
          </a:r>
          <a:endParaRPr lang="el-GR" sz="1900" kern="1200" dirty="0"/>
        </a:p>
      </dsp:txBody>
      <dsp:txXfrm rot="-5400000">
        <a:off x="1115764" y="84301"/>
        <a:ext cx="1893658" cy="934912"/>
      </dsp:txXfrm>
    </dsp:sp>
    <dsp:sp modelId="{7AB21872-9A98-4973-9021-D40EBA33EAD7}">
      <dsp:nvSpPr>
        <dsp:cNvPr id="0" name=""/>
        <dsp:cNvSpPr/>
      </dsp:nvSpPr>
      <dsp:spPr>
        <a:xfrm rot="5400000">
          <a:off x="-239092" y="1602117"/>
          <a:ext cx="1593949" cy="1115764"/>
        </a:xfrm>
        <a:prstGeom prst="chevron">
          <a:avLst/>
        </a:prstGeom>
        <a:solidFill>
          <a:schemeClr val="accent6">
            <a:lumMod val="40000"/>
            <a:lumOff val="60000"/>
          </a:schemeClr>
        </a:solidFill>
        <a:ln w="9525" cap="flat" cmpd="sng" algn="ctr">
          <a:solidFill>
            <a:schemeClr val="accent1">
              <a:hueOff val="0"/>
              <a:satOff val="0"/>
              <a:lumOff val="0"/>
              <a:alphaOff val="0"/>
            </a:schemeClr>
          </a:solidFill>
          <a:prstDash val="solid"/>
        </a:ln>
        <a:effectLst>
          <a:outerShdw blurRad="57150" dist="38100" dir="5400000" algn="ctr" rotWithShape="0">
            <a:schemeClr val="accent1">
              <a:hueOff val="0"/>
              <a:satOff val="0"/>
              <a:lumOff val="0"/>
              <a:alphaOff val="0"/>
              <a:shade val="9000"/>
              <a:satMod val="105000"/>
              <a:alpha val="48000"/>
            </a:schemeClr>
          </a:outerShdw>
        </a:effectLst>
      </dsp:spPr>
      <dsp:style>
        <a:lnRef idx="1">
          <a:scrgbClr r="0" g="0" b="0"/>
        </a:lnRef>
        <a:fillRef idx="2">
          <a:scrgbClr r="0" g="0" b="0"/>
        </a:fillRef>
        <a:effectRef idx="1">
          <a:scrgbClr r="0" g="0" b="0"/>
        </a:effectRef>
        <a:fontRef idx="minor">
          <a:schemeClr val="dk1"/>
        </a:fontRef>
      </dsp:style>
      <dsp:txBody>
        <a:bodyPr spcFirstLastPara="0" vert="horz" wrap="square" lIns="9525" tIns="9525" rIns="9525" bIns="9525" numCol="1" spcCol="1270" anchor="ctr" anchorCtr="0">
          <a:noAutofit/>
        </a:bodyPr>
        <a:lstStyle/>
        <a:p>
          <a:pPr lvl="0" algn="ctr" defTabSz="666750">
            <a:lnSpc>
              <a:spcPct val="90000"/>
            </a:lnSpc>
            <a:spcBef>
              <a:spcPct val="0"/>
            </a:spcBef>
            <a:spcAft>
              <a:spcPct val="35000"/>
            </a:spcAft>
          </a:pPr>
          <a:r>
            <a:rPr lang="el-GR" sz="1500" kern="1200" dirty="0" smtClean="0"/>
            <a:t>Πετρέλαιο</a:t>
          </a:r>
          <a:endParaRPr lang="el-GR" sz="1500" kern="1200" dirty="0"/>
        </a:p>
      </dsp:txBody>
      <dsp:txXfrm rot="-5400000">
        <a:off x="1" y="1920906"/>
        <a:ext cx="1115764" cy="478185"/>
      </dsp:txXfrm>
    </dsp:sp>
    <dsp:sp modelId="{989245A8-C5D4-4DB4-9A99-E5BD451DE953}">
      <dsp:nvSpPr>
        <dsp:cNvPr id="0" name=""/>
        <dsp:cNvSpPr/>
      </dsp:nvSpPr>
      <dsp:spPr>
        <a:xfrm rot="5400000">
          <a:off x="1569848" y="903242"/>
          <a:ext cx="1036066" cy="1944235"/>
        </a:xfrm>
        <a:prstGeom prst="round2Same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35128" tIns="12065" rIns="12065" bIns="12065" numCol="1" spcCol="1270" anchor="ctr" anchorCtr="0">
          <a:noAutofit/>
        </a:bodyPr>
        <a:lstStyle/>
        <a:p>
          <a:pPr marL="171450" lvl="1" indent="-171450" algn="l" defTabSz="844550">
            <a:lnSpc>
              <a:spcPct val="90000"/>
            </a:lnSpc>
            <a:spcBef>
              <a:spcPct val="0"/>
            </a:spcBef>
            <a:spcAft>
              <a:spcPct val="15000"/>
            </a:spcAft>
            <a:buChar char="••"/>
          </a:pPr>
          <a:r>
            <a:rPr lang="en-US" sz="1900" kern="1200" dirty="0" smtClean="0"/>
            <a:t>Diesel</a:t>
          </a:r>
          <a:endParaRPr lang="el-GR" sz="1900" kern="1200" dirty="0"/>
        </a:p>
        <a:p>
          <a:pPr marL="171450" lvl="1" indent="-171450" algn="l" defTabSz="844550">
            <a:lnSpc>
              <a:spcPct val="90000"/>
            </a:lnSpc>
            <a:spcBef>
              <a:spcPct val="0"/>
            </a:spcBef>
            <a:spcAft>
              <a:spcPct val="15000"/>
            </a:spcAft>
            <a:buChar char="••"/>
          </a:pPr>
          <a:r>
            <a:rPr lang="el-GR" sz="1900" kern="1200" dirty="0" smtClean="0"/>
            <a:t>Βενζίνη</a:t>
          </a:r>
          <a:endParaRPr lang="el-GR" sz="1900" kern="1200" dirty="0"/>
        </a:p>
      </dsp:txBody>
      <dsp:txXfrm rot="-5400000">
        <a:off x="1115764" y="1407904"/>
        <a:ext cx="1893658" cy="934912"/>
      </dsp:txXfrm>
    </dsp:sp>
    <dsp:sp modelId="{CFD23DF2-C9F3-449B-A2AF-983C6394ED51}">
      <dsp:nvSpPr>
        <dsp:cNvPr id="0" name=""/>
        <dsp:cNvSpPr/>
      </dsp:nvSpPr>
      <dsp:spPr>
        <a:xfrm rot="5400000">
          <a:off x="-239092" y="2963537"/>
          <a:ext cx="1593949" cy="1115764"/>
        </a:xfrm>
        <a:prstGeom prst="chevron">
          <a:avLst/>
        </a:prstGeom>
        <a:gradFill rotWithShape="0">
          <a:gsLst>
            <a:gs pos="0">
              <a:schemeClr val="accent1">
                <a:hueOff val="0"/>
                <a:satOff val="0"/>
                <a:lumOff val="0"/>
                <a:alphaOff val="0"/>
                <a:tint val="70000"/>
                <a:satMod val="130000"/>
              </a:schemeClr>
            </a:gs>
            <a:gs pos="43000">
              <a:schemeClr val="accent1">
                <a:hueOff val="0"/>
                <a:satOff val="0"/>
                <a:lumOff val="0"/>
                <a:alphaOff val="0"/>
                <a:tint val="44000"/>
                <a:satMod val="165000"/>
              </a:schemeClr>
            </a:gs>
            <a:gs pos="93000">
              <a:schemeClr val="accent1">
                <a:hueOff val="0"/>
                <a:satOff val="0"/>
                <a:lumOff val="0"/>
                <a:alphaOff val="0"/>
                <a:tint val="15000"/>
                <a:satMod val="165000"/>
              </a:schemeClr>
            </a:gs>
            <a:gs pos="100000">
              <a:schemeClr val="accent1">
                <a:hueOff val="0"/>
                <a:satOff val="0"/>
                <a:lumOff val="0"/>
                <a:alphaOff val="0"/>
                <a:tint val="5000"/>
                <a:satMod val="250000"/>
              </a:schemeClr>
            </a:gs>
          </a:gsLst>
          <a:path path="circle">
            <a:fillToRect l="50000" t="130000" r="50000" b="-30000"/>
          </a:path>
        </a:gradFill>
        <a:ln w="9525" cap="flat" cmpd="sng" algn="ctr">
          <a:solidFill>
            <a:schemeClr val="accent1">
              <a:hueOff val="0"/>
              <a:satOff val="0"/>
              <a:lumOff val="0"/>
              <a:alphaOff val="0"/>
            </a:schemeClr>
          </a:solidFill>
          <a:prstDash val="solid"/>
        </a:ln>
        <a:effectLst>
          <a:outerShdw blurRad="57150" dist="38100" dir="5400000" algn="ctr" rotWithShape="0">
            <a:schemeClr val="accent1">
              <a:hueOff val="0"/>
              <a:satOff val="0"/>
              <a:lumOff val="0"/>
              <a:alphaOff val="0"/>
              <a:shade val="9000"/>
              <a:satMod val="105000"/>
              <a:alpha val="48000"/>
            </a:schemeClr>
          </a:outerShdw>
        </a:effectLst>
      </dsp:spPr>
      <dsp:style>
        <a:lnRef idx="1">
          <a:scrgbClr r="0" g="0" b="0"/>
        </a:lnRef>
        <a:fillRef idx="2">
          <a:scrgbClr r="0" g="0" b="0"/>
        </a:fillRef>
        <a:effectRef idx="1">
          <a:scrgbClr r="0" g="0" b="0"/>
        </a:effectRef>
        <a:fontRef idx="minor">
          <a:schemeClr val="dk1"/>
        </a:fontRef>
      </dsp:style>
      <dsp:txBody>
        <a:bodyPr spcFirstLastPara="0" vert="horz" wrap="square" lIns="9525" tIns="9525" rIns="9525" bIns="9525" numCol="1" spcCol="1270" anchor="ctr" anchorCtr="0">
          <a:noAutofit/>
        </a:bodyPr>
        <a:lstStyle/>
        <a:p>
          <a:pPr lvl="0" algn="ctr" defTabSz="666750">
            <a:lnSpc>
              <a:spcPct val="90000"/>
            </a:lnSpc>
            <a:spcBef>
              <a:spcPct val="0"/>
            </a:spcBef>
            <a:spcAft>
              <a:spcPct val="35000"/>
            </a:spcAft>
          </a:pPr>
          <a:r>
            <a:rPr lang="el-GR" sz="1500" kern="1200" dirty="0" smtClean="0"/>
            <a:t>Φυσικό αέριο</a:t>
          </a:r>
          <a:endParaRPr lang="el-GR" sz="1500" kern="1200" dirty="0"/>
        </a:p>
      </dsp:txBody>
      <dsp:txXfrm rot="-5400000">
        <a:off x="1" y="3282326"/>
        <a:ext cx="1115764" cy="478185"/>
      </dsp:txXfrm>
    </dsp:sp>
    <dsp:sp modelId="{AB54B367-5796-4CFB-AD24-BE8FEDC1F1EE}">
      <dsp:nvSpPr>
        <dsp:cNvPr id="0" name=""/>
        <dsp:cNvSpPr/>
      </dsp:nvSpPr>
      <dsp:spPr>
        <a:xfrm rot="5400000">
          <a:off x="1569848" y="2270361"/>
          <a:ext cx="1036066" cy="1944235"/>
        </a:xfrm>
        <a:prstGeom prst="round2Same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35128" tIns="12065" rIns="12065" bIns="12065" numCol="1" spcCol="1270" anchor="ctr" anchorCtr="0">
          <a:noAutofit/>
        </a:bodyPr>
        <a:lstStyle/>
        <a:p>
          <a:pPr marL="171450" lvl="1" indent="-171450" algn="l" defTabSz="844550">
            <a:lnSpc>
              <a:spcPct val="90000"/>
            </a:lnSpc>
            <a:spcBef>
              <a:spcPct val="0"/>
            </a:spcBef>
            <a:spcAft>
              <a:spcPct val="15000"/>
            </a:spcAft>
            <a:buChar char="••"/>
          </a:pPr>
          <a:r>
            <a:rPr lang="en-US" sz="1900" kern="1200" dirty="0" smtClean="0"/>
            <a:t>CNG</a:t>
          </a:r>
          <a:endParaRPr lang="el-GR" sz="1900" kern="1200" dirty="0"/>
        </a:p>
        <a:p>
          <a:pPr marL="171450" lvl="1" indent="-171450" algn="l" defTabSz="844550">
            <a:lnSpc>
              <a:spcPct val="90000"/>
            </a:lnSpc>
            <a:spcBef>
              <a:spcPct val="0"/>
            </a:spcBef>
            <a:spcAft>
              <a:spcPct val="15000"/>
            </a:spcAft>
            <a:buChar char="••"/>
          </a:pPr>
          <a:r>
            <a:rPr lang="en-US" sz="1900" kern="1200" dirty="0" smtClean="0"/>
            <a:t>LNG</a:t>
          </a:r>
          <a:endParaRPr lang="el-GR" sz="1900" kern="1200" dirty="0"/>
        </a:p>
      </dsp:txBody>
      <dsp:txXfrm rot="-5400000">
        <a:off x="1115764" y="2775023"/>
        <a:ext cx="1893658" cy="934912"/>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D2A1DFC-E0B9-4286-869B-08628C35FCC5}">
      <dsp:nvSpPr>
        <dsp:cNvPr id="0" name=""/>
        <dsp:cNvSpPr/>
      </dsp:nvSpPr>
      <dsp:spPr>
        <a:xfrm rot="5400000">
          <a:off x="-239092" y="240697"/>
          <a:ext cx="1593949" cy="1115764"/>
        </a:xfrm>
        <a:prstGeom prst="chevron">
          <a:avLst/>
        </a:prstGeom>
        <a:gradFill rotWithShape="1">
          <a:gsLst>
            <a:gs pos="0">
              <a:schemeClr val="accent3">
                <a:tint val="70000"/>
                <a:satMod val="130000"/>
              </a:schemeClr>
            </a:gs>
            <a:gs pos="43000">
              <a:schemeClr val="accent3">
                <a:tint val="44000"/>
                <a:satMod val="165000"/>
              </a:schemeClr>
            </a:gs>
            <a:gs pos="93000">
              <a:schemeClr val="accent3">
                <a:tint val="15000"/>
                <a:satMod val="165000"/>
              </a:schemeClr>
            </a:gs>
            <a:gs pos="100000">
              <a:schemeClr val="accent3">
                <a:tint val="5000"/>
                <a:satMod val="250000"/>
              </a:schemeClr>
            </a:gs>
          </a:gsLst>
          <a:path path="circle">
            <a:fillToRect l="50000" t="130000" r="50000" b="-30000"/>
          </a:path>
        </a:gradFill>
        <a:ln w="9525" cap="flat" cmpd="sng" algn="ctr">
          <a:solidFill>
            <a:schemeClr val="accent3">
              <a:shade val="50000"/>
              <a:satMod val="103000"/>
            </a:schemeClr>
          </a:solidFill>
          <a:prstDash val="solid"/>
        </a:ln>
        <a:effectLst>
          <a:outerShdw blurRad="57150" dist="38100" dir="5400000" algn="ctr" rotWithShape="0">
            <a:schemeClr val="accent3">
              <a:shade val="9000"/>
              <a:satMod val="105000"/>
              <a:alpha val="48000"/>
            </a:schemeClr>
          </a:outerShdw>
        </a:effectLst>
      </dsp:spPr>
      <dsp:style>
        <a:lnRef idx="1">
          <a:schemeClr val="accent3"/>
        </a:lnRef>
        <a:fillRef idx="2">
          <a:schemeClr val="accent3"/>
        </a:fillRef>
        <a:effectRef idx="1">
          <a:schemeClr val="accent3"/>
        </a:effectRef>
        <a:fontRef idx="minor">
          <a:schemeClr val="dk1"/>
        </a:fontRef>
      </dsp:style>
      <dsp:txBody>
        <a:bodyPr spcFirstLastPara="0" vert="horz" wrap="square" lIns="10795" tIns="10795" rIns="10795" bIns="10795" numCol="1" spcCol="1270" anchor="ctr" anchorCtr="0">
          <a:noAutofit/>
        </a:bodyPr>
        <a:lstStyle/>
        <a:p>
          <a:pPr lvl="0" algn="ctr" defTabSz="755650">
            <a:lnSpc>
              <a:spcPct val="90000"/>
            </a:lnSpc>
            <a:spcBef>
              <a:spcPct val="0"/>
            </a:spcBef>
            <a:spcAft>
              <a:spcPct val="35000"/>
            </a:spcAft>
          </a:pPr>
          <a:r>
            <a:rPr lang="el-GR" sz="1700" kern="1200" dirty="0" smtClean="0"/>
            <a:t>Βιοκαύσιμα</a:t>
          </a:r>
          <a:endParaRPr lang="el-GR" sz="1700" kern="1200" dirty="0"/>
        </a:p>
      </dsp:txBody>
      <dsp:txXfrm rot="-5400000">
        <a:off x="1" y="559486"/>
        <a:ext cx="1115764" cy="478185"/>
      </dsp:txXfrm>
    </dsp:sp>
    <dsp:sp modelId="{08383A55-E1E2-4E12-8912-B6D4D6714129}">
      <dsp:nvSpPr>
        <dsp:cNvPr id="0" name=""/>
        <dsp:cNvSpPr/>
      </dsp:nvSpPr>
      <dsp:spPr>
        <a:xfrm rot="5400000">
          <a:off x="1569848" y="-452479"/>
          <a:ext cx="1036066" cy="1944235"/>
        </a:xfrm>
        <a:prstGeom prst="round2Same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171450" lvl="1" indent="-171450" algn="l" defTabSz="800100">
            <a:lnSpc>
              <a:spcPct val="90000"/>
            </a:lnSpc>
            <a:spcBef>
              <a:spcPct val="0"/>
            </a:spcBef>
            <a:spcAft>
              <a:spcPct val="15000"/>
            </a:spcAft>
            <a:buChar char="••"/>
          </a:pPr>
          <a:r>
            <a:rPr lang="el-GR" sz="1800" b="1" kern="1200" dirty="0" smtClean="0">
              <a:solidFill>
                <a:srgbClr val="27EC18"/>
              </a:solidFill>
            </a:rPr>
            <a:t>Βιοντίζελ</a:t>
          </a:r>
          <a:endParaRPr lang="el-GR" sz="1800" kern="1200" dirty="0"/>
        </a:p>
        <a:p>
          <a:pPr marL="171450" lvl="1" indent="-171450" algn="l" defTabSz="800100">
            <a:lnSpc>
              <a:spcPct val="90000"/>
            </a:lnSpc>
            <a:spcBef>
              <a:spcPct val="0"/>
            </a:spcBef>
            <a:spcAft>
              <a:spcPct val="15000"/>
            </a:spcAft>
            <a:buChar char="••"/>
          </a:pPr>
          <a:r>
            <a:rPr lang="el-GR" sz="1800" b="1" kern="1200" dirty="0" smtClean="0">
              <a:solidFill>
                <a:srgbClr val="27EC18"/>
              </a:solidFill>
            </a:rPr>
            <a:t>Βιοαλκοόλες</a:t>
          </a:r>
          <a:endParaRPr lang="el-GR" sz="1800" kern="1200" dirty="0"/>
        </a:p>
      </dsp:txBody>
      <dsp:txXfrm rot="-5400000">
        <a:off x="1115764" y="52182"/>
        <a:ext cx="1893658" cy="934912"/>
      </dsp:txXfrm>
    </dsp:sp>
    <dsp:sp modelId="{F1A56465-8247-4844-AB7A-18EE13C65D47}">
      <dsp:nvSpPr>
        <dsp:cNvPr id="0" name=""/>
        <dsp:cNvSpPr/>
      </dsp:nvSpPr>
      <dsp:spPr>
        <a:xfrm rot="5400000">
          <a:off x="-239092" y="1602117"/>
          <a:ext cx="1593949" cy="1115764"/>
        </a:xfrm>
        <a:prstGeom prst="chevron">
          <a:avLst/>
        </a:prstGeom>
        <a:gradFill rotWithShape="1">
          <a:gsLst>
            <a:gs pos="0">
              <a:schemeClr val="accent3">
                <a:tint val="70000"/>
                <a:satMod val="130000"/>
              </a:schemeClr>
            </a:gs>
            <a:gs pos="43000">
              <a:schemeClr val="accent3">
                <a:tint val="44000"/>
                <a:satMod val="165000"/>
              </a:schemeClr>
            </a:gs>
            <a:gs pos="93000">
              <a:schemeClr val="accent3">
                <a:tint val="15000"/>
                <a:satMod val="165000"/>
              </a:schemeClr>
            </a:gs>
            <a:gs pos="100000">
              <a:schemeClr val="accent3">
                <a:tint val="5000"/>
                <a:satMod val="250000"/>
              </a:schemeClr>
            </a:gs>
          </a:gsLst>
          <a:path path="circle">
            <a:fillToRect l="50000" t="130000" r="50000" b="-30000"/>
          </a:path>
        </a:gradFill>
        <a:ln w="9525" cap="flat" cmpd="sng" algn="ctr">
          <a:solidFill>
            <a:schemeClr val="accent3">
              <a:shade val="50000"/>
              <a:satMod val="103000"/>
            </a:schemeClr>
          </a:solidFill>
          <a:prstDash val="solid"/>
        </a:ln>
        <a:effectLst>
          <a:outerShdw blurRad="57150" dist="38100" dir="5400000" algn="ctr" rotWithShape="0">
            <a:schemeClr val="accent3">
              <a:shade val="9000"/>
              <a:satMod val="105000"/>
              <a:alpha val="48000"/>
            </a:schemeClr>
          </a:outerShdw>
        </a:effectLst>
      </dsp:spPr>
      <dsp:style>
        <a:lnRef idx="1">
          <a:schemeClr val="accent3"/>
        </a:lnRef>
        <a:fillRef idx="2">
          <a:schemeClr val="accent3"/>
        </a:fillRef>
        <a:effectRef idx="1">
          <a:schemeClr val="accent3"/>
        </a:effectRef>
        <a:fontRef idx="minor">
          <a:schemeClr val="dk1"/>
        </a:fontRef>
      </dsp:style>
      <dsp:txBody>
        <a:bodyPr spcFirstLastPara="0" vert="horz" wrap="square" lIns="10795" tIns="10795" rIns="10795" bIns="10795" numCol="1" spcCol="1270" anchor="ctr" anchorCtr="0">
          <a:noAutofit/>
        </a:bodyPr>
        <a:lstStyle/>
        <a:p>
          <a:pPr lvl="0" algn="ctr" defTabSz="755650">
            <a:lnSpc>
              <a:spcPct val="90000"/>
            </a:lnSpc>
            <a:spcBef>
              <a:spcPct val="0"/>
            </a:spcBef>
            <a:spcAft>
              <a:spcPct val="35000"/>
            </a:spcAft>
          </a:pPr>
          <a:r>
            <a:rPr lang="el-GR" sz="1700" kern="1200" dirty="0" smtClean="0"/>
            <a:t>Βιοαέριο</a:t>
          </a:r>
          <a:endParaRPr lang="el-GR" sz="1700" kern="1200" dirty="0"/>
        </a:p>
      </dsp:txBody>
      <dsp:txXfrm rot="-5400000">
        <a:off x="1" y="1920906"/>
        <a:ext cx="1115764" cy="478185"/>
      </dsp:txXfrm>
    </dsp:sp>
    <dsp:sp modelId="{E3C51D33-517C-4B6E-9C86-DD551E959B08}">
      <dsp:nvSpPr>
        <dsp:cNvPr id="0" name=""/>
        <dsp:cNvSpPr/>
      </dsp:nvSpPr>
      <dsp:spPr>
        <a:xfrm rot="5400000">
          <a:off x="1569848" y="908941"/>
          <a:ext cx="1036066" cy="1944235"/>
        </a:xfrm>
        <a:prstGeom prst="round2Same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171450" lvl="1" indent="-171450" algn="l" defTabSz="800100">
            <a:lnSpc>
              <a:spcPct val="90000"/>
            </a:lnSpc>
            <a:spcBef>
              <a:spcPct val="0"/>
            </a:spcBef>
            <a:spcAft>
              <a:spcPct val="15000"/>
            </a:spcAft>
            <a:buChar char="••"/>
          </a:pPr>
          <a:r>
            <a:rPr lang="el-GR" sz="1800" kern="1200" dirty="0" smtClean="0"/>
            <a:t>Μεθάνιο</a:t>
          </a:r>
          <a:endParaRPr lang="el-GR" sz="1800" kern="1200" dirty="0"/>
        </a:p>
      </dsp:txBody>
      <dsp:txXfrm rot="-5400000">
        <a:off x="1115764" y="1413603"/>
        <a:ext cx="1893658" cy="934912"/>
      </dsp:txXfrm>
    </dsp:sp>
    <dsp:sp modelId="{D5CBF888-CACB-4499-961A-23170941659F}">
      <dsp:nvSpPr>
        <dsp:cNvPr id="0" name=""/>
        <dsp:cNvSpPr/>
      </dsp:nvSpPr>
      <dsp:spPr>
        <a:xfrm rot="5400000">
          <a:off x="-239092" y="2963537"/>
          <a:ext cx="1593949" cy="1115764"/>
        </a:xfrm>
        <a:prstGeom prst="chevron">
          <a:avLst/>
        </a:prstGeom>
        <a:gradFill rotWithShape="1">
          <a:gsLst>
            <a:gs pos="0">
              <a:schemeClr val="accent3">
                <a:tint val="70000"/>
                <a:satMod val="130000"/>
              </a:schemeClr>
            </a:gs>
            <a:gs pos="43000">
              <a:schemeClr val="accent3">
                <a:tint val="44000"/>
                <a:satMod val="165000"/>
              </a:schemeClr>
            </a:gs>
            <a:gs pos="93000">
              <a:schemeClr val="accent3">
                <a:tint val="15000"/>
                <a:satMod val="165000"/>
              </a:schemeClr>
            </a:gs>
            <a:gs pos="100000">
              <a:schemeClr val="accent3">
                <a:tint val="5000"/>
                <a:satMod val="250000"/>
              </a:schemeClr>
            </a:gs>
          </a:gsLst>
          <a:path path="circle">
            <a:fillToRect l="50000" t="130000" r="50000" b="-30000"/>
          </a:path>
        </a:gradFill>
        <a:ln w="9525" cap="flat" cmpd="sng" algn="ctr">
          <a:solidFill>
            <a:schemeClr val="accent3">
              <a:shade val="50000"/>
              <a:satMod val="103000"/>
            </a:schemeClr>
          </a:solidFill>
          <a:prstDash val="solid"/>
        </a:ln>
        <a:effectLst>
          <a:outerShdw blurRad="57150" dist="38100" dir="5400000" algn="ctr" rotWithShape="0">
            <a:schemeClr val="accent3">
              <a:shade val="9000"/>
              <a:satMod val="105000"/>
              <a:alpha val="48000"/>
            </a:schemeClr>
          </a:outerShdw>
        </a:effectLst>
      </dsp:spPr>
      <dsp:style>
        <a:lnRef idx="1">
          <a:schemeClr val="accent3"/>
        </a:lnRef>
        <a:fillRef idx="2">
          <a:schemeClr val="accent3"/>
        </a:fillRef>
        <a:effectRef idx="1">
          <a:schemeClr val="accent3"/>
        </a:effectRef>
        <a:fontRef idx="minor">
          <a:schemeClr val="dk1"/>
        </a:fontRef>
      </dsp:style>
      <dsp:txBody>
        <a:bodyPr spcFirstLastPara="0" vert="horz" wrap="square" lIns="10795" tIns="10795" rIns="10795" bIns="10795" numCol="1" spcCol="1270" anchor="ctr" anchorCtr="0">
          <a:noAutofit/>
        </a:bodyPr>
        <a:lstStyle/>
        <a:p>
          <a:pPr lvl="0" algn="ctr" defTabSz="755650">
            <a:lnSpc>
              <a:spcPct val="90000"/>
            </a:lnSpc>
            <a:spcBef>
              <a:spcPct val="0"/>
            </a:spcBef>
            <a:spcAft>
              <a:spcPct val="35000"/>
            </a:spcAft>
          </a:pPr>
          <a:r>
            <a:rPr lang="el-GR" sz="1700" kern="1200" dirty="0" smtClean="0"/>
            <a:t>Υδρογόνο</a:t>
          </a:r>
          <a:endParaRPr lang="el-GR" sz="1700" kern="1200" dirty="0"/>
        </a:p>
      </dsp:txBody>
      <dsp:txXfrm rot="-5400000">
        <a:off x="1" y="3282326"/>
        <a:ext cx="1115764" cy="478185"/>
      </dsp:txXfrm>
    </dsp:sp>
    <dsp:sp modelId="{15F10441-338E-461B-8004-310C862CEA3D}">
      <dsp:nvSpPr>
        <dsp:cNvPr id="0" name=""/>
        <dsp:cNvSpPr/>
      </dsp:nvSpPr>
      <dsp:spPr>
        <a:xfrm rot="5400000">
          <a:off x="1569848" y="2294284"/>
          <a:ext cx="1036066" cy="1944235"/>
        </a:xfrm>
        <a:prstGeom prst="round2Same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171450" lvl="1" indent="-171450" algn="l" defTabSz="800100">
            <a:lnSpc>
              <a:spcPct val="90000"/>
            </a:lnSpc>
            <a:spcBef>
              <a:spcPct val="0"/>
            </a:spcBef>
            <a:spcAft>
              <a:spcPct val="15000"/>
            </a:spcAft>
            <a:buChar char="••"/>
          </a:pPr>
          <a:r>
            <a:rPr lang="el-GR" sz="1800" kern="1200" dirty="0" smtClean="0"/>
            <a:t>ΜΕΚ</a:t>
          </a:r>
          <a:endParaRPr lang="el-GR" sz="1800" b="1" kern="1200" dirty="0">
            <a:solidFill>
              <a:srgbClr val="27EC18"/>
            </a:solidFill>
          </a:endParaRPr>
        </a:p>
        <a:p>
          <a:pPr marL="171450" lvl="1" indent="-171450" algn="l" defTabSz="800100">
            <a:lnSpc>
              <a:spcPct val="90000"/>
            </a:lnSpc>
            <a:spcBef>
              <a:spcPct val="0"/>
            </a:spcBef>
            <a:spcAft>
              <a:spcPct val="15000"/>
            </a:spcAft>
            <a:buChar char="••"/>
          </a:pPr>
          <a:r>
            <a:rPr lang="el-GR" sz="1800" kern="1200" dirty="0" smtClean="0"/>
            <a:t>ΟΚΚ</a:t>
          </a:r>
          <a:endParaRPr lang="el-GR" sz="1800" kern="1200" dirty="0"/>
        </a:p>
      </dsp:txBody>
      <dsp:txXfrm rot="-5400000">
        <a:off x="1115764" y="2798946"/>
        <a:ext cx="1893658" cy="934912"/>
      </dsp:txXfrm>
    </dsp:sp>
  </dsp:spTree>
</dsp:drawing>
</file>

<file path=ppt/diagrams/layout1.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33.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 Θέση κεφαλίδας"/>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l-GR"/>
          </a:p>
        </p:txBody>
      </p:sp>
      <p:sp>
        <p:nvSpPr>
          <p:cNvPr id="3" name="2 - Θέση ημερομηνίας"/>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0B2E50F-CB62-46FB-8194-7A3D70DAE641}" type="datetimeFigureOut">
              <a:rPr lang="el-GR" smtClean="0"/>
              <a:pPr/>
              <a:t>29/1/12</a:t>
            </a:fld>
            <a:endParaRPr lang="el-GR"/>
          </a:p>
        </p:txBody>
      </p:sp>
      <p:sp>
        <p:nvSpPr>
          <p:cNvPr id="4" name="3 - Θέση εικόνας διαφάνειας"/>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l-GR"/>
          </a:p>
        </p:txBody>
      </p:sp>
      <p:sp>
        <p:nvSpPr>
          <p:cNvPr id="5" name="4 - Θέση σημειώσεων"/>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6" name="5 - Θέση υποσέλιδου"/>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l-GR"/>
          </a:p>
        </p:txBody>
      </p:sp>
      <p:sp>
        <p:nvSpPr>
          <p:cNvPr id="7" name="6 - Θέση αριθμού διαφάνειας"/>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2F0F04E-7B85-49CE-8102-28999D5E860C}" type="slidenum">
              <a:rPr lang="el-GR" smtClean="0"/>
              <a:pPr/>
              <a:t>‹#›</a:t>
            </a:fld>
            <a:endParaRPr lang="el-GR"/>
          </a:p>
        </p:txBody>
      </p:sp>
    </p:spTree>
    <p:extLst>
      <p:ext uri="{BB962C8B-B14F-4D97-AF65-F5344CB8AC3E}">
        <p14:creationId xmlns:p14="http://schemas.microsoft.com/office/powerpoint/2010/main" val="30997134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2.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4.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8.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0.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5.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1 - Θέση εικόνας διαφάνειας"/>
          <p:cNvSpPr>
            <a:spLocks noGrp="1" noRot="1" noChangeAspect="1" noTextEdit="1"/>
          </p:cNvSpPr>
          <p:nvPr>
            <p:ph type="sldImg"/>
          </p:nvPr>
        </p:nvSpPr>
        <p:spPr>
          <a:ln/>
        </p:spPr>
      </p:sp>
      <p:sp>
        <p:nvSpPr>
          <p:cNvPr id="10243" name="2 - Θέση σημειώσεων"/>
          <p:cNvSpPr>
            <a:spLocks noGrp="1"/>
          </p:cNvSpPr>
          <p:nvPr>
            <p:ph type="body" idx="1"/>
          </p:nvPr>
        </p:nvSpPr>
        <p:spPr>
          <a:noFill/>
          <a:ln/>
        </p:spPr>
        <p:txBody>
          <a:bodyPr/>
          <a:lstStyle/>
          <a:p>
            <a:pPr eaLnBrk="1" hangingPunct="1"/>
            <a:endParaRPr lang="el-GR" smtClean="0"/>
          </a:p>
        </p:txBody>
      </p:sp>
      <p:sp>
        <p:nvSpPr>
          <p:cNvPr id="10244" name="3 - Θέση αριθμού διαφάνειας"/>
          <p:cNvSpPr>
            <a:spLocks noGrp="1"/>
          </p:cNvSpPr>
          <p:nvPr>
            <p:ph type="sldNum" sz="quarter" idx="5"/>
          </p:nvPr>
        </p:nvSpPr>
        <p:spPr>
          <a:noFill/>
        </p:spPr>
        <p:txBody>
          <a:bodyPr/>
          <a:lstStyle/>
          <a:p>
            <a:fld id="{9E3896AF-EC13-4E67-A959-74DC7D94FB2A}" type="slidenum">
              <a:rPr lang="el-GR" smtClean="0"/>
              <a:pPr/>
              <a:t>1</a:t>
            </a:fld>
            <a:endParaRPr lang="el-GR"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l-GR"/>
          </a:p>
        </p:txBody>
      </p:sp>
      <p:sp>
        <p:nvSpPr>
          <p:cNvPr id="4" name="Slide Number Placeholder 3"/>
          <p:cNvSpPr>
            <a:spLocks noGrp="1"/>
          </p:cNvSpPr>
          <p:nvPr>
            <p:ph type="sldNum" sz="quarter" idx="10"/>
          </p:nvPr>
        </p:nvSpPr>
        <p:spPr/>
        <p:txBody>
          <a:bodyPr/>
          <a:lstStyle/>
          <a:p>
            <a:fld id="{32F0F04E-7B85-49CE-8102-28999D5E860C}" type="slidenum">
              <a:rPr lang="el-GR" smtClean="0"/>
              <a:pPr/>
              <a:t>11</a:t>
            </a:fld>
            <a:endParaRPr lang="el-G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Θέση εικόνας διαφάνειας"/>
          <p:cNvSpPr>
            <a:spLocks noGrp="1" noRot="1" noChangeAspect="1"/>
          </p:cNvSpPr>
          <p:nvPr>
            <p:ph type="sldImg"/>
          </p:nvPr>
        </p:nvSpPr>
        <p:spPr/>
      </p:sp>
      <p:sp>
        <p:nvSpPr>
          <p:cNvPr id="3" name="2 - Θέση σημειώσεων"/>
          <p:cNvSpPr>
            <a:spLocks noGrp="1"/>
          </p:cNvSpPr>
          <p:nvPr>
            <p:ph type="body" idx="1"/>
          </p:nvPr>
        </p:nvSpPr>
        <p:spPr/>
        <p:txBody>
          <a:bodyPr>
            <a:normAutofit/>
          </a:bodyPr>
          <a:lstStyle/>
          <a:p>
            <a:r>
              <a:rPr lang="en-US" dirty="0" smtClean="0"/>
              <a:t>Global</a:t>
            </a:r>
            <a:r>
              <a:rPr lang="en-US" baseline="0" dirty="0" smtClean="0"/>
              <a:t> warming</a:t>
            </a:r>
            <a:endParaRPr lang="el-GR" dirty="0"/>
          </a:p>
        </p:txBody>
      </p:sp>
      <p:sp>
        <p:nvSpPr>
          <p:cNvPr id="4" name="3 - Θέση αριθμού διαφάνειας"/>
          <p:cNvSpPr>
            <a:spLocks noGrp="1"/>
          </p:cNvSpPr>
          <p:nvPr>
            <p:ph type="sldNum" sz="quarter" idx="10"/>
          </p:nvPr>
        </p:nvSpPr>
        <p:spPr/>
        <p:txBody>
          <a:bodyPr/>
          <a:lstStyle/>
          <a:p>
            <a:pPr>
              <a:defRPr/>
            </a:pPr>
            <a:fld id="{1F5E54B7-EA74-4F50-ABC1-FC95D9430182}" type="slidenum">
              <a:rPr lang="el-GR" smtClean="0"/>
              <a:pPr>
                <a:defRPr/>
              </a:pPr>
              <a:t>15</a:t>
            </a:fld>
            <a:endParaRPr lang="el-GR"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Θέση εικόνας διαφάνειας"/>
          <p:cNvSpPr>
            <a:spLocks noGrp="1" noRot="1" noChangeAspect="1"/>
          </p:cNvSpPr>
          <p:nvPr>
            <p:ph type="sldImg"/>
          </p:nvPr>
        </p:nvSpPr>
        <p:spPr/>
      </p:sp>
      <p:sp>
        <p:nvSpPr>
          <p:cNvPr id="3" name="2 - Θέση σημειώσεων"/>
          <p:cNvSpPr>
            <a:spLocks noGrp="1"/>
          </p:cNvSpPr>
          <p:nvPr>
            <p:ph type="body" idx="1"/>
          </p:nvPr>
        </p:nvSpPr>
        <p:spPr/>
        <p:txBody>
          <a:bodyPr>
            <a:normAutofit/>
          </a:bodyPr>
          <a:lstStyle/>
          <a:p>
            <a:r>
              <a:rPr lang="el-GR" sz="1200" kern="1200" dirty="0" smtClean="0">
                <a:solidFill>
                  <a:schemeClr val="tx1"/>
                </a:solidFill>
                <a:latin typeface="+mn-lt"/>
                <a:ea typeface="+mn-ea"/>
                <a:cs typeface="+mn-cs"/>
              </a:rPr>
              <a:t>Ο αέρας της ατμόσφαιρας ως γνωστόν αποτελείται κυρίως από άζωτο (78% </a:t>
            </a:r>
            <a:r>
              <a:rPr lang="en-US" sz="1200" kern="1200" dirty="0" smtClean="0">
                <a:solidFill>
                  <a:schemeClr val="tx1"/>
                </a:solidFill>
                <a:latin typeface="+mn-lt"/>
                <a:ea typeface="+mn-ea"/>
                <a:cs typeface="+mn-cs"/>
              </a:rPr>
              <a:t>v</a:t>
            </a:r>
            <a:r>
              <a:rPr lang="el-GR" sz="1200" kern="1200" dirty="0" smtClean="0">
                <a:solidFill>
                  <a:schemeClr val="tx1"/>
                </a:solidFill>
                <a:latin typeface="+mn-lt"/>
                <a:ea typeface="+mn-ea"/>
                <a:cs typeface="+mn-cs"/>
              </a:rPr>
              <a:t>/</a:t>
            </a:r>
            <a:r>
              <a:rPr lang="en-US" sz="1200" kern="1200" dirty="0" smtClean="0">
                <a:solidFill>
                  <a:schemeClr val="tx1"/>
                </a:solidFill>
                <a:latin typeface="+mn-lt"/>
                <a:ea typeface="+mn-ea"/>
                <a:cs typeface="+mn-cs"/>
              </a:rPr>
              <a:t>v</a:t>
            </a:r>
            <a:r>
              <a:rPr lang="el-GR" sz="1200" kern="1200" dirty="0" smtClean="0">
                <a:solidFill>
                  <a:schemeClr val="tx1"/>
                </a:solidFill>
                <a:latin typeface="+mn-lt"/>
                <a:ea typeface="+mn-ea"/>
                <a:cs typeface="+mn-cs"/>
              </a:rPr>
              <a:t>), οξυγόνο (21% </a:t>
            </a:r>
            <a:r>
              <a:rPr lang="en-US" sz="1200" kern="1200" dirty="0" smtClean="0">
                <a:solidFill>
                  <a:schemeClr val="tx1"/>
                </a:solidFill>
                <a:latin typeface="+mn-lt"/>
                <a:ea typeface="+mn-ea"/>
                <a:cs typeface="+mn-cs"/>
              </a:rPr>
              <a:t>v</a:t>
            </a:r>
            <a:r>
              <a:rPr lang="el-GR" sz="1200" kern="1200" dirty="0" smtClean="0">
                <a:solidFill>
                  <a:schemeClr val="tx1"/>
                </a:solidFill>
                <a:latin typeface="+mn-lt"/>
                <a:ea typeface="+mn-ea"/>
                <a:cs typeface="+mn-cs"/>
              </a:rPr>
              <a:t>/</a:t>
            </a:r>
            <a:r>
              <a:rPr lang="en-US" sz="1200" kern="1200" dirty="0" smtClean="0">
                <a:solidFill>
                  <a:schemeClr val="tx1"/>
                </a:solidFill>
                <a:latin typeface="+mn-lt"/>
                <a:ea typeface="+mn-ea"/>
                <a:cs typeface="+mn-cs"/>
              </a:rPr>
              <a:t>v</a:t>
            </a:r>
            <a:r>
              <a:rPr lang="el-GR" sz="1200" kern="1200" dirty="0" smtClean="0">
                <a:solidFill>
                  <a:schemeClr val="tx1"/>
                </a:solidFill>
                <a:latin typeface="+mn-lt"/>
                <a:ea typeface="+mn-ea"/>
                <a:cs typeface="+mn-cs"/>
              </a:rPr>
              <a:t>), διοξείδιο του άνθρακα (0,03% </a:t>
            </a:r>
            <a:r>
              <a:rPr lang="en-US" sz="1200" kern="1200" dirty="0" smtClean="0">
                <a:solidFill>
                  <a:schemeClr val="tx1"/>
                </a:solidFill>
                <a:latin typeface="+mn-lt"/>
                <a:ea typeface="+mn-ea"/>
                <a:cs typeface="+mn-cs"/>
              </a:rPr>
              <a:t>v</a:t>
            </a:r>
            <a:r>
              <a:rPr lang="el-GR" sz="1200" kern="1200" dirty="0" smtClean="0">
                <a:solidFill>
                  <a:schemeClr val="tx1"/>
                </a:solidFill>
                <a:latin typeface="+mn-lt"/>
                <a:ea typeface="+mn-ea"/>
                <a:cs typeface="+mn-cs"/>
              </a:rPr>
              <a:t>/</a:t>
            </a:r>
            <a:r>
              <a:rPr lang="en-US" sz="1200" kern="1200" dirty="0" smtClean="0">
                <a:solidFill>
                  <a:schemeClr val="tx1"/>
                </a:solidFill>
                <a:latin typeface="+mn-lt"/>
                <a:ea typeface="+mn-ea"/>
                <a:cs typeface="+mn-cs"/>
              </a:rPr>
              <a:t>v</a:t>
            </a:r>
            <a:r>
              <a:rPr lang="el-GR" sz="1200" kern="1200" dirty="0" smtClean="0">
                <a:solidFill>
                  <a:schemeClr val="tx1"/>
                </a:solidFill>
                <a:latin typeface="+mn-lt"/>
                <a:ea typeface="+mn-ea"/>
                <a:cs typeface="+mn-cs"/>
              </a:rPr>
              <a:t>)  και ευγενή αέρια (0,9% </a:t>
            </a:r>
            <a:r>
              <a:rPr lang="en-US" sz="1200" kern="1200" dirty="0" smtClean="0">
                <a:solidFill>
                  <a:schemeClr val="tx1"/>
                </a:solidFill>
                <a:latin typeface="+mn-lt"/>
                <a:ea typeface="+mn-ea"/>
                <a:cs typeface="+mn-cs"/>
              </a:rPr>
              <a:t>v</a:t>
            </a:r>
            <a:r>
              <a:rPr lang="el-GR" sz="1200" kern="1200" dirty="0" smtClean="0">
                <a:solidFill>
                  <a:schemeClr val="tx1"/>
                </a:solidFill>
                <a:latin typeface="+mn-lt"/>
                <a:ea typeface="+mn-ea"/>
                <a:cs typeface="+mn-cs"/>
              </a:rPr>
              <a:t>/</a:t>
            </a:r>
            <a:r>
              <a:rPr lang="en-US" sz="1200" kern="1200" dirty="0" smtClean="0">
                <a:solidFill>
                  <a:schemeClr val="tx1"/>
                </a:solidFill>
                <a:latin typeface="+mn-lt"/>
                <a:ea typeface="+mn-ea"/>
                <a:cs typeface="+mn-cs"/>
              </a:rPr>
              <a:t>v</a:t>
            </a:r>
            <a:r>
              <a:rPr lang="el-GR" sz="1200" kern="1200" dirty="0" smtClean="0">
                <a:solidFill>
                  <a:schemeClr val="tx1"/>
                </a:solidFill>
                <a:latin typeface="+mn-lt"/>
                <a:ea typeface="+mn-ea"/>
                <a:cs typeface="+mn-cs"/>
              </a:rPr>
              <a:t>). Κύριο προϊόν της καύσης των ορυκτών καυσίμων είναι το διοξείδιο του άνθρακα (</a:t>
            </a:r>
            <a:r>
              <a:rPr lang="en-US" sz="1200" kern="1200" dirty="0" smtClean="0">
                <a:solidFill>
                  <a:schemeClr val="tx1"/>
                </a:solidFill>
                <a:latin typeface="+mn-lt"/>
                <a:ea typeface="+mn-ea"/>
                <a:cs typeface="+mn-cs"/>
              </a:rPr>
              <a:t>CO</a:t>
            </a:r>
            <a:r>
              <a:rPr lang="el-GR" sz="1200" kern="1200" baseline="-25000" dirty="0" smtClean="0">
                <a:solidFill>
                  <a:schemeClr val="tx1"/>
                </a:solidFill>
                <a:latin typeface="+mn-lt"/>
                <a:ea typeface="+mn-ea"/>
                <a:cs typeface="+mn-cs"/>
              </a:rPr>
              <a:t>2</a:t>
            </a:r>
            <a:r>
              <a:rPr lang="el-GR" sz="1200" kern="1200" dirty="0" smtClean="0">
                <a:solidFill>
                  <a:schemeClr val="tx1"/>
                </a:solidFill>
                <a:latin typeface="+mn-lt"/>
                <a:ea typeface="+mn-ea"/>
                <a:cs typeface="+mn-cs"/>
              </a:rPr>
              <a:t>). Οι τεράστιες εκπομπές αυτού του αερίου από την διαρκώς αυξανόμενη έως τώρα χρήση των ορυκτών καυσίμων έχουν αυξήσει σημαντικά τη σύσταση της ατμόσφαιρας  σε διοξείδιο του άνθρακα και έχουν συμβάλλει κατά 50% στο επονομαζόμενο </a:t>
            </a:r>
            <a:r>
              <a:rPr lang="el-GR" sz="1200" b="1" kern="1200" dirty="0" smtClean="0">
                <a:solidFill>
                  <a:schemeClr val="tx1"/>
                </a:solidFill>
                <a:latin typeface="+mn-lt"/>
                <a:ea typeface="+mn-ea"/>
                <a:cs typeface="+mn-cs"/>
              </a:rPr>
              <a:t>«φαινόμενο θερμοκηπίου»</a:t>
            </a:r>
            <a:endParaRPr lang="el-GR" dirty="0"/>
          </a:p>
        </p:txBody>
      </p:sp>
      <p:sp>
        <p:nvSpPr>
          <p:cNvPr id="4" name="3 - Θέση αριθμού διαφάνειας"/>
          <p:cNvSpPr>
            <a:spLocks noGrp="1"/>
          </p:cNvSpPr>
          <p:nvPr>
            <p:ph type="sldNum" sz="quarter" idx="10"/>
          </p:nvPr>
        </p:nvSpPr>
        <p:spPr/>
        <p:txBody>
          <a:bodyPr/>
          <a:lstStyle/>
          <a:p>
            <a:pPr>
              <a:defRPr/>
            </a:pPr>
            <a:fld id="{1F5E54B7-EA74-4F50-ABC1-FC95D9430182}" type="slidenum">
              <a:rPr lang="el-GR" smtClean="0"/>
              <a:pPr>
                <a:defRPr/>
              </a:pPr>
              <a:t>18</a:t>
            </a:fld>
            <a:endParaRPr lang="el-GR"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Θέση εικόνας διαφάνειας"/>
          <p:cNvSpPr>
            <a:spLocks noGrp="1" noRot="1" noChangeAspect="1"/>
          </p:cNvSpPr>
          <p:nvPr>
            <p:ph type="sldImg"/>
          </p:nvPr>
        </p:nvSpPr>
        <p:spPr/>
      </p:sp>
      <p:sp>
        <p:nvSpPr>
          <p:cNvPr id="3" name="2 - Θέση σημειώσεων"/>
          <p:cNvSpPr>
            <a:spLocks noGrp="1"/>
          </p:cNvSpPr>
          <p:nvPr>
            <p:ph type="body" idx="1"/>
          </p:nvPr>
        </p:nvSpPr>
        <p:spPr/>
        <p:txBody>
          <a:bodyPr>
            <a:normAutofit/>
          </a:bodyPr>
          <a:lstStyle/>
          <a:p>
            <a:r>
              <a:rPr lang="el-GR" dirty="0" smtClean="0"/>
              <a:t>Συμπυκνωμένη</a:t>
            </a:r>
            <a:r>
              <a:rPr lang="el-GR" baseline="0" dirty="0" smtClean="0"/>
              <a:t> πηγή ενέργειας αλλά μη ανανεώσιμη</a:t>
            </a:r>
            <a:endParaRPr lang="el-GR" dirty="0"/>
          </a:p>
        </p:txBody>
      </p:sp>
      <p:sp>
        <p:nvSpPr>
          <p:cNvPr id="4" name="3 - Θέση αριθμού διαφάνειας"/>
          <p:cNvSpPr>
            <a:spLocks noGrp="1"/>
          </p:cNvSpPr>
          <p:nvPr>
            <p:ph type="sldNum" sz="quarter" idx="10"/>
          </p:nvPr>
        </p:nvSpPr>
        <p:spPr/>
        <p:txBody>
          <a:bodyPr/>
          <a:lstStyle/>
          <a:p>
            <a:pPr>
              <a:defRPr/>
            </a:pPr>
            <a:fld id="{1F5E54B7-EA74-4F50-ABC1-FC95D9430182}" type="slidenum">
              <a:rPr lang="el-GR" smtClean="0"/>
              <a:pPr>
                <a:defRPr/>
              </a:pPr>
              <a:t>21</a:t>
            </a:fld>
            <a:endParaRPr lang="el-GR"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79D9B30-C417-4F4B-A84C-469D4FD02DEF}" type="slidenum">
              <a:rPr lang="el-GR"/>
              <a:pPr/>
              <a:t>22</a:t>
            </a:fld>
            <a:endParaRPr lang="el-GR"/>
          </a:p>
        </p:txBody>
      </p:sp>
      <p:sp>
        <p:nvSpPr>
          <p:cNvPr id="203778" name="Rectangle 2"/>
          <p:cNvSpPr>
            <a:spLocks noGrp="1" noRot="1" noChangeAspect="1" noChangeArrowheads="1" noTextEdit="1"/>
          </p:cNvSpPr>
          <p:nvPr>
            <p:ph type="sldImg"/>
          </p:nvPr>
        </p:nvSpPr>
        <p:spPr>
          <a:ln/>
        </p:spPr>
      </p:sp>
      <p:sp>
        <p:nvSpPr>
          <p:cNvPr id="203779" name="Rectangle 3"/>
          <p:cNvSpPr>
            <a:spLocks noGrp="1" noChangeArrowheads="1"/>
          </p:cNvSpPr>
          <p:nvPr>
            <p:ph type="body" idx="1"/>
          </p:nvPr>
        </p:nvSpPr>
        <p:spPr>
          <a:xfrm>
            <a:off x="914401" y="4343400"/>
            <a:ext cx="5029200" cy="4114800"/>
          </a:xfrm>
        </p:spPr>
        <p:txBody>
          <a:bodyPr/>
          <a:lstStyle/>
          <a:p>
            <a:pPr>
              <a:lnSpc>
                <a:spcPct val="90000"/>
              </a:lnSpc>
            </a:pPr>
            <a:r>
              <a:rPr lang="el-GR" dirty="0"/>
              <a:t>Τα </a:t>
            </a:r>
            <a:r>
              <a:rPr lang="el-GR" b="1" i="1" dirty="0"/>
              <a:t>ορυκτά καύσιμα</a:t>
            </a:r>
            <a:r>
              <a:rPr lang="el-GR" i="1" dirty="0"/>
              <a:t> (</a:t>
            </a:r>
            <a:r>
              <a:rPr lang="en-US" i="1" dirty="0"/>
              <a:t>Fossil fuel</a:t>
            </a:r>
            <a:r>
              <a:rPr lang="el-GR" dirty="0"/>
              <a:t>) είναι γενικά θαμμένα αναφλέξμα γεωλογικά αποθέματα οργανικών υλικών και θεωρείται ότι προήλθαν από αποσύνθεση  φυτών και ζώων που καταπλακώθηκαν από χώμα κατά την διάρκεια διάφορων γεωλογικών μεταβολών και μετασχηματίσθηκαν. Ανάλογα με την πίεση, την θερμοκρασία και το χρόνο(αιώνες) που μεσολάβησε, κάποια μετασχηματίστηκαν σε γαιάνθρακες με κύριο συστατικό τον άνθρακα και κάποια σε πετρέλαιο ή σε φυσικό αέριο που αποτελούνται από  υδρογονάνθρακες. Πρόκειται για σχετικά συμπυκνωμένη και καθαρή πηγή ενέργειας που αποδίδει τεχνικά, σχετικά εύκολα και φθηνά, αξιοποιήσιμη ενέργεια αλλά με τεράστιο περιβαλλοντικό κόστος. Το πρώτο από τα ορυκτά καύσιμα που χρησιμοποιήθηκε από τον άνθρωπο ήταν οι </a:t>
            </a:r>
            <a:r>
              <a:rPr lang="el-GR" b="1" i="1" dirty="0"/>
              <a:t>γαιάνθρακες</a:t>
            </a:r>
            <a:r>
              <a:rPr lang="el-GR" dirty="0"/>
              <a:t>. Ανήκουν στην κατηγορία των στερεών καυσίμων. Πρόκειται για ορυκτούς άνθρακες που εξορύσσονται στα περίφημα ανθρακωρυχεία και περιέχουν και μίγματα πολυσυμπυκνωμένων ενώσεων άνθρακα, υδρογόνου, οξυγόνου και αζώτου. Ανάλογα δε με την περιεκτικότητά τους σε άνθρακα διαιρούνται σε ανθρακίτη, λιθάνθρακα, λιγνίτη και τύρφη. Η περιεκτικότητα των γαιανθράκων σε θείο υποβαθμίζει σημαντικά την ποιότητά τους και θεωρείται μεγάλο μειονέκτημα. αφού συμβάλλει σε μεγάλο βαθμό στην ρύπανση του περιβάλλοντος. Υπήρξαν για αρκετά χρόνια η αποκλειστική πηγή ενέργειας για την κίνηση των τρένων, συνέβαλλαν καθοριστικά στην επονομαζόμενη βιομηχανική επανάσταση, ενώ τεράστιες ποσότητές τους καίγονται σήμερα για την παραγωγή ηλεκτρικής ενέργειας.</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E51EC19-D46C-4E89-B966-4325239C7FBB}" type="slidenum">
              <a:rPr lang="el-GR"/>
              <a:pPr/>
              <a:t>23</a:t>
            </a:fld>
            <a:endParaRPr lang="el-GR"/>
          </a:p>
        </p:txBody>
      </p:sp>
      <p:sp>
        <p:nvSpPr>
          <p:cNvPr id="205826" name="Rectangle 2"/>
          <p:cNvSpPr>
            <a:spLocks noGrp="1" noRot="1" noChangeAspect="1" noChangeArrowheads="1" noTextEdit="1"/>
          </p:cNvSpPr>
          <p:nvPr>
            <p:ph type="sldImg"/>
          </p:nvPr>
        </p:nvSpPr>
        <p:spPr>
          <a:ln/>
        </p:spPr>
      </p:sp>
      <p:sp>
        <p:nvSpPr>
          <p:cNvPr id="205827" name="Rectangle 3"/>
          <p:cNvSpPr>
            <a:spLocks noGrp="1" noChangeArrowheads="1"/>
          </p:cNvSpPr>
          <p:nvPr>
            <p:ph type="body" idx="1"/>
          </p:nvPr>
        </p:nvSpPr>
        <p:spPr>
          <a:xfrm>
            <a:off x="914401" y="4343400"/>
            <a:ext cx="5029200" cy="4114800"/>
          </a:xfrm>
        </p:spPr>
        <p:txBody>
          <a:bodyPr/>
          <a:lstStyle/>
          <a:p>
            <a:r>
              <a:rPr lang="el-GR" sz="1100" dirty="0"/>
              <a:t>Η ανακάλυψη και χρήση του </a:t>
            </a:r>
            <a:r>
              <a:rPr lang="el-GR" sz="1100" b="1" i="1" dirty="0"/>
              <a:t>πετρελαίου</a:t>
            </a:r>
            <a:r>
              <a:rPr lang="el-GR" sz="1100" b="1" dirty="0"/>
              <a:t> </a:t>
            </a:r>
            <a:r>
              <a:rPr lang="el-GR" sz="1100" dirty="0"/>
              <a:t>υπήρξε ορόσημο στην ανθρώπινη ιστορία και σήμερα καθορίζει την παγκόσμια οικονομία και τις γεωπολιτικές συνθήκες, ενώ συχνά αποτέλεσε και αποτελεί αιτία πολέμων. Ανήκει στην κατηγορία των υγρών καυσίμων, αποκαλείται «Μαύρος χρυσός» και είναι μία από τις βασικές πηγές ενέργειας, αποτελώντας τη βάση για την βιομηχανική ανάπτυξη κάθε χώρας. Είναι ένα καστανοκίτρινο ή καστανόμαυρο υγρό που περιέχει εκατοντάδες ουσίες και εξάγεται με άντληση μέσω γεωτρήσεων. Η μεγάλη πλειοψηφία των ουσιών αυτών είναι υγροί υδρογονάνθρακες στους οποίους υπάρχουν διαλυμένοι αέριοι ή στερεοί  υδρογονάνθρακες. Οι υδρογονάνθρακες αυτοί μπορεί ανάλογα με την περιοχή προέλευσης του πετρελαίου να είναι αλκάνια άκυκλοι κορεσμένοι), κυκλοαλκάνια  (κυκλικοί κορεσμένοι), και αρωματικοί. Στο πετρέλαιο επίσης υπάρχουν διαλυμένες και μικροποσότητες ενώσεων άλλων στοιχείων, όπως του θείου και του αζώτου που επίσης είναι υπεύθυνες για την ατμοσφαιρική ρύπανση. Το ορυκτό «αργό πετρέλαιο» αποτελεί την πρώτη ύλη για την παραγωγή μιας σειράς τεχνικών καυσίμων, όπως η βενζίνη, η κηροζίνη και το πετρέλαιο κίνησης ή θέρμανσης. Ουσιαστικά πρόκειται για μια διαδικασία διαχωρισμού των ουσιών που περιέχονται στο πετρέλαιο με βάση το σημείο ζέσης τους (κλασματικός διαχωρισμός), που γίνεται σε ειδικές εγκαταστάσεις που ονομάζονται </a:t>
            </a:r>
            <a:r>
              <a:rPr lang="el-GR" sz="1100" b="1" dirty="0"/>
              <a:t>διυλιστήρια.</a:t>
            </a:r>
            <a:r>
              <a:rPr lang="el-GR" sz="1100" dirty="0"/>
              <a:t> </a:t>
            </a:r>
          </a:p>
          <a:p>
            <a:r>
              <a:rPr lang="el-GR" sz="1100" dirty="0"/>
              <a:t>Το πετρέλαιο κίνησης και η βενζίνη αποτελούν σήμερα τις βασικές πηγές ενέργειας για την κίνηση των οχημάτων που χρησιμοποιούν μηχανές εσωτερικής καύσης, ενώ η κηροζίνη των αεροπλάνων. </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Θέση εικόνας διαφάνειας"/>
          <p:cNvSpPr>
            <a:spLocks noGrp="1" noRot="1" noChangeAspect="1"/>
          </p:cNvSpPr>
          <p:nvPr>
            <p:ph type="sldImg"/>
          </p:nvPr>
        </p:nvSpPr>
        <p:spPr/>
      </p:sp>
      <p:sp>
        <p:nvSpPr>
          <p:cNvPr id="3" name="2 - Θέση σημειώσεων"/>
          <p:cNvSpPr>
            <a:spLocks noGrp="1"/>
          </p:cNvSpPr>
          <p:nvPr>
            <p:ph type="body" idx="1"/>
          </p:nvPr>
        </p:nvSpPr>
        <p:spPr/>
        <p:txBody>
          <a:bodyPr>
            <a:normAutofit/>
          </a:bodyPr>
          <a:lstStyle/>
          <a:p>
            <a:endParaRPr lang="el-GR" dirty="0"/>
          </a:p>
        </p:txBody>
      </p:sp>
      <p:sp>
        <p:nvSpPr>
          <p:cNvPr id="4" name="3 - Θέση αριθμού διαφάνειας"/>
          <p:cNvSpPr>
            <a:spLocks noGrp="1"/>
          </p:cNvSpPr>
          <p:nvPr>
            <p:ph type="sldNum" sz="quarter" idx="10"/>
          </p:nvPr>
        </p:nvSpPr>
        <p:spPr/>
        <p:txBody>
          <a:bodyPr/>
          <a:lstStyle/>
          <a:p>
            <a:fld id="{32F0F04E-7B85-49CE-8102-28999D5E860C}" type="slidenum">
              <a:rPr lang="el-GR" smtClean="0"/>
              <a:pPr/>
              <a:t>27</a:t>
            </a:fld>
            <a:endParaRPr lang="el-G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Θέση εικόνας διαφάνειας"/>
          <p:cNvSpPr>
            <a:spLocks noGrp="1" noRot="1" noChangeAspect="1"/>
          </p:cNvSpPr>
          <p:nvPr>
            <p:ph type="sldImg"/>
          </p:nvPr>
        </p:nvSpPr>
        <p:spPr/>
      </p:sp>
      <p:sp>
        <p:nvSpPr>
          <p:cNvPr id="3" name="2 - Θέση σημειώσεων"/>
          <p:cNvSpPr>
            <a:spLocks noGrp="1"/>
          </p:cNvSpPr>
          <p:nvPr>
            <p:ph type="body" idx="1"/>
          </p:nvPr>
        </p:nvSpPr>
        <p:spPr/>
        <p:txBody>
          <a:bodyPr>
            <a:normAutofit/>
          </a:bodyPr>
          <a:lstStyle/>
          <a:p>
            <a:r>
              <a:rPr lang="el-GR" dirty="0" smtClean="0"/>
              <a:t>Ατμοσφαιρική ρύπανση</a:t>
            </a:r>
            <a:endParaRPr lang="el-GR" dirty="0"/>
          </a:p>
        </p:txBody>
      </p:sp>
      <p:sp>
        <p:nvSpPr>
          <p:cNvPr id="4" name="3 - Θέση αριθμού διαφάνειας"/>
          <p:cNvSpPr>
            <a:spLocks noGrp="1"/>
          </p:cNvSpPr>
          <p:nvPr>
            <p:ph type="sldNum" sz="quarter" idx="10"/>
          </p:nvPr>
        </p:nvSpPr>
        <p:spPr/>
        <p:txBody>
          <a:bodyPr/>
          <a:lstStyle/>
          <a:p>
            <a:pPr>
              <a:defRPr/>
            </a:pPr>
            <a:fld id="{1F5E54B7-EA74-4F50-ABC1-FC95D9430182}" type="slidenum">
              <a:rPr lang="el-GR" smtClean="0"/>
              <a:pPr>
                <a:defRPr/>
              </a:pPr>
              <a:t>29</a:t>
            </a:fld>
            <a:endParaRPr lang="el-GR"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Θέση εικόνας διαφάνειας"/>
          <p:cNvSpPr>
            <a:spLocks noGrp="1" noRot="1" noChangeAspect="1"/>
          </p:cNvSpPr>
          <p:nvPr>
            <p:ph type="sldImg"/>
          </p:nvPr>
        </p:nvSpPr>
        <p:spPr/>
      </p:sp>
      <p:sp>
        <p:nvSpPr>
          <p:cNvPr id="3" name="2 - Θέση σημειώσεων"/>
          <p:cNvSpPr>
            <a:spLocks noGrp="1"/>
          </p:cNvSpPr>
          <p:nvPr>
            <p:ph type="body" idx="1"/>
          </p:nvPr>
        </p:nvSpPr>
        <p:spPr/>
        <p:txBody>
          <a:bodyPr>
            <a:normAutofit/>
          </a:bodyPr>
          <a:lstStyle/>
          <a:p>
            <a:r>
              <a:rPr lang="el-GR" dirty="0" smtClean="0"/>
              <a:t>Ακραία καιρικά φαινόμενα</a:t>
            </a:r>
            <a:endParaRPr lang="el-GR" dirty="0"/>
          </a:p>
        </p:txBody>
      </p:sp>
      <p:sp>
        <p:nvSpPr>
          <p:cNvPr id="4" name="3 - Θέση αριθμού διαφάνειας"/>
          <p:cNvSpPr>
            <a:spLocks noGrp="1"/>
          </p:cNvSpPr>
          <p:nvPr>
            <p:ph type="sldNum" sz="quarter" idx="10"/>
          </p:nvPr>
        </p:nvSpPr>
        <p:spPr/>
        <p:txBody>
          <a:bodyPr/>
          <a:lstStyle/>
          <a:p>
            <a:pPr>
              <a:defRPr/>
            </a:pPr>
            <a:fld id="{1F5E54B7-EA74-4F50-ABC1-FC95D9430182}" type="slidenum">
              <a:rPr lang="el-GR" smtClean="0"/>
              <a:pPr>
                <a:defRPr/>
              </a:pPr>
              <a:t>30</a:t>
            </a:fld>
            <a:endParaRPr lang="el-GR"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l-GR"/>
          </a:p>
        </p:txBody>
      </p:sp>
      <p:sp>
        <p:nvSpPr>
          <p:cNvPr id="4" name="Slide Number Placeholder 3"/>
          <p:cNvSpPr>
            <a:spLocks noGrp="1"/>
          </p:cNvSpPr>
          <p:nvPr>
            <p:ph type="sldNum" sz="quarter" idx="10"/>
          </p:nvPr>
        </p:nvSpPr>
        <p:spPr/>
        <p:txBody>
          <a:bodyPr/>
          <a:lstStyle/>
          <a:p>
            <a:fld id="{32F0F04E-7B85-49CE-8102-28999D5E860C}" type="slidenum">
              <a:rPr lang="el-GR" smtClean="0"/>
              <a:pPr/>
              <a:t>31</a:t>
            </a:fld>
            <a:endParaRPr lang="el-G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1 - Θέση εικόνας διαφάνειας"/>
          <p:cNvSpPr>
            <a:spLocks noGrp="1" noRot="1" noChangeAspect="1" noTextEdit="1"/>
          </p:cNvSpPr>
          <p:nvPr>
            <p:ph type="sldImg"/>
          </p:nvPr>
        </p:nvSpPr>
        <p:spPr>
          <a:ln/>
        </p:spPr>
      </p:sp>
      <p:sp>
        <p:nvSpPr>
          <p:cNvPr id="11267" name="2 - Θέση σημειώσεων"/>
          <p:cNvSpPr>
            <a:spLocks noGrp="1"/>
          </p:cNvSpPr>
          <p:nvPr>
            <p:ph type="body" idx="1"/>
          </p:nvPr>
        </p:nvSpPr>
        <p:spPr>
          <a:noFill/>
          <a:ln/>
        </p:spPr>
        <p:txBody>
          <a:bodyPr/>
          <a:lstStyle/>
          <a:p>
            <a:pPr eaLnBrk="1" hangingPunct="1"/>
            <a:endParaRPr lang="el-GR" smtClean="0"/>
          </a:p>
        </p:txBody>
      </p:sp>
      <p:sp>
        <p:nvSpPr>
          <p:cNvPr id="11268" name="3 - Θέση αριθμού διαφάνειας"/>
          <p:cNvSpPr>
            <a:spLocks noGrp="1"/>
          </p:cNvSpPr>
          <p:nvPr>
            <p:ph type="sldNum" sz="quarter" idx="5"/>
          </p:nvPr>
        </p:nvSpPr>
        <p:spPr>
          <a:noFill/>
        </p:spPr>
        <p:txBody>
          <a:bodyPr/>
          <a:lstStyle/>
          <a:p>
            <a:fld id="{B68071EA-E628-4826-B270-05E00349C842}" type="slidenum">
              <a:rPr lang="el-GR" smtClean="0"/>
              <a:pPr/>
              <a:t>2</a:t>
            </a:fld>
            <a:endParaRPr lang="el-GR"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l-GR"/>
          </a:p>
        </p:txBody>
      </p:sp>
      <p:sp>
        <p:nvSpPr>
          <p:cNvPr id="4" name="Slide Number Placeholder 3"/>
          <p:cNvSpPr>
            <a:spLocks noGrp="1"/>
          </p:cNvSpPr>
          <p:nvPr>
            <p:ph type="sldNum" sz="quarter" idx="10"/>
          </p:nvPr>
        </p:nvSpPr>
        <p:spPr/>
        <p:txBody>
          <a:bodyPr/>
          <a:lstStyle/>
          <a:p>
            <a:fld id="{32F0F04E-7B85-49CE-8102-28999D5E860C}" type="slidenum">
              <a:rPr lang="el-GR" smtClean="0"/>
              <a:pPr/>
              <a:t>32</a:t>
            </a:fld>
            <a:endParaRPr lang="el-G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Θέση εικόνας διαφάνειας"/>
          <p:cNvSpPr>
            <a:spLocks noGrp="1" noRot="1" noChangeAspect="1"/>
          </p:cNvSpPr>
          <p:nvPr>
            <p:ph type="sldImg"/>
          </p:nvPr>
        </p:nvSpPr>
        <p:spPr/>
      </p:sp>
      <p:sp>
        <p:nvSpPr>
          <p:cNvPr id="3" name="2 - Θέση σημειώσεων"/>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l-GR" sz="1200" kern="1200" dirty="0" smtClean="0">
                <a:solidFill>
                  <a:schemeClr val="tx1"/>
                </a:solidFill>
                <a:latin typeface="+mn-lt"/>
                <a:ea typeface="+mn-ea"/>
                <a:cs typeface="+mn-cs"/>
              </a:rPr>
              <a:t>Οι συνέπειες της υπερθέρμανσης της γης δεν είναι παντού ίδιες στον πλανήτη και εκτιμάται ότι κάτω από τις συνθήκες αυτές τα ακραία καιρικά φαινόμενα θα επιτείνονται. Οι σίγουρες συνέπειες της παγκόσμιας υπερθέρμανσης είναι οι απότομες μεταβολές της θερμοκρασίας του αέρα, οι υψηλές  θερμοκρασίες το καλοκαίρι, η χρονική μετατόπιση των εποχών και η είσοδος των θαλάσσιων υδάτων στον παράκτιο υπόγειο υδροφόρο ορίζοντα. Υπάρχουν εκτιμήσεις ότι τα επόμενα 100 χρόνια η θερμοκρασία της γης θα ανέβει κατά δύο έως έξι βαθμούς, με αποτέλεσμα να λιώσουν τεράστιες μάζες πάγου  , επιφέροντας άνοδο στη στάθμη των θαλασσών και κάλυψη μεγάλων εκτάσεων από νερό. </a:t>
            </a:r>
          </a:p>
          <a:p>
            <a:endParaRPr lang="el-GR" dirty="0"/>
          </a:p>
        </p:txBody>
      </p:sp>
      <p:sp>
        <p:nvSpPr>
          <p:cNvPr id="4" name="3 - Θέση αριθμού διαφάνειας"/>
          <p:cNvSpPr>
            <a:spLocks noGrp="1"/>
          </p:cNvSpPr>
          <p:nvPr>
            <p:ph type="sldNum" sz="quarter" idx="10"/>
          </p:nvPr>
        </p:nvSpPr>
        <p:spPr/>
        <p:txBody>
          <a:bodyPr/>
          <a:lstStyle/>
          <a:p>
            <a:pPr>
              <a:defRPr/>
            </a:pPr>
            <a:fld id="{1F5E54B7-EA74-4F50-ABC1-FC95D9430182}" type="slidenum">
              <a:rPr lang="el-GR" smtClean="0"/>
              <a:pPr>
                <a:defRPr/>
              </a:pPr>
              <a:t>33</a:t>
            </a:fld>
            <a:endParaRPr lang="el-GR"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Θέση εικόνας διαφάνειας"/>
          <p:cNvSpPr>
            <a:spLocks noGrp="1" noRot="1" noChangeAspect="1"/>
          </p:cNvSpPr>
          <p:nvPr>
            <p:ph type="sldImg"/>
          </p:nvPr>
        </p:nvSpPr>
        <p:spPr/>
      </p:sp>
      <p:sp>
        <p:nvSpPr>
          <p:cNvPr id="3" name="2 - Θέση σημειώσεων"/>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l-GR" sz="1200" b="0" kern="1200" dirty="0" smtClean="0">
                <a:solidFill>
                  <a:schemeClr val="tx1"/>
                </a:solidFill>
                <a:latin typeface="+mn-lt"/>
                <a:ea typeface="+mn-ea"/>
                <a:cs typeface="+mn-cs"/>
              </a:rPr>
              <a:t>Το λιώσιμο των πάγων σημαίνει και αραίωση της αλατότητας του θαλασσινού νερού με αποτέλεσμα και αλλαγή των θαλασσίων ρευμάτων, αφού τεράστιες ποσότητες νερού θα διαχυθούν στις Βόρειες θάλασσες. Ήδη στην Ανταρκτική (που συνιστά το 90% του παγκόσμιου πάγου), το 2002 ένα τεράστιο κομμάτι πάγου βάρους 500 τόνων, ο </a:t>
            </a:r>
            <a:r>
              <a:rPr lang="en-US" sz="1200" b="0" kern="1200" dirty="0" smtClean="0">
                <a:solidFill>
                  <a:schemeClr val="tx1"/>
                </a:solidFill>
                <a:latin typeface="+mn-lt"/>
                <a:ea typeface="+mn-ea"/>
                <a:cs typeface="+mn-cs"/>
              </a:rPr>
              <a:t>Larsen b</a:t>
            </a:r>
            <a:r>
              <a:rPr lang="el-GR" sz="1200" b="0" kern="1200" dirty="0" smtClean="0">
                <a:solidFill>
                  <a:schemeClr val="tx1"/>
                </a:solidFill>
                <a:latin typeface="+mn-lt"/>
                <a:ea typeface="+mn-ea"/>
                <a:cs typeface="+mn-cs"/>
              </a:rPr>
              <a:t>, αποσπάσθηκε, τεμαχίσθηκε και στη θέση του δημιουργήθηκαν μικρότερα κομματάκια τα οποία είναι ευκολότερο να τεμαχισθούν περαιτέρω. </a:t>
            </a:r>
            <a:endParaRPr lang="el-GR" sz="1200" b="1" kern="1200" dirty="0" smtClean="0">
              <a:solidFill>
                <a:schemeClr val="tx1"/>
              </a:solidFill>
              <a:latin typeface="+mn-lt"/>
              <a:ea typeface="+mn-ea"/>
              <a:cs typeface="+mn-cs"/>
            </a:endParaRPr>
          </a:p>
          <a:p>
            <a:endParaRPr lang="el-GR" dirty="0"/>
          </a:p>
        </p:txBody>
      </p:sp>
      <p:sp>
        <p:nvSpPr>
          <p:cNvPr id="4" name="3 - Θέση αριθμού διαφάνειας"/>
          <p:cNvSpPr>
            <a:spLocks noGrp="1"/>
          </p:cNvSpPr>
          <p:nvPr>
            <p:ph type="sldNum" sz="quarter" idx="10"/>
          </p:nvPr>
        </p:nvSpPr>
        <p:spPr/>
        <p:txBody>
          <a:bodyPr/>
          <a:lstStyle/>
          <a:p>
            <a:pPr>
              <a:defRPr/>
            </a:pPr>
            <a:fld id="{1F5E54B7-EA74-4F50-ABC1-FC95D9430182}" type="slidenum">
              <a:rPr lang="el-GR" smtClean="0"/>
              <a:pPr>
                <a:defRPr/>
              </a:pPr>
              <a:t>34</a:t>
            </a:fld>
            <a:endParaRPr lang="el-GR"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Θέση εικόνας διαφάνειας"/>
          <p:cNvSpPr>
            <a:spLocks noGrp="1" noRot="1" noChangeAspect="1"/>
          </p:cNvSpPr>
          <p:nvPr>
            <p:ph type="sldImg"/>
          </p:nvPr>
        </p:nvSpPr>
        <p:spPr/>
      </p:sp>
      <p:sp>
        <p:nvSpPr>
          <p:cNvPr id="3" name="2 - Θέση σημειώσεων"/>
          <p:cNvSpPr>
            <a:spLocks noGrp="1"/>
          </p:cNvSpPr>
          <p:nvPr>
            <p:ph type="body" idx="1"/>
          </p:nvPr>
        </p:nvSpPr>
        <p:spPr/>
        <p:txBody>
          <a:bodyPr>
            <a:normAutofit/>
          </a:bodyPr>
          <a:lstStyle/>
          <a:p>
            <a:r>
              <a:rPr lang="el-GR" sz="1200" kern="1200" dirty="0" smtClean="0">
                <a:solidFill>
                  <a:schemeClr val="tx1"/>
                </a:solidFill>
                <a:latin typeface="+mn-lt"/>
                <a:ea typeface="+mn-ea"/>
                <a:cs typeface="+mn-cs"/>
              </a:rPr>
              <a:t>Το λιώσιμο των πάγων δεν σημαίνει μόνον αλλαγή στο ύψος της στάθμης των θαλασσών, οι εκτιμήσεις μιλούν για άνοδο μέχρι και 10 μέτρα, αλλά και σοβαρή αλλαγή στο κλίμα</a:t>
            </a:r>
            <a:endParaRPr lang="el-GR" dirty="0"/>
          </a:p>
        </p:txBody>
      </p:sp>
      <p:sp>
        <p:nvSpPr>
          <p:cNvPr id="4" name="3 - Θέση αριθμού διαφάνειας"/>
          <p:cNvSpPr>
            <a:spLocks noGrp="1"/>
          </p:cNvSpPr>
          <p:nvPr>
            <p:ph type="sldNum" sz="quarter" idx="10"/>
          </p:nvPr>
        </p:nvSpPr>
        <p:spPr/>
        <p:txBody>
          <a:bodyPr/>
          <a:lstStyle/>
          <a:p>
            <a:pPr>
              <a:defRPr/>
            </a:pPr>
            <a:fld id="{1F5E54B7-EA74-4F50-ABC1-FC95D9430182}" type="slidenum">
              <a:rPr lang="el-GR" smtClean="0"/>
              <a:pPr>
                <a:defRPr/>
              </a:pPr>
              <a:t>35</a:t>
            </a:fld>
            <a:endParaRPr lang="el-GR"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Θέση εικόνας διαφάνειας"/>
          <p:cNvSpPr>
            <a:spLocks noGrp="1" noRot="1" noChangeAspect="1"/>
          </p:cNvSpPr>
          <p:nvPr>
            <p:ph type="sldImg"/>
          </p:nvPr>
        </p:nvSpPr>
        <p:spPr/>
      </p:sp>
      <p:sp>
        <p:nvSpPr>
          <p:cNvPr id="3" name="2 - Θέση σημειώσεων"/>
          <p:cNvSpPr>
            <a:spLocks noGrp="1"/>
          </p:cNvSpPr>
          <p:nvPr>
            <p:ph type="body" idx="1"/>
          </p:nvPr>
        </p:nvSpPr>
        <p:spPr/>
        <p:txBody>
          <a:bodyPr>
            <a:normAutofit/>
          </a:bodyPr>
          <a:lstStyle/>
          <a:p>
            <a:r>
              <a:rPr lang="el-GR" dirty="0" smtClean="0"/>
              <a:t>Επιπτώσεις της αλλαγής στο</a:t>
            </a:r>
            <a:r>
              <a:rPr lang="el-GR" baseline="0" dirty="0" smtClean="0"/>
              <a:t> κλίμα</a:t>
            </a:r>
            <a:endParaRPr lang="el-GR" dirty="0"/>
          </a:p>
        </p:txBody>
      </p:sp>
      <p:sp>
        <p:nvSpPr>
          <p:cNvPr id="4" name="3 - Θέση αριθμού διαφάνειας"/>
          <p:cNvSpPr>
            <a:spLocks noGrp="1"/>
          </p:cNvSpPr>
          <p:nvPr>
            <p:ph type="sldNum" sz="quarter" idx="10"/>
          </p:nvPr>
        </p:nvSpPr>
        <p:spPr/>
        <p:txBody>
          <a:bodyPr/>
          <a:lstStyle/>
          <a:p>
            <a:pPr>
              <a:defRPr/>
            </a:pPr>
            <a:fld id="{1F5E54B7-EA74-4F50-ABC1-FC95D9430182}" type="slidenum">
              <a:rPr lang="el-GR" smtClean="0"/>
              <a:pPr>
                <a:defRPr/>
              </a:pPr>
              <a:t>36</a:t>
            </a:fld>
            <a:endParaRPr lang="el-GR"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l-GR"/>
          </a:p>
        </p:txBody>
      </p:sp>
      <p:sp>
        <p:nvSpPr>
          <p:cNvPr id="4" name="Slide Number Placeholder 3"/>
          <p:cNvSpPr>
            <a:spLocks noGrp="1"/>
          </p:cNvSpPr>
          <p:nvPr>
            <p:ph type="sldNum" sz="quarter" idx="10"/>
          </p:nvPr>
        </p:nvSpPr>
        <p:spPr/>
        <p:txBody>
          <a:bodyPr/>
          <a:lstStyle/>
          <a:p>
            <a:fld id="{32F0F04E-7B85-49CE-8102-28999D5E860C}" type="slidenum">
              <a:rPr lang="el-GR" smtClean="0"/>
              <a:pPr/>
              <a:t>37</a:t>
            </a:fld>
            <a:endParaRPr lang="el-G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l-GR"/>
          </a:p>
        </p:txBody>
      </p:sp>
      <p:sp>
        <p:nvSpPr>
          <p:cNvPr id="4" name="Slide Number Placeholder 3"/>
          <p:cNvSpPr>
            <a:spLocks noGrp="1"/>
          </p:cNvSpPr>
          <p:nvPr>
            <p:ph type="sldNum" sz="quarter" idx="10"/>
          </p:nvPr>
        </p:nvSpPr>
        <p:spPr/>
        <p:txBody>
          <a:bodyPr/>
          <a:lstStyle/>
          <a:p>
            <a:fld id="{32F0F04E-7B85-49CE-8102-28999D5E860C}" type="slidenum">
              <a:rPr lang="el-GR" smtClean="0"/>
              <a:pPr/>
              <a:t>38</a:t>
            </a:fld>
            <a:endParaRPr lang="el-G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l-GR"/>
          </a:p>
        </p:txBody>
      </p:sp>
      <p:sp>
        <p:nvSpPr>
          <p:cNvPr id="4" name="Slide Number Placeholder 3"/>
          <p:cNvSpPr>
            <a:spLocks noGrp="1"/>
          </p:cNvSpPr>
          <p:nvPr>
            <p:ph type="sldNum" sz="quarter" idx="10"/>
          </p:nvPr>
        </p:nvSpPr>
        <p:spPr/>
        <p:txBody>
          <a:bodyPr/>
          <a:lstStyle/>
          <a:p>
            <a:fld id="{32F0F04E-7B85-49CE-8102-28999D5E860C}" type="slidenum">
              <a:rPr lang="el-GR" smtClean="0"/>
              <a:pPr/>
              <a:t>39</a:t>
            </a:fld>
            <a:endParaRPr lang="el-G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Θέση εικόνας διαφάνειας"/>
          <p:cNvSpPr>
            <a:spLocks noGrp="1" noRot="1" noChangeAspect="1"/>
          </p:cNvSpPr>
          <p:nvPr>
            <p:ph type="sldImg"/>
          </p:nvPr>
        </p:nvSpPr>
        <p:spPr/>
      </p:sp>
      <p:sp>
        <p:nvSpPr>
          <p:cNvPr id="3" name="2 - Θέση σημειώσεων"/>
          <p:cNvSpPr>
            <a:spLocks noGrp="1"/>
          </p:cNvSpPr>
          <p:nvPr>
            <p:ph type="body" idx="1"/>
          </p:nvPr>
        </p:nvSpPr>
        <p:spPr/>
        <p:txBody>
          <a:bodyPr>
            <a:normAutofit/>
          </a:bodyPr>
          <a:lstStyle/>
          <a:p>
            <a:r>
              <a:rPr lang="el-GR" sz="1200" b="1" kern="1200" dirty="0" smtClean="0">
                <a:solidFill>
                  <a:schemeClr val="tx1"/>
                </a:solidFill>
                <a:latin typeface="+mn-lt"/>
                <a:ea typeface="+mn-ea"/>
                <a:cs typeface="+mn-cs"/>
              </a:rPr>
              <a:t>Οι διαπραγματεύσεις για την υπογραφή του Πρωτοκόλλου του Κιότο στη διεθνή προσπάθεια επίλυσης του προβλήματος της αύξησης της παγκόσμιας θερμοκρασίας ήταν σκληρές, καθώς υπήρχαν διαφορετικά συμφέροντα ανάμεσα στις διάφορες χώρες. </a:t>
            </a:r>
            <a:endParaRPr lang="el-GR" dirty="0"/>
          </a:p>
        </p:txBody>
      </p:sp>
      <p:sp>
        <p:nvSpPr>
          <p:cNvPr id="4" name="3 - Θέση αριθμού διαφάνειας"/>
          <p:cNvSpPr>
            <a:spLocks noGrp="1"/>
          </p:cNvSpPr>
          <p:nvPr>
            <p:ph type="sldNum" sz="quarter" idx="10"/>
          </p:nvPr>
        </p:nvSpPr>
        <p:spPr/>
        <p:txBody>
          <a:bodyPr/>
          <a:lstStyle/>
          <a:p>
            <a:pPr>
              <a:defRPr/>
            </a:pPr>
            <a:fld id="{1F5E54B7-EA74-4F50-ABC1-FC95D9430182}" type="slidenum">
              <a:rPr lang="el-GR" smtClean="0"/>
              <a:pPr>
                <a:defRPr/>
              </a:pPr>
              <a:t>40</a:t>
            </a:fld>
            <a:endParaRPr lang="el-GR"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Θέση εικόνας διαφάνειας"/>
          <p:cNvSpPr>
            <a:spLocks noGrp="1" noRot="1" noChangeAspect="1"/>
          </p:cNvSpPr>
          <p:nvPr>
            <p:ph type="sldImg"/>
          </p:nvPr>
        </p:nvSpPr>
        <p:spPr/>
      </p:sp>
      <p:sp>
        <p:nvSpPr>
          <p:cNvPr id="3" name="2 - Θέση σημειώσεων"/>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l-GR" sz="1200" kern="1200" dirty="0" smtClean="0">
                <a:solidFill>
                  <a:schemeClr val="tx1"/>
                </a:solidFill>
                <a:latin typeface="+mn-lt"/>
                <a:ea typeface="+mn-ea"/>
                <a:cs typeface="+mn-cs"/>
              </a:rPr>
              <a:t>Ο πρώτος μηχανισμός προβλέπει την αγοραπωλησία δικαιωμάτων εκπομπών μεταξύ των ενδιαφερόμενων μερών (όπως για παράδειγμα κράτη και υπόχρεες εγκαταστάσεις), ενώ οι άλλοι δύο βασίζονται σε προγράμματα έργων.</a:t>
            </a:r>
          </a:p>
          <a:p>
            <a:endParaRPr lang="el-GR" dirty="0"/>
          </a:p>
        </p:txBody>
      </p:sp>
      <p:sp>
        <p:nvSpPr>
          <p:cNvPr id="4" name="3 - Θέση αριθμού διαφάνειας"/>
          <p:cNvSpPr>
            <a:spLocks noGrp="1"/>
          </p:cNvSpPr>
          <p:nvPr>
            <p:ph type="sldNum" sz="quarter" idx="10"/>
          </p:nvPr>
        </p:nvSpPr>
        <p:spPr/>
        <p:txBody>
          <a:bodyPr/>
          <a:lstStyle/>
          <a:p>
            <a:pPr>
              <a:defRPr/>
            </a:pPr>
            <a:fld id="{1F5E54B7-EA74-4F50-ABC1-FC95D9430182}" type="slidenum">
              <a:rPr lang="el-GR" smtClean="0"/>
              <a:pPr>
                <a:defRPr/>
              </a:pPr>
              <a:t>41</a:t>
            </a:fld>
            <a:endParaRPr lang="el-GR"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l-GR"/>
          </a:p>
        </p:txBody>
      </p:sp>
      <p:sp>
        <p:nvSpPr>
          <p:cNvPr id="4" name="Slide Number Placeholder 3"/>
          <p:cNvSpPr>
            <a:spLocks noGrp="1"/>
          </p:cNvSpPr>
          <p:nvPr>
            <p:ph type="sldNum" sz="quarter" idx="10"/>
          </p:nvPr>
        </p:nvSpPr>
        <p:spPr/>
        <p:txBody>
          <a:bodyPr/>
          <a:lstStyle/>
          <a:p>
            <a:fld id="{32F0F04E-7B85-49CE-8102-28999D5E860C}" type="slidenum">
              <a:rPr lang="el-GR" smtClean="0"/>
              <a:pPr/>
              <a:t>3</a:t>
            </a:fld>
            <a:endParaRPr lang="el-G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Θέση εικόνας διαφάνειας"/>
          <p:cNvSpPr>
            <a:spLocks noGrp="1" noRot="1" noChangeAspect="1"/>
          </p:cNvSpPr>
          <p:nvPr>
            <p:ph type="sldImg"/>
          </p:nvPr>
        </p:nvSpPr>
        <p:spPr/>
      </p:sp>
      <p:sp>
        <p:nvSpPr>
          <p:cNvPr id="3" name="2 - Θέση σημειώσεων"/>
          <p:cNvSpPr>
            <a:spLocks noGrp="1"/>
          </p:cNvSpPr>
          <p:nvPr>
            <p:ph type="body" idx="1"/>
          </p:nvPr>
        </p:nvSpPr>
        <p:spPr/>
        <p:txBody>
          <a:bodyPr>
            <a:normAutofit/>
          </a:bodyPr>
          <a:lstStyle/>
          <a:p>
            <a:r>
              <a:rPr lang="el-GR" dirty="0" smtClean="0"/>
              <a:t>Πρακτικά μέτρα : </a:t>
            </a:r>
            <a:r>
              <a:rPr lang="el-GR" sz="1200" kern="1200" dirty="0" smtClean="0">
                <a:solidFill>
                  <a:schemeClr val="tx1"/>
                </a:solidFill>
                <a:latin typeface="+mn-lt"/>
                <a:ea typeface="+mn-ea"/>
                <a:cs typeface="+mn-cs"/>
              </a:rPr>
              <a:t>Η Ευρωπαϊκή Ένωση, ο πλέον ένθερμος υποστηρικτής του Πρωτοκόλλου του Κιότο, αποφάσισε να εφαρμόσει πιλοτικά την εμπορία εκπομπών εντός της κοινότητας πριν από την επίσημη έναρξη του διεθνούς συστήματος και να ενσωματώσει το Πρωτόκολλο του Κιότο στην κοινοτική νομοθεσία μέσα από τις </a:t>
            </a:r>
            <a:r>
              <a:rPr lang="el-GR" sz="1200" i="1" kern="1200" dirty="0" smtClean="0">
                <a:solidFill>
                  <a:schemeClr val="tx1"/>
                </a:solidFill>
                <a:latin typeface="+mn-lt"/>
                <a:ea typeface="+mn-ea"/>
                <a:cs typeface="+mn-cs"/>
              </a:rPr>
              <a:t>Οδηγίες 2003/87/ΕΚ</a:t>
            </a:r>
            <a:r>
              <a:rPr lang="el-GR" sz="1200" kern="1200" dirty="0" smtClean="0">
                <a:solidFill>
                  <a:schemeClr val="tx1"/>
                </a:solidFill>
                <a:latin typeface="+mn-lt"/>
                <a:ea typeface="+mn-ea"/>
                <a:cs typeface="+mn-cs"/>
              </a:rPr>
              <a:t> και </a:t>
            </a:r>
            <a:r>
              <a:rPr lang="el-GR" sz="1200" i="1" kern="1200" dirty="0" smtClean="0">
                <a:solidFill>
                  <a:schemeClr val="tx1"/>
                </a:solidFill>
                <a:latin typeface="+mn-lt"/>
                <a:ea typeface="+mn-ea"/>
                <a:cs typeface="+mn-cs"/>
              </a:rPr>
              <a:t>2004/101/ΕΚ</a:t>
            </a:r>
            <a:r>
              <a:rPr lang="el-GR" sz="1200" kern="1200" dirty="0" smtClean="0">
                <a:solidFill>
                  <a:schemeClr val="tx1"/>
                </a:solidFill>
                <a:latin typeface="+mn-lt"/>
                <a:ea typeface="+mn-ea"/>
                <a:cs typeface="+mn-cs"/>
              </a:rPr>
              <a:t>. Σύμφωνα με αυτές, η πρώτη περίοδος του ευρωπαϊκού συστήματος εμπορίας δικαιωμάτων εκπομπών ήταν η τριετία 2005-2007, ενώ οι επόμενες περίοδοι εμπορίας ταυτίζονται με τις πενταετείς περιόδους που προβλέπονται από το Πρωτόκολλο του Κιότο (2008-2012, 2013-2017, κ.α.). </a:t>
            </a:r>
            <a:endParaRPr lang="el-GR" dirty="0"/>
          </a:p>
        </p:txBody>
      </p:sp>
      <p:sp>
        <p:nvSpPr>
          <p:cNvPr id="4" name="3 - Θέση αριθμού διαφάνειας"/>
          <p:cNvSpPr>
            <a:spLocks noGrp="1"/>
          </p:cNvSpPr>
          <p:nvPr>
            <p:ph type="sldNum" sz="quarter" idx="10"/>
          </p:nvPr>
        </p:nvSpPr>
        <p:spPr/>
        <p:txBody>
          <a:bodyPr/>
          <a:lstStyle/>
          <a:p>
            <a:pPr>
              <a:defRPr/>
            </a:pPr>
            <a:fld id="{1F5E54B7-EA74-4F50-ABC1-FC95D9430182}" type="slidenum">
              <a:rPr lang="el-GR" smtClean="0"/>
              <a:pPr>
                <a:defRPr/>
              </a:pPr>
              <a:t>42</a:t>
            </a:fld>
            <a:endParaRPr lang="el-GR"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Θέση εικόνας διαφάνειας"/>
          <p:cNvSpPr>
            <a:spLocks noGrp="1" noRot="1" noChangeAspect="1"/>
          </p:cNvSpPr>
          <p:nvPr>
            <p:ph type="sldImg"/>
          </p:nvPr>
        </p:nvSpPr>
        <p:spPr/>
      </p:sp>
      <p:sp>
        <p:nvSpPr>
          <p:cNvPr id="3" name="2 - Θέση σημειώσεων"/>
          <p:cNvSpPr>
            <a:spLocks noGrp="1"/>
          </p:cNvSpPr>
          <p:nvPr>
            <p:ph type="body" idx="1"/>
          </p:nvPr>
        </p:nvSpPr>
        <p:spPr/>
        <p:txBody>
          <a:bodyPr>
            <a:normAutofit/>
          </a:bodyPr>
          <a:lstStyle/>
          <a:p>
            <a:endParaRPr lang="el-GR"/>
          </a:p>
        </p:txBody>
      </p:sp>
      <p:sp>
        <p:nvSpPr>
          <p:cNvPr id="4" name="3 - Θέση αριθμού διαφάνειας"/>
          <p:cNvSpPr>
            <a:spLocks noGrp="1"/>
          </p:cNvSpPr>
          <p:nvPr>
            <p:ph type="sldNum" sz="quarter" idx="10"/>
          </p:nvPr>
        </p:nvSpPr>
        <p:spPr/>
        <p:txBody>
          <a:bodyPr/>
          <a:lstStyle/>
          <a:p>
            <a:pPr>
              <a:defRPr/>
            </a:pPr>
            <a:fld id="{1F5E54B7-EA74-4F50-ABC1-FC95D9430182}" type="slidenum">
              <a:rPr lang="el-GR" smtClean="0"/>
              <a:pPr>
                <a:defRPr/>
              </a:pPr>
              <a:t>44</a:t>
            </a:fld>
            <a:endParaRPr lang="el-GR"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Θέση εικόνας διαφάνειας"/>
          <p:cNvSpPr>
            <a:spLocks noGrp="1" noRot="1" noChangeAspect="1"/>
          </p:cNvSpPr>
          <p:nvPr>
            <p:ph type="sldImg"/>
          </p:nvPr>
        </p:nvSpPr>
        <p:spPr/>
      </p:sp>
      <p:sp>
        <p:nvSpPr>
          <p:cNvPr id="3" name="2 - Θέση σημειώσεων"/>
          <p:cNvSpPr>
            <a:spLocks noGrp="1"/>
          </p:cNvSpPr>
          <p:nvPr>
            <p:ph type="body" idx="1"/>
          </p:nvPr>
        </p:nvSpPr>
        <p:spPr/>
        <p:txBody>
          <a:bodyPr>
            <a:normAutofit/>
          </a:bodyPr>
          <a:lstStyle/>
          <a:p>
            <a:endParaRPr lang="el-GR"/>
          </a:p>
        </p:txBody>
      </p:sp>
      <p:sp>
        <p:nvSpPr>
          <p:cNvPr id="4" name="3 - Θέση αριθμού διαφάνειας"/>
          <p:cNvSpPr>
            <a:spLocks noGrp="1"/>
          </p:cNvSpPr>
          <p:nvPr>
            <p:ph type="sldNum" sz="quarter" idx="10"/>
          </p:nvPr>
        </p:nvSpPr>
        <p:spPr/>
        <p:txBody>
          <a:bodyPr/>
          <a:lstStyle/>
          <a:p>
            <a:pPr>
              <a:defRPr/>
            </a:pPr>
            <a:fld id="{1F5E54B7-EA74-4F50-ABC1-FC95D9430182}" type="slidenum">
              <a:rPr lang="el-GR" smtClean="0"/>
              <a:pPr>
                <a:defRPr/>
              </a:pPr>
              <a:t>48</a:t>
            </a:fld>
            <a:endParaRPr lang="el-GR"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Θέση εικόνας διαφάνειας"/>
          <p:cNvSpPr>
            <a:spLocks noGrp="1" noRot="1" noChangeAspect="1"/>
          </p:cNvSpPr>
          <p:nvPr>
            <p:ph type="sldImg"/>
          </p:nvPr>
        </p:nvSpPr>
        <p:spPr/>
      </p:sp>
      <p:sp>
        <p:nvSpPr>
          <p:cNvPr id="3" name="2 - Θέση σημειώσεων"/>
          <p:cNvSpPr>
            <a:spLocks noGrp="1"/>
          </p:cNvSpPr>
          <p:nvPr>
            <p:ph type="body" idx="1"/>
          </p:nvPr>
        </p:nvSpPr>
        <p:spPr/>
        <p:txBody>
          <a:bodyPr>
            <a:normAutofit/>
          </a:bodyPr>
          <a:lstStyle/>
          <a:p>
            <a:r>
              <a:rPr lang="el-GR" dirty="0" smtClean="0"/>
              <a:t>Ταξινόμηση καυσίμων</a:t>
            </a:r>
            <a:endParaRPr lang="el-GR" dirty="0"/>
          </a:p>
        </p:txBody>
      </p:sp>
      <p:sp>
        <p:nvSpPr>
          <p:cNvPr id="4" name="3 - Θέση αριθμού διαφάνειας"/>
          <p:cNvSpPr>
            <a:spLocks noGrp="1"/>
          </p:cNvSpPr>
          <p:nvPr>
            <p:ph type="sldNum" sz="quarter" idx="10"/>
          </p:nvPr>
        </p:nvSpPr>
        <p:spPr/>
        <p:txBody>
          <a:bodyPr/>
          <a:lstStyle/>
          <a:p>
            <a:pPr>
              <a:defRPr/>
            </a:pPr>
            <a:fld id="{1F5E54B7-EA74-4F50-ABC1-FC95D9430182}" type="slidenum">
              <a:rPr lang="el-GR" smtClean="0"/>
              <a:pPr>
                <a:defRPr/>
              </a:pPr>
              <a:t>50</a:t>
            </a:fld>
            <a:endParaRPr lang="el-GR"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CC34154-3454-48DE-9AA8-BC37D916B1C0}" type="slidenum">
              <a:rPr lang="el-GR"/>
              <a:pPr/>
              <a:t>51</a:t>
            </a:fld>
            <a:endParaRPr lang="el-GR"/>
          </a:p>
        </p:txBody>
      </p:sp>
      <p:sp>
        <p:nvSpPr>
          <p:cNvPr id="216066" name="Rectangle 2"/>
          <p:cNvSpPr>
            <a:spLocks noGrp="1" noRot="1" noChangeAspect="1" noChangeArrowheads="1" noTextEdit="1"/>
          </p:cNvSpPr>
          <p:nvPr>
            <p:ph type="sldImg"/>
          </p:nvPr>
        </p:nvSpPr>
        <p:spPr>
          <a:ln/>
        </p:spPr>
      </p:sp>
      <p:sp>
        <p:nvSpPr>
          <p:cNvPr id="216067" name="Rectangle 3"/>
          <p:cNvSpPr>
            <a:spLocks noGrp="1" noChangeArrowheads="1"/>
          </p:cNvSpPr>
          <p:nvPr>
            <p:ph type="body" idx="1"/>
          </p:nvPr>
        </p:nvSpPr>
        <p:spPr>
          <a:xfrm>
            <a:off x="914401" y="4343400"/>
            <a:ext cx="5029200" cy="4114800"/>
          </a:xfrm>
        </p:spPr>
        <p:txBody>
          <a:bodyPr/>
          <a:lstStyle/>
          <a:p>
            <a:r>
              <a:rPr lang="el-GR" sz="1300" dirty="0"/>
              <a:t>Κύριος  λόγος για </a:t>
            </a:r>
            <a:r>
              <a:rPr lang="el-GR" sz="1300" dirty="0" err="1"/>
              <a:t>για</a:t>
            </a:r>
            <a:r>
              <a:rPr lang="el-GR" sz="1300" dirty="0"/>
              <a:t> την εξάπλωση των βιοκαυσίμων και το πρόσφατο ενδιαφέρον της Διεθνούς Κοινότητας πέρα από την ανάγκη για μερική αντικατάσταση των ορυκτών καυσίμων είναι το γεγονός ότι είναι φιλικότερα προς το περιβάλλον. Κατ’ αρχάς δεν περιέχουν ενώσεις του αζώτου ή του θείου κι έτσι δεν συμβάλλουν στα γνωστά βλαβερά φαινόμενα της όξινης βροχής και της φωτοχημικής ρύπανσης που θεωρείται από τις χειρότερες ατμοσφαιρικές ρυπάνσεις των μεγαλουπόλεων. Επιπλέον, ως ανανεώσιμα καύσιμα έχουν χαμηλότερες εκπομπές </a:t>
            </a:r>
            <a:r>
              <a:rPr lang="en-US" sz="1300" dirty="0"/>
              <a:t>CO</a:t>
            </a:r>
            <a:r>
              <a:rPr lang="el-GR" sz="1300" dirty="0"/>
              <a:t>2  στο συνολικό κύκλο ζωής τους σε σχέση με τα συμβατικά καύσιμα, πράγμα που εξαρτάται άμεσα από την προέλευση, τη χρήση αλλά και τον τρόπο παραγωγής και διανομής τους. Κατά την καύση τους τα καύσιμα αυτά εκπέμπουν περίπου ίσες ποσότητες  </a:t>
            </a:r>
            <a:r>
              <a:rPr lang="en-US" sz="1300" dirty="0"/>
              <a:t>CO</a:t>
            </a:r>
            <a:r>
              <a:rPr lang="el-GR" sz="1300" dirty="0"/>
              <a:t>2   με τα αντίστοιχα ορυκτά καύσιμα. Επειδή όμως είναι οργανικής προέλευσης, ο άνθρακας τον οποίον περιέχουν προέρχεται από την ατμόσφαιρα από όπου δεσμεύτηκε από τα φυτά και στην οποία επανέρχεται μετά την καύση. Έτσι το ισοζύγιο εκπομπών σε όλο τον κύκλο ζωής του καυσίμου θεωρείται μηδενικό. Δεχόμαστε λοιπόν  ότι τα βιοκαύσιμα δεν συμβάλλουν στο γνωστό φαινόμενο θερμοκηπίου. </a:t>
            </a: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Θέση εικόνας διαφάνειας"/>
          <p:cNvSpPr>
            <a:spLocks noGrp="1" noRot="1" noChangeAspect="1"/>
          </p:cNvSpPr>
          <p:nvPr>
            <p:ph type="sldImg"/>
          </p:nvPr>
        </p:nvSpPr>
        <p:spPr/>
      </p:sp>
      <p:sp>
        <p:nvSpPr>
          <p:cNvPr id="3" name="2 - Θέση σημειώσεων"/>
          <p:cNvSpPr>
            <a:spLocks noGrp="1"/>
          </p:cNvSpPr>
          <p:nvPr>
            <p:ph type="body" idx="1"/>
          </p:nvPr>
        </p:nvSpPr>
        <p:spPr/>
        <p:txBody>
          <a:bodyPr>
            <a:normAutofit/>
          </a:bodyPr>
          <a:lstStyle/>
          <a:p>
            <a:endParaRPr lang="el-GR"/>
          </a:p>
        </p:txBody>
      </p:sp>
      <p:sp>
        <p:nvSpPr>
          <p:cNvPr id="4" name="3 - Θέση αριθμού διαφάνειας"/>
          <p:cNvSpPr>
            <a:spLocks noGrp="1"/>
          </p:cNvSpPr>
          <p:nvPr>
            <p:ph type="sldNum" sz="quarter" idx="10"/>
          </p:nvPr>
        </p:nvSpPr>
        <p:spPr/>
        <p:txBody>
          <a:bodyPr/>
          <a:lstStyle/>
          <a:p>
            <a:pPr>
              <a:defRPr/>
            </a:pPr>
            <a:fld id="{1F5E54B7-EA74-4F50-ABC1-FC95D9430182}" type="slidenum">
              <a:rPr lang="el-GR" smtClean="0"/>
              <a:pPr>
                <a:defRPr/>
              </a:pPr>
              <a:t>55</a:t>
            </a:fld>
            <a:endParaRPr lang="el-GR"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l-GR"/>
          </a:p>
        </p:txBody>
      </p:sp>
      <p:sp>
        <p:nvSpPr>
          <p:cNvPr id="4" name="Slide Number Placeholder 3"/>
          <p:cNvSpPr>
            <a:spLocks noGrp="1"/>
          </p:cNvSpPr>
          <p:nvPr>
            <p:ph type="sldNum" sz="quarter" idx="10"/>
          </p:nvPr>
        </p:nvSpPr>
        <p:spPr/>
        <p:txBody>
          <a:bodyPr/>
          <a:lstStyle/>
          <a:p>
            <a:fld id="{32F0F04E-7B85-49CE-8102-28999D5E860C}" type="slidenum">
              <a:rPr lang="el-GR" smtClean="0"/>
              <a:pPr/>
              <a:t>5</a:t>
            </a:fld>
            <a:endParaRPr lang="el-G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l-GR"/>
          </a:p>
        </p:txBody>
      </p:sp>
      <p:sp>
        <p:nvSpPr>
          <p:cNvPr id="4" name="Slide Number Placeholder 3"/>
          <p:cNvSpPr>
            <a:spLocks noGrp="1"/>
          </p:cNvSpPr>
          <p:nvPr>
            <p:ph type="sldNum" sz="quarter" idx="10"/>
          </p:nvPr>
        </p:nvSpPr>
        <p:spPr/>
        <p:txBody>
          <a:bodyPr/>
          <a:lstStyle/>
          <a:p>
            <a:fld id="{32F0F04E-7B85-49CE-8102-28999D5E860C}" type="slidenum">
              <a:rPr lang="el-GR" smtClean="0"/>
              <a:pPr/>
              <a:t>6</a:t>
            </a:fld>
            <a:endParaRPr lang="el-G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l-GR"/>
          </a:p>
        </p:txBody>
      </p:sp>
      <p:sp>
        <p:nvSpPr>
          <p:cNvPr id="4" name="Slide Number Placeholder 3"/>
          <p:cNvSpPr>
            <a:spLocks noGrp="1"/>
          </p:cNvSpPr>
          <p:nvPr>
            <p:ph type="sldNum" sz="quarter" idx="10"/>
          </p:nvPr>
        </p:nvSpPr>
        <p:spPr/>
        <p:txBody>
          <a:bodyPr/>
          <a:lstStyle/>
          <a:p>
            <a:fld id="{32F0F04E-7B85-49CE-8102-28999D5E860C}" type="slidenum">
              <a:rPr lang="el-GR" smtClean="0"/>
              <a:pPr/>
              <a:t>7</a:t>
            </a:fld>
            <a:endParaRPr lang="el-G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l-GR"/>
          </a:p>
        </p:txBody>
      </p:sp>
      <p:sp>
        <p:nvSpPr>
          <p:cNvPr id="4" name="Slide Number Placeholder 3"/>
          <p:cNvSpPr>
            <a:spLocks noGrp="1"/>
          </p:cNvSpPr>
          <p:nvPr>
            <p:ph type="sldNum" sz="quarter" idx="10"/>
          </p:nvPr>
        </p:nvSpPr>
        <p:spPr/>
        <p:txBody>
          <a:bodyPr/>
          <a:lstStyle/>
          <a:p>
            <a:fld id="{32F0F04E-7B85-49CE-8102-28999D5E860C}" type="slidenum">
              <a:rPr lang="el-GR" smtClean="0"/>
              <a:pPr/>
              <a:t>8</a:t>
            </a:fld>
            <a:endParaRPr lang="el-G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l-GR"/>
          </a:p>
        </p:txBody>
      </p:sp>
      <p:sp>
        <p:nvSpPr>
          <p:cNvPr id="4" name="Slide Number Placeholder 3"/>
          <p:cNvSpPr>
            <a:spLocks noGrp="1"/>
          </p:cNvSpPr>
          <p:nvPr>
            <p:ph type="sldNum" sz="quarter" idx="10"/>
          </p:nvPr>
        </p:nvSpPr>
        <p:spPr/>
        <p:txBody>
          <a:bodyPr/>
          <a:lstStyle/>
          <a:p>
            <a:fld id="{32F0F04E-7B85-49CE-8102-28999D5E860C}" type="slidenum">
              <a:rPr lang="el-GR" smtClean="0"/>
              <a:pPr/>
              <a:t>9</a:t>
            </a:fld>
            <a:endParaRPr lang="el-G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l-GR" dirty="0"/>
          </a:p>
        </p:txBody>
      </p:sp>
      <p:sp>
        <p:nvSpPr>
          <p:cNvPr id="4" name="Slide Number Placeholder 3"/>
          <p:cNvSpPr>
            <a:spLocks noGrp="1"/>
          </p:cNvSpPr>
          <p:nvPr>
            <p:ph type="sldNum" sz="quarter" idx="10"/>
          </p:nvPr>
        </p:nvSpPr>
        <p:spPr/>
        <p:txBody>
          <a:bodyPr/>
          <a:lstStyle/>
          <a:p>
            <a:fld id="{32F0F04E-7B85-49CE-8102-28999D5E860C}" type="slidenum">
              <a:rPr lang="el-GR" smtClean="0"/>
              <a:pPr/>
              <a:t>10</a:t>
            </a:fld>
            <a:endParaRPr lang="el-G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Διαφάνεια τίτλου">
    <p:bg>
      <p:bgRef idx="1002">
        <a:schemeClr val="bg2"/>
      </p:bgRef>
    </p:bg>
    <p:spTree>
      <p:nvGrpSpPr>
        <p:cNvPr id="1" name=""/>
        <p:cNvGrpSpPr/>
        <p:nvPr/>
      </p:nvGrpSpPr>
      <p:grpSpPr>
        <a:xfrm>
          <a:off x="0" y="0"/>
          <a:ext cx="0" cy="0"/>
          <a:chOff x="0" y="0"/>
          <a:chExt cx="0" cy="0"/>
        </a:xfrm>
      </p:grpSpPr>
      <p:sp>
        <p:nvSpPr>
          <p:cNvPr id="9" name="8 - Τίτλος"/>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l-GR" smtClean="0"/>
              <a:t>Kλικ για επεξεργασία του τίτλου</a:t>
            </a:r>
            <a:endParaRPr kumimoji="0" lang="en-US"/>
          </a:p>
        </p:txBody>
      </p:sp>
      <p:sp>
        <p:nvSpPr>
          <p:cNvPr id="17" name="16 - Υπότιτλος"/>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l-GR" smtClean="0"/>
              <a:t>Κάντε κλικ για να επεξεργαστείτε τον υπότιτλο του υποδείγματος</a:t>
            </a:r>
            <a:endParaRPr kumimoji="0" lang="en-US"/>
          </a:p>
        </p:txBody>
      </p:sp>
      <p:sp>
        <p:nvSpPr>
          <p:cNvPr id="30" name="29 - Θέση ημερομηνίας"/>
          <p:cNvSpPr>
            <a:spLocks noGrp="1"/>
          </p:cNvSpPr>
          <p:nvPr>
            <p:ph type="dt" sz="half" idx="10"/>
          </p:nvPr>
        </p:nvSpPr>
        <p:spPr/>
        <p:txBody>
          <a:bodyPr/>
          <a:lstStyle/>
          <a:p>
            <a:fld id="{AF0D3556-DF2D-4094-AF80-2D3A8E55A900}" type="datetimeFigureOut">
              <a:rPr lang="el-GR" smtClean="0"/>
              <a:pPr/>
              <a:t>29/1/12</a:t>
            </a:fld>
            <a:endParaRPr lang="el-GR"/>
          </a:p>
        </p:txBody>
      </p:sp>
      <p:sp>
        <p:nvSpPr>
          <p:cNvPr id="19" name="18 - Θέση υποσέλιδου"/>
          <p:cNvSpPr>
            <a:spLocks noGrp="1"/>
          </p:cNvSpPr>
          <p:nvPr>
            <p:ph type="ftr" sz="quarter" idx="11"/>
          </p:nvPr>
        </p:nvSpPr>
        <p:spPr/>
        <p:txBody>
          <a:bodyPr/>
          <a:lstStyle/>
          <a:p>
            <a:endParaRPr lang="el-GR"/>
          </a:p>
        </p:txBody>
      </p:sp>
      <p:sp>
        <p:nvSpPr>
          <p:cNvPr id="27" name="26 - Θέση αριθμού διαφάνειας"/>
          <p:cNvSpPr>
            <a:spLocks noGrp="1"/>
          </p:cNvSpPr>
          <p:nvPr>
            <p:ph type="sldNum" sz="quarter" idx="12"/>
          </p:nvPr>
        </p:nvSpPr>
        <p:spPr/>
        <p:txBody>
          <a:bodyPr/>
          <a:lstStyle/>
          <a:p>
            <a:fld id="{8F130FC7-BD79-4EB2-B331-25C7A6E61523}" type="slidenum">
              <a:rPr lang="el-GR" smtClean="0"/>
              <a:pPr/>
              <a:t>‹#›</a:t>
            </a:fld>
            <a:endParaRPr lang="el-GR"/>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Τίτλος και Κατακόρυφο κείμενο">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p>
            <a:r>
              <a:rPr kumimoji="0" lang="el-GR" smtClean="0"/>
              <a:t>Kλικ για επεξεργασία του τίτλου</a:t>
            </a:r>
            <a:endParaRPr kumimoji="0" lang="en-US"/>
          </a:p>
        </p:txBody>
      </p:sp>
      <p:sp>
        <p:nvSpPr>
          <p:cNvPr id="3" name="2 - Θέση κατακόρυφου κειμένου"/>
          <p:cNvSpPr>
            <a:spLocks noGrp="1"/>
          </p:cNvSpPr>
          <p:nvPr>
            <p:ph type="body" orient="vert" idx="1"/>
          </p:nvPr>
        </p:nvSpPr>
        <p:spPr/>
        <p:txBody>
          <a:bodyPr vert="eaVert"/>
          <a:lstStyle/>
          <a:p>
            <a:pPr lvl="0" eaLnBrk="1" latinLnBrk="0" hangingPunct="1"/>
            <a:r>
              <a:rPr lang="el-GR" smtClean="0"/>
              <a:t>Kλικ για επεξεργασία των στυλ του υποδείγματος</a:t>
            </a:r>
          </a:p>
          <a:p>
            <a:pPr lvl="1" eaLnBrk="1" latinLnBrk="0" hangingPunct="1"/>
            <a:r>
              <a:rPr lang="el-GR" smtClean="0"/>
              <a:t>Δεύτερου επιπέδου</a:t>
            </a:r>
          </a:p>
          <a:p>
            <a:pPr lvl="2" eaLnBrk="1" latinLnBrk="0" hangingPunct="1"/>
            <a:r>
              <a:rPr lang="el-GR" smtClean="0"/>
              <a:t>Τρίτου επιπέδου</a:t>
            </a:r>
          </a:p>
          <a:p>
            <a:pPr lvl="3" eaLnBrk="1" latinLnBrk="0" hangingPunct="1"/>
            <a:r>
              <a:rPr lang="el-GR" smtClean="0"/>
              <a:t>Τέταρτου επιπέδου</a:t>
            </a:r>
          </a:p>
          <a:p>
            <a:pPr lvl="4" eaLnBrk="1" latinLnBrk="0" hangingPunct="1"/>
            <a:r>
              <a:rPr lang="el-GR" smtClean="0"/>
              <a:t>Πέμπτου επιπέδου</a:t>
            </a:r>
            <a:endParaRPr kumimoji="0" lang="en-US"/>
          </a:p>
        </p:txBody>
      </p:sp>
      <p:sp>
        <p:nvSpPr>
          <p:cNvPr id="4" name="3 - Θέση ημερομηνίας"/>
          <p:cNvSpPr>
            <a:spLocks noGrp="1"/>
          </p:cNvSpPr>
          <p:nvPr>
            <p:ph type="dt" sz="half" idx="10"/>
          </p:nvPr>
        </p:nvSpPr>
        <p:spPr/>
        <p:txBody>
          <a:bodyPr/>
          <a:lstStyle/>
          <a:p>
            <a:fld id="{AF0D3556-DF2D-4094-AF80-2D3A8E55A900}" type="datetimeFigureOut">
              <a:rPr lang="el-GR" smtClean="0"/>
              <a:pPr/>
              <a:t>29/1/12</a:t>
            </a:fld>
            <a:endParaRPr lang="el-GR"/>
          </a:p>
        </p:txBody>
      </p:sp>
      <p:sp>
        <p:nvSpPr>
          <p:cNvPr id="5" name="4 - Θέση υποσέλιδου"/>
          <p:cNvSpPr>
            <a:spLocks noGrp="1"/>
          </p:cNvSpPr>
          <p:nvPr>
            <p:ph type="ftr" sz="quarter" idx="11"/>
          </p:nvPr>
        </p:nvSpPr>
        <p:spPr/>
        <p:txBody>
          <a:bodyPr/>
          <a:lstStyle/>
          <a:p>
            <a:endParaRPr lang="el-GR"/>
          </a:p>
        </p:txBody>
      </p:sp>
      <p:sp>
        <p:nvSpPr>
          <p:cNvPr id="6" name="5 - Θέση αριθμού διαφάνειας"/>
          <p:cNvSpPr>
            <a:spLocks noGrp="1"/>
          </p:cNvSpPr>
          <p:nvPr>
            <p:ph type="sldNum" sz="quarter" idx="12"/>
          </p:nvPr>
        </p:nvSpPr>
        <p:spPr/>
        <p:txBody>
          <a:bodyPr/>
          <a:lstStyle/>
          <a:p>
            <a:fld id="{8F130FC7-BD79-4EB2-B331-25C7A6E61523}" type="slidenum">
              <a:rPr lang="el-GR" smtClean="0"/>
              <a:pPr/>
              <a:t>‹#›</a:t>
            </a:fld>
            <a:endParaRPr lang="el-G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Κατακόρυφος τίτλος και Κείμενο">
    <p:spTree>
      <p:nvGrpSpPr>
        <p:cNvPr id="1" name=""/>
        <p:cNvGrpSpPr/>
        <p:nvPr/>
      </p:nvGrpSpPr>
      <p:grpSpPr>
        <a:xfrm>
          <a:off x="0" y="0"/>
          <a:ext cx="0" cy="0"/>
          <a:chOff x="0" y="0"/>
          <a:chExt cx="0" cy="0"/>
        </a:xfrm>
      </p:grpSpPr>
      <p:sp>
        <p:nvSpPr>
          <p:cNvPr id="2" name="1 - Κατακόρυφος τίτλος"/>
          <p:cNvSpPr>
            <a:spLocks noGrp="1"/>
          </p:cNvSpPr>
          <p:nvPr>
            <p:ph type="title" orient="vert"/>
          </p:nvPr>
        </p:nvSpPr>
        <p:spPr>
          <a:xfrm>
            <a:off x="6629400" y="914401"/>
            <a:ext cx="2057400" cy="5211763"/>
          </a:xfrm>
        </p:spPr>
        <p:txBody>
          <a:bodyPr vert="eaVert"/>
          <a:lstStyle/>
          <a:p>
            <a:r>
              <a:rPr kumimoji="0" lang="el-GR" smtClean="0"/>
              <a:t>Kλικ για επεξεργασία του τίτλου</a:t>
            </a:r>
            <a:endParaRPr kumimoji="0" lang="en-US"/>
          </a:p>
        </p:txBody>
      </p:sp>
      <p:sp>
        <p:nvSpPr>
          <p:cNvPr id="3" name="2 - Θέση κατακόρυφου κειμένου"/>
          <p:cNvSpPr>
            <a:spLocks noGrp="1"/>
          </p:cNvSpPr>
          <p:nvPr>
            <p:ph type="body" orient="vert" idx="1"/>
          </p:nvPr>
        </p:nvSpPr>
        <p:spPr>
          <a:xfrm>
            <a:off x="457200" y="914401"/>
            <a:ext cx="6019800" cy="5211763"/>
          </a:xfrm>
        </p:spPr>
        <p:txBody>
          <a:bodyPr vert="eaVert"/>
          <a:lstStyle/>
          <a:p>
            <a:pPr lvl="0" eaLnBrk="1" latinLnBrk="0" hangingPunct="1"/>
            <a:r>
              <a:rPr lang="el-GR" smtClean="0"/>
              <a:t>Kλικ για επεξεργασία των στυλ του υποδείγματος</a:t>
            </a:r>
          </a:p>
          <a:p>
            <a:pPr lvl="1" eaLnBrk="1" latinLnBrk="0" hangingPunct="1"/>
            <a:r>
              <a:rPr lang="el-GR" smtClean="0"/>
              <a:t>Δεύτερου επιπέδου</a:t>
            </a:r>
          </a:p>
          <a:p>
            <a:pPr lvl="2" eaLnBrk="1" latinLnBrk="0" hangingPunct="1"/>
            <a:r>
              <a:rPr lang="el-GR" smtClean="0"/>
              <a:t>Τρίτου επιπέδου</a:t>
            </a:r>
          </a:p>
          <a:p>
            <a:pPr lvl="3" eaLnBrk="1" latinLnBrk="0" hangingPunct="1"/>
            <a:r>
              <a:rPr lang="el-GR" smtClean="0"/>
              <a:t>Τέταρτου επιπέδου</a:t>
            </a:r>
          </a:p>
          <a:p>
            <a:pPr lvl="4" eaLnBrk="1" latinLnBrk="0" hangingPunct="1"/>
            <a:r>
              <a:rPr lang="el-GR" smtClean="0"/>
              <a:t>Πέμπτου επιπέδου</a:t>
            </a:r>
            <a:endParaRPr kumimoji="0" lang="en-US"/>
          </a:p>
        </p:txBody>
      </p:sp>
      <p:sp>
        <p:nvSpPr>
          <p:cNvPr id="4" name="3 - Θέση ημερομηνίας"/>
          <p:cNvSpPr>
            <a:spLocks noGrp="1"/>
          </p:cNvSpPr>
          <p:nvPr>
            <p:ph type="dt" sz="half" idx="10"/>
          </p:nvPr>
        </p:nvSpPr>
        <p:spPr/>
        <p:txBody>
          <a:bodyPr/>
          <a:lstStyle/>
          <a:p>
            <a:fld id="{AF0D3556-DF2D-4094-AF80-2D3A8E55A900}" type="datetimeFigureOut">
              <a:rPr lang="el-GR" smtClean="0"/>
              <a:pPr/>
              <a:t>29/1/12</a:t>
            </a:fld>
            <a:endParaRPr lang="el-GR"/>
          </a:p>
        </p:txBody>
      </p:sp>
      <p:sp>
        <p:nvSpPr>
          <p:cNvPr id="5" name="4 - Θέση υποσέλιδου"/>
          <p:cNvSpPr>
            <a:spLocks noGrp="1"/>
          </p:cNvSpPr>
          <p:nvPr>
            <p:ph type="ftr" sz="quarter" idx="11"/>
          </p:nvPr>
        </p:nvSpPr>
        <p:spPr/>
        <p:txBody>
          <a:bodyPr/>
          <a:lstStyle/>
          <a:p>
            <a:endParaRPr lang="el-GR"/>
          </a:p>
        </p:txBody>
      </p:sp>
      <p:sp>
        <p:nvSpPr>
          <p:cNvPr id="6" name="5 - Θέση αριθμού διαφάνειας"/>
          <p:cNvSpPr>
            <a:spLocks noGrp="1"/>
          </p:cNvSpPr>
          <p:nvPr>
            <p:ph type="sldNum" sz="quarter" idx="12"/>
          </p:nvPr>
        </p:nvSpPr>
        <p:spPr/>
        <p:txBody>
          <a:bodyPr/>
          <a:lstStyle/>
          <a:p>
            <a:fld id="{8F130FC7-BD79-4EB2-B331-25C7A6E61523}" type="slidenum">
              <a:rPr lang="el-GR" smtClean="0"/>
              <a:pPr/>
              <a:t>‹#›</a:t>
            </a:fld>
            <a:endParaRPr lang="el-G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ClipArt">
  <p:cSld name="Τίτλος, Κείμενο και Clip Art">
    <p:spTree>
      <p:nvGrpSpPr>
        <p:cNvPr id="1" name=""/>
        <p:cNvGrpSpPr/>
        <p:nvPr/>
      </p:nvGrpSpPr>
      <p:grpSpPr>
        <a:xfrm>
          <a:off x="0" y="0"/>
          <a:ext cx="0" cy="0"/>
          <a:chOff x="0" y="0"/>
          <a:chExt cx="0" cy="0"/>
        </a:xfrm>
      </p:grpSpPr>
      <p:sp>
        <p:nvSpPr>
          <p:cNvPr id="2" name="1 - Τίτλος"/>
          <p:cNvSpPr>
            <a:spLocks noGrp="1"/>
          </p:cNvSpPr>
          <p:nvPr>
            <p:ph type="title"/>
          </p:nvPr>
        </p:nvSpPr>
        <p:spPr>
          <a:xfrm>
            <a:off x="685800" y="393700"/>
            <a:ext cx="7772400" cy="1576388"/>
          </a:xfrm>
        </p:spPr>
        <p:txBody>
          <a:bodyPr/>
          <a:lstStyle/>
          <a:p>
            <a:r>
              <a:rPr lang="el-GR" smtClean="0"/>
              <a:t>Kλικ για επεξεργασία του τίτλου</a:t>
            </a:r>
            <a:endParaRPr lang="el-GR"/>
          </a:p>
        </p:txBody>
      </p:sp>
      <p:sp>
        <p:nvSpPr>
          <p:cNvPr id="3" name="2 - Θέση κειμένου"/>
          <p:cNvSpPr>
            <a:spLocks noGrp="1"/>
          </p:cNvSpPr>
          <p:nvPr>
            <p:ph type="body" sz="half" idx="1"/>
          </p:nvPr>
        </p:nvSpPr>
        <p:spPr>
          <a:xfrm>
            <a:off x="685800" y="1981200"/>
            <a:ext cx="3810000" cy="4114800"/>
          </a:xfrm>
        </p:spPr>
        <p:txBody>
          <a:bodyPr/>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3 - Θέση ClipArt"/>
          <p:cNvSpPr>
            <a:spLocks noGrp="1"/>
          </p:cNvSpPr>
          <p:nvPr>
            <p:ph type="clipArt" sz="half" idx="2"/>
          </p:nvPr>
        </p:nvSpPr>
        <p:spPr>
          <a:xfrm>
            <a:off x="4648200" y="1981200"/>
            <a:ext cx="3810000" cy="4114800"/>
          </a:xfrm>
        </p:spPr>
        <p:txBody>
          <a:bodyPr/>
          <a:lstStyle/>
          <a:p>
            <a:endParaRPr lang="el-GR"/>
          </a:p>
        </p:txBody>
      </p:sp>
      <p:sp>
        <p:nvSpPr>
          <p:cNvPr id="5" name="4 - Θέση ημερομηνίας"/>
          <p:cNvSpPr>
            <a:spLocks noGrp="1"/>
          </p:cNvSpPr>
          <p:nvPr>
            <p:ph type="dt" sz="half" idx="10"/>
          </p:nvPr>
        </p:nvSpPr>
        <p:spPr>
          <a:xfrm>
            <a:off x="712788" y="6313488"/>
            <a:ext cx="1905000" cy="457200"/>
          </a:xfrm>
        </p:spPr>
        <p:txBody>
          <a:bodyPr/>
          <a:lstStyle>
            <a:lvl1pPr>
              <a:defRPr/>
            </a:lvl1pPr>
          </a:lstStyle>
          <a:p>
            <a:endParaRPr lang="el-GR"/>
          </a:p>
        </p:txBody>
      </p:sp>
      <p:sp>
        <p:nvSpPr>
          <p:cNvPr id="6" name="5 - Θέση υποσέλιδου"/>
          <p:cNvSpPr>
            <a:spLocks noGrp="1"/>
          </p:cNvSpPr>
          <p:nvPr>
            <p:ph type="ftr" sz="quarter" idx="11"/>
          </p:nvPr>
        </p:nvSpPr>
        <p:spPr>
          <a:xfrm>
            <a:off x="3151188" y="6313488"/>
            <a:ext cx="2895600" cy="457200"/>
          </a:xfrm>
        </p:spPr>
        <p:txBody>
          <a:bodyPr/>
          <a:lstStyle>
            <a:lvl1pPr>
              <a:defRPr/>
            </a:lvl1pPr>
          </a:lstStyle>
          <a:p>
            <a:endParaRPr lang="el-GR"/>
          </a:p>
        </p:txBody>
      </p:sp>
      <p:sp>
        <p:nvSpPr>
          <p:cNvPr id="7" name="6 - Θέση αριθμού διαφάνειας"/>
          <p:cNvSpPr>
            <a:spLocks noGrp="1"/>
          </p:cNvSpPr>
          <p:nvPr>
            <p:ph type="sldNum" sz="quarter" idx="12"/>
          </p:nvPr>
        </p:nvSpPr>
        <p:spPr>
          <a:xfrm>
            <a:off x="6580188" y="6313488"/>
            <a:ext cx="1905000" cy="457200"/>
          </a:xfrm>
        </p:spPr>
        <p:txBody>
          <a:bodyPr/>
          <a:lstStyle>
            <a:lvl1pPr>
              <a:defRPr/>
            </a:lvl1pPr>
          </a:lstStyle>
          <a:p>
            <a:fld id="{A5802A01-6D1D-49A2-A482-D18F6A37DC18}" type="slidenum">
              <a:rPr lang="el-GR"/>
              <a:pPr/>
              <a:t>‹#›</a:t>
            </a:fld>
            <a:endParaRPr lang="el-GR"/>
          </a:p>
        </p:txBody>
      </p:sp>
    </p:spTree>
  </p:cSld>
  <p:clrMapOvr>
    <a:masterClrMapping/>
  </p:clrMapOvr>
  <p:transition xmlns:p14="http://schemas.microsoft.com/office/powerpoint/2010/mai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Τίτλος και Αντικείμενο">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p>
            <a:r>
              <a:rPr kumimoji="0" lang="el-GR" smtClean="0"/>
              <a:t>Kλικ για επεξεργασία του τίτλου</a:t>
            </a:r>
            <a:endParaRPr kumimoji="0" lang="en-US"/>
          </a:p>
        </p:txBody>
      </p:sp>
      <p:sp>
        <p:nvSpPr>
          <p:cNvPr id="3" name="2 - Θέση περιεχομένου"/>
          <p:cNvSpPr>
            <a:spLocks noGrp="1"/>
          </p:cNvSpPr>
          <p:nvPr>
            <p:ph idx="1"/>
          </p:nvPr>
        </p:nvSpPr>
        <p:spPr/>
        <p:txBody>
          <a:bodyPr/>
          <a:lstStyle/>
          <a:p>
            <a:pPr lvl="0" eaLnBrk="1" latinLnBrk="0" hangingPunct="1"/>
            <a:r>
              <a:rPr lang="el-GR" smtClean="0"/>
              <a:t>Kλικ για επεξεργασία των στυλ του υποδείγματος</a:t>
            </a:r>
          </a:p>
          <a:p>
            <a:pPr lvl="1" eaLnBrk="1" latinLnBrk="0" hangingPunct="1"/>
            <a:r>
              <a:rPr lang="el-GR" smtClean="0"/>
              <a:t>Δεύτερου επιπέδου</a:t>
            </a:r>
          </a:p>
          <a:p>
            <a:pPr lvl="2" eaLnBrk="1" latinLnBrk="0" hangingPunct="1"/>
            <a:r>
              <a:rPr lang="el-GR" smtClean="0"/>
              <a:t>Τρίτου επιπέδου</a:t>
            </a:r>
          </a:p>
          <a:p>
            <a:pPr lvl="3" eaLnBrk="1" latinLnBrk="0" hangingPunct="1"/>
            <a:r>
              <a:rPr lang="el-GR" smtClean="0"/>
              <a:t>Τέταρτου επιπέδου</a:t>
            </a:r>
          </a:p>
          <a:p>
            <a:pPr lvl="4" eaLnBrk="1" latinLnBrk="0" hangingPunct="1"/>
            <a:r>
              <a:rPr lang="el-GR" smtClean="0"/>
              <a:t>Πέμπτου επιπέδου</a:t>
            </a:r>
            <a:endParaRPr kumimoji="0" lang="en-US"/>
          </a:p>
        </p:txBody>
      </p:sp>
      <p:sp>
        <p:nvSpPr>
          <p:cNvPr id="4" name="3 - Θέση ημερομηνίας"/>
          <p:cNvSpPr>
            <a:spLocks noGrp="1"/>
          </p:cNvSpPr>
          <p:nvPr>
            <p:ph type="dt" sz="half" idx="10"/>
          </p:nvPr>
        </p:nvSpPr>
        <p:spPr/>
        <p:txBody>
          <a:bodyPr/>
          <a:lstStyle/>
          <a:p>
            <a:fld id="{AF0D3556-DF2D-4094-AF80-2D3A8E55A900}" type="datetimeFigureOut">
              <a:rPr lang="el-GR" smtClean="0"/>
              <a:pPr/>
              <a:t>29/1/12</a:t>
            </a:fld>
            <a:endParaRPr lang="el-GR"/>
          </a:p>
        </p:txBody>
      </p:sp>
      <p:sp>
        <p:nvSpPr>
          <p:cNvPr id="5" name="4 - Θέση υποσέλιδου"/>
          <p:cNvSpPr>
            <a:spLocks noGrp="1"/>
          </p:cNvSpPr>
          <p:nvPr>
            <p:ph type="ftr" sz="quarter" idx="11"/>
          </p:nvPr>
        </p:nvSpPr>
        <p:spPr/>
        <p:txBody>
          <a:bodyPr/>
          <a:lstStyle/>
          <a:p>
            <a:endParaRPr lang="el-GR"/>
          </a:p>
        </p:txBody>
      </p:sp>
      <p:sp>
        <p:nvSpPr>
          <p:cNvPr id="6" name="5 - Θέση αριθμού διαφάνειας"/>
          <p:cNvSpPr>
            <a:spLocks noGrp="1"/>
          </p:cNvSpPr>
          <p:nvPr>
            <p:ph type="sldNum" sz="quarter" idx="12"/>
          </p:nvPr>
        </p:nvSpPr>
        <p:spPr/>
        <p:txBody>
          <a:bodyPr/>
          <a:lstStyle/>
          <a:p>
            <a:fld id="{8F130FC7-BD79-4EB2-B331-25C7A6E61523}" type="slidenum">
              <a:rPr lang="el-GR" smtClean="0"/>
              <a:pPr/>
              <a:t>‹#›</a:t>
            </a:fld>
            <a:endParaRPr lang="el-G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Κεφαλίδα ενότητας">
    <p:bg>
      <p:bgRef idx="1002">
        <a:schemeClr val="bg2"/>
      </p:bgRef>
    </p:bg>
    <p:spTree>
      <p:nvGrpSpPr>
        <p:cNvPr id="1" name=""/>
        <p:cNvGrpSpPr/>
        <p:nvPr/>
      </p:nvGrpSpPr>
      <p:grpSpPr>
        <a:xfrm>
          <a:off x="0" y="0"/>
          <a:ext cx="0" cy="0"/>
          <a:chOff x="0" y="0"/>
          <a:chExt cx="0" cy="0"/>
        </a:xfrm>
      </p:grpSpPr>
      <p:sp>
        <p:nvSpPr>
          <p:cNvPr id="2" name="1 - Τίτλος"/>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l-GR" smtClean="0"/>
              <a:t>Kλικ για επεξεργασία του τίτλου</a:t>
            </a:r>
            <a:endParaRPr kumimoji="0" lang="en-US"/>
          </a:p>
        </p:txBody>
      </p:sp>
      <p:sp>
        <p:nvSpPr>
          <p:cNvPr id="3" name="2 - Θέση κειμένου"/>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l-GR" smtClean="0"/>
              <a:t>Kλικ για επεξεργασία των στυλ του υποδείγματος</a:t>
            </a:r>
          </a:p>
        </p:txBody>
      </p:sp>
      <p:sp>
        <p:nvSpPr>
          <p:cNvPr id="4" name="3 - Θέση ημερομηνίας"/>
          <p:cNvSpPr>
            <a:spLocks noGrp="1"/>
          </p:cNvSpPr>
          <p:nvPr>
            <p:ph type="dt" sz="half" idx="10"/>
          </p:nvPr>
        </p:nvSpPr>
        <p:spPr/>
        <p:txBody>
          <a:bodyPr/>
          <a:lstStyle/>
          <a:p>
            <a:fld id="{AF0D3556-DF2D-4094-AF80-2D3A8E55A900}" type="datetimeFigureOut">
              <a:rPr lang="el-GR" smtClean="0"/>
              <a:pPr/>
              <a:t>29/1/12</a:t>
            </a:fld>
            <a:endParaRPr lang="el-GR"/>
          </a:p>
        </p:txBody>
      </p:sp>
      <p:sp>
        <p:nvSpPr>
          <p:cNvPr id="5" name="4 - Θέση υποσέλιδου"/>
          <p:cNvSpPr>
            <a:spLocks noGrp="1"/>
          </p:cNvSpPr>
          <p:nvPr>
            <p:ph type="ftr" sz="quarter" idx="11"/>
          </p:nvPr>
        </p:nvSpPr>
        <p:spPr/>
        <p:txBody>
          <a:bodyPr/>
          <a:lstStyle/>
          <a:p>
            <a:endParaRPr lang="el-GR"/>
          </a:p>
        </p:txBody>
      </p:sp>
      <p:sp>
        <p:nvSpPr>
          <p:cNvPr id="6" name="5 - Θέση αριθμού διαφάνειας"/>
          <p:cNvSpPr>
            <a:spLocks noGrp="1"/>
          </p:cNvSpPr>
          <p:nvPr>
            <p:ph type="sldNum" sz="quarter" idx="12"/>
          </p:nvPr>
        </p:nvSpPr>
        <p:spPr/>
        <p:txBody>
          <a:bodyPr/>
          <a:lstStyle/>
          <a:p>
            <a:fld id="{8F130FC7-BD79-4EB2-B331-25C7A6E61523}" type="slidenum">
              <a:rPr lang="el-GR" smtClean="0"/>
              <a:pPr/>
              <a:t>‹#›</a:t>
            </a:fld>
            <a:endParaRPr lang="el-GR"/>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Δύο περιεχόμενα">
    <p:spTree>
      <p:nvGrpSpPr>
        <p:cNvPr id="1" name=""/>
        <p:cNvGrpSpPr/>
        <p:nvPr/>
      </p:nvGrpSpPr>
      <p:grpSpPr>
        <a:xfrm>
          <a:off x="0" y="0"/>
          <a:ext cx="0" cy="0"/>
          <a:chOff x="0" y="0"/>
          <a:chExt cx="0" cy="0"/>
        </a:xfrm>
      </p:grpSpPr>
      <p:sp>
        <p:nvSpPr>
          <p:cNvPr id="2" name="1 - Τίτλος"/>
          <p:cNvSpPr>
            <a:spLocks noGrp="1"/>
          </p:cNvSpPr>
          <p:nvPr>
            <p:ph type="title"/>
          </p:nvPr>
        </p:nvSpPr>
        <p:spPr>
          <a:xfrm>
            <a:off x="457200" y="704088"/>
            <a:ext cx="8229600" cy="1143000"/>
          </a:xfrm>
        </p:spPr>
        <p:txBody>
          <a:bodyPr/>
          <a:lstStyle/>
          <a:p>
            <a:r>
              <a:rPr kumimoji="0" lang="el-GR" smtClean="0"/>
              <a:t>Kλικ για επεξεργασία του τίτλου</a:t>
            </a:r>
            <a:endParaRPr kumimoji="0" lang="en-US"/>
          </a:p>
        </p:txBody>
      </p:sp>
      <p:sp>
        <p:nvSpPr>
          <p:cNvPr id="3" name="2 - Θέση περιεχομένου"/>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l-GR" smtClean="0"/>
              <a:t>Kλικ για επεξεργασία των στυλ του υποδείγματος</a:t>
            </a:r>
          </a:p>
          <a:p>
            <a:pPr lvl="1" eaLnBrk="1" latinLnBrk="0" hangingPunct="1"/>
            <a:r>
              <a:rPr lang="el-GR" smtClean="0"/>
              <a:t>Δεύτερου επιπέδου</a:t>
            </a:r>
          </a:p>
          <a:p>
            <a:pPr lvl="2" eaLnBrk="1" latinLnBrk="0" hangingPunct="1"/>
            <a:r>
              <a:rPr lang="el-GR" smtClean="0"/>
              <a:t>Τρίτου επιπέδου</a:t>
            </a:r>
          </a:p>
          <a:p>
            <a:pPr lvl="3" eaLnBrk="1" latinLnBrk="0" hangingPunct="1"/>
            <a:r>
              <a:rPr lang="el-GR" smtClean="0"/>
              <a:t>Τέταρτου επιπέδου</a:t>
            </a:r>
          </a:p>
          <a:p>
            <a:pPr lvl="4" eaLnBrk="1" latinLnBrk="0" hangingPunct="1"/>
            <a:r>
              <a:rPr lang="el-GR" smtClean="0"/>
              <a:t>Πέμπτου επιπέδου</a:t>
            </a:r>
            <a:endParaRPr kumimoji="0" lang="en-US"/>
          </a:p>
        </p:txBody>
      </p:sp>
      <p:sp>
        <p:nvSpPr>
          <p:cNvPr id="4" name="3 - Θέση περιεχομένου"/>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l-GR" smtClean="0"/>
              <a:t>Kλικ για επεξεργασία των στυλ του υποδείγματος</a:t>
            </a:r>
          </a:p>
          <a:p>
            <a:pPr lvl="1" eaLnBrk="1" latinLnBrk="0" hangingPunct="1"/>
            <a:r>
              <a:rPr lang="el-GR" smtClean="0"/>
              <a:t>Δεύτερου επιπέδου</a:t>
            </a:r>
          </a:p>
          <a:p>
            <a:pPr lvl="2" eaLnBrk="1" latinLnBrk="0" hangingPunct="1"/>
            <a:r>
              <a:rPr lang="el-GR" smtClean="0"/>
              <a:t>Τρίτου επιπέδου</a:t>
            </a:r>
          </a:p>
          <a:p>
            <a:pPr lvl="3" eaLnBrk="1" latinLnBrk="0" hangingPunct="1"/>
            <a:r>
              <a:rPr lang="el-GR" smtClean="0"/>
              <a:t>Τέταρτου επιπέδου</a:t>
            </a:r>
          </a:p>
          <a:p>
            <a:pPr lvl="4" eaLnBrk="1" latinLnBrk="0" hangingPunct="1"/>
            <a:r>
              <a:rPr lang="el-GR" smtClean="0"/>
              <a:t>Πέμπτου επιπέδου</a:t>
            </a:r>
            <a:endParaRPr kumimoji="0" lang="en-US"/>
          </a:p>
        </p:txBody>
      </p:sp>
      <p:sp>
        <p:nvSpPr>
          <p:cNvPr id="5" name="4 - Θέση ημερομηνίας"/>
          <p:cNvSpPr>
            <a:spLocks noGrp="1"/>
          </p:cNvSpPr>
          <p:nvPr>
            <p:ph type="dt" sz="half" idx="10"/>
          </p:nvPr>
        </p:nvSpPr>
        <p:spPr/>
        <p:txBody>
          <a:bodyPr/>
          <a:lstStyle/>
          <a:p>
            <a:fld id="{AF0D3556-DF2D-4094-AF80-2D3A8E55A900}" type="datetimeFigureOut">
              <a:rPr lang="el-GR" smtClean="0"/>
              <a:pPr/>
              <a:t>29/1/12</a:t>
            </a:fld>
            <a:endParaRPr lang="el-GR"/>
          </a:p>
        </p:txBody>
      </p:sp>
      <p:sp>
        <p:nvSpPr>
          <p:cNvPr id="6" name="5 - Θέση υποσέλιδου"/>
          <p:cNvSpPr>
            <a:spLocks noGrp="1"/>
          </p:cNvSpPr>
          <p:nvPr>
            <p:ph type="ftr" sz="quarter" idx="11"/>
          </p:nvPr>
        </p:nvSpPr>
        <p:spPr/>
        <p:txBody>
          <a:bodyPr/>
          <a:lstStyle/>
          <a:p>
            <a:endParaRPr lang="el-GR"/>
          </a:p>
        </p:txBody>
      </p:sp>
      <p:sp>
        <p:nvSpPr>
          <p:cNvPr id="7" name="6 - Θέση αριθμού διαφάνειας"/>
          <p:cNvSpPr>
            <a:spLocks noGrp="1"/>
          </p:cNvSpPr>
          <p:nvPr>
            <p:ph type="sldNum" sz="quarter" idx="12"/>
          </p:nvPr>
        </p:nvSpPr>
        <p:spPr/>
        <p:txBody>
          <a:bodyPr/>
          <a:lstStyle/>
          <a:p>
            <a:fld id="{8F130FC7-BD79-4EB2-B331-25C7A6E61523}" type="slidenum">
              <a:rPr lang="el-GR" smtClean="0"/>
              <a:pPr/>
              <a:t>‹#›</a:t>
            </a:fld>
            <a:endParaRPr lang="el-G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Σύγκριση">
    <p:spTree>
      <p:nvGrpSpPr>
        <p:cNvPr id="1" name=""/>
        <p:cNvGrpSpPr/>
        <p:nvPr/>
      </p:nvGrpSpPr>
      <p:grpSpPr>
        <a:xfrm>
          <a:off x="0" y="0"/>
          <a:ext cx="0" cy="0"/>
          <a:chOff x="0" y="0"/>
          <a:chExt cx="0" cy="0"/>
        </a:xfrm>
      </p:grpSpPr>
      <p:sp>
        <p:nvSpPr>
          <p:cNvPr id="2" name="1 - Τίτλος"/>
          <p:cNvSpPr>
            <a:spLocks noGrp="1"/>
          </p:cNvSpPr>
          <p:nvPr>
            <p:ph type="title"/>
          </p:nvPr>
        </p:nvSpPr>
        <p:spPr>
          <a:xfrm>
            <a:off x="457200" y="704088"/>
            <a:ext cx="8229600" cy="1143000"/>
          </a:xfrm>
        </p:spPr>
        <p:txBody>
          <a:bodyPr tIns="45720" anchor="b"/>
          <a:lstStyle>
            <a:lvl1pPr>
              <a:defRPr/>
            </a:lvl1pPr>
          </a:lstStyle>
          <a:p>
            <a:r>
              <a:rPr kumimoji="0" lang="el-GR" smtClean="0"/>
              <a:t>Kλικ για επεξεργασία του τίτλου</a:t>
            </a:r>
            <a:endParaRPr kumimoji="0" lang="en-US"/>
          </a:p>
        </p:txBody>
      </p:sp>
      <p:sp>
        <p:nvSpPr>
          <p:cNvPr id="3" name="2 - Θέση κειμένου"/>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l-GR" smtClean="0"/>
              <a:t>Kλικ για επεξεργασία των στυλ του υποδείγματος</a:t>
            </a:r>
          </a:p>
        </p:txBody>
      </p:sp>
      <p:sp>
        <p:nvSpPr>
          <p:cNvPr id="4" name="3 - Θέση κειμένου"/>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l-GR" smtClean="0"/>
              <a:t>Kλικ για επεξεργασία των στυλ του υποδείγματος</a:t>
            </a:r>
          </a:p>
        </p:txBody>
      </p:sp>
      <p:sp>
        <p:nvSpPr>
          <p:cNvPr id="5" name="4 - Θέση περιεχομένου"/>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l-GR" smtClean="0"/>
              <a:t>Kλικ για επεξεργασία των στυλ του υποδείγματος</a:t>
            </a:r>
          </a:p>
          <a:p>
            <a:pPr lvl="1" eaLnBrk="1" latinLnBrk="0" hangingPunct="1"/>
            <a:r>
              <a:rPr lang="el-GR" smtClean="0"/>
              <a:t>Δεύτερου επιπέδου</a:t>
            </a:r>
          </a:p>
          <a:p>
            <a:pPr lvl="2" eaLnBrk="1" latinLnBrk="0" hangingPunct="1"/>
            <a:r>
              <a:rPr lang="el-GR" smtClean="0"/>
              <a:t>Τρίτου επιπέδου</a:t>
            </a:r>
          </a:p>
          <a:p>
            <a:pPr lvl="3" eaLnBrk="1" latinLnBrk="0" hangingPunct="1"/>
            <a:r>
              <a:rPr lang="el-GR" smtClean="0"/>
              <a:t>Τέταρτου επιπέδου</a:t>
            </a:r>
          </a:p>
          <a:p>
            <a:pPr lvl="4" eaLnBrk="1" latinLnBrk="0" hangingPunct="1"/>
            <a:r>
              <a:rPr lang="el-GR" smtClean="0"/>
              <a:t>Πέμπτου επιπέδου</a:t>
            </a:r>
            <a:endParaRPr kumimoji="0" lang="en-US"/>
          </a:p>
        </p:txBody>
      </p:sp>
      <p:sp>
        <p:nvSpPr>
          <p:cNvPr id="6" name="5 - Θέση περιεχομένου"/>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l-GR" smtClean="0"/>
              <a:t>Kλικ για επεξεργασία των στυλ του υποδείγματος</a:t>
            </a:r>
          </a:p>
          <a:p>
            <a:pPr lvl="1" eaLnBrk="1" latinLnBrk="0" hangingPunct="1"/>
            <a:r>
              <a:rPr lang="el-GR" smtClean="0"/>
              <a:t>Δεύτερου επιπέδου</a:t>
            </a:r>
          </a:p>
          <a:p>
            <a:pPr lvl="2" eaLnBrk="1" latinLnBrk="0" hangingPunct="1"/>
            <a:r>
              <a:rPr lang="el-GR" smtClean="0"/>
              <a:t>Τρίτου επιπέδου</a:t>
            </a:r>
          </a:p>
          <a:p>
            <a:pPr lvl="3" eaLnBrk="1" latinLnBrk="0" hangingPunct="1"/>
            <a:r>
              <a:rPr lang="el-GR" smtClean="0"/>
              <a:t>Τέταρτου επιπέδου</a:t>
            </a:r>
          </a:p>
          <a:p>
            <a:pPr lvl="4" eaLnBrk="1" latinLnBrk="0" hangingPunct="1"/>
            <a:r>
              <a:rPr lang="el-GR" smtClean="0"/>
              <a:t>Πέμπτου επιπέδου</a:t>
            </a:r>
            <a:endParaRPr kumimoji="0" lang="en-US"/>
          </a:p>
        </p:txBody>
      </p:sp>
      <p:sp>
        <p:nvSpPr>
          <p:cNvPr id="7" name="6 - Θέση ημερομηνίας"/>
          <p:cNvSpPr>
            <a:spLocks noGrp="1"/>
          </p:cNvSpPr>
          <p:nvPr>
            <p:ph type="dt" sz="half" idx="10"/>
          </p:nvPr>
        </p:nvSpPr>
        <p:spPr/>
        <p:txBody>
          <a:bodyPr/>
          <a:lstStyle/>
          <a:p>
            <a:fld id="{AF0D3556-DF2D-4094-AF80-2D3A8E55A900}" type="datetimeFigureOut">
              <a:rPr lang="el-GR" smtClean="0"/>
              <a:pPr/>
              <a:t>29/1/12</a:t>
            </a:fld>
            <a:endParaRPr lang="el-GR"/>
          </a:p>
        </p:txBody>
      </p:sp>
      <p:sp>
        <p:nvSpPr>
          <p:cNvPr id="8" name="7 - Θέση υποσέλιδου"/>
          <p:cNvSpPr>
            <a:spLocks noGrp="1"/>
          </p:cNvSpPr>
          <p:nvPr>
            <p:ph type="ftr" sz="quarter" idx="11"/>
          </p:nvPr>
        </p:nvSpPr>
        <p:spPr/>
        <p:txBody>
          <a:bodyPr/>
          <a:lstStyle/>
          <a:p>
            <a:endParaRPr lang="el-GR"/>
          </a:p>
        </p:txBody>
      </p:sp>
      <p:sp>
        <p:nvSpPr>
          <p:cNvPr id="9" name="8 - Θέση αριθμού διαφάνειας"/>
          <p:cNvSpPr>
            <a:spLocks noGrp="1"/>
          </p:cNvSpPr>
          <p:nvPr>
            <p:ph type="sldNum" sz="quarter" idx="12"/>
          </p:nvPr>
        </p:nvSpPr>
        <p:spPr/>
        <p:txBody>
          <a:bodyPr/>
          <a:lstStyle/>
          <a:p>
            <a:fld id="{8F130FC7-BD79-4EB2-B331-25C7A6E61523}" type="slidenum">
              <a:rPr lang="el-GR" smtClean="0"/>
              <a:pPr/>
              <a:t>‹#›</a:t>
            </a:fld>
            <a:endParaRPr lang="el-G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Μόνο τίτλος">
    <p:spTree>
      <p:nvGrpSpPr>
        <p:cNvPr id="1" name=""/>
        <p:cNvGrpSpPr/>
        <p:nvPr/>
      </p:nvGrpSpPr>
      <p:grpSpPr>
        <a:xfrm>
          <a:off x="0" y="0"/>
          <a:ext cx="0" cy="0"/>
          <a:chOff x="0" y="0"/>
          <a:chExt cx="0" cy="0"/>
        </a:xfrm>
      </p:grpSpPr>
      <p:sp>
        <p:nvSpPr>
          <p:cNvPr id="2" name="1 - Τίτλος"/>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l-GR" smtClean="0"/>
              <a:t>Kλικ για επεξεργασία του τίτλου</a:t>
            </a:r>
            <a:endParaRPr kumimoji="0" lang="en-US"/>
          </a:p>
        </p:txBody>
      </p:sp>
      <p:sp>
        <p:nvSpPr>
          <p:cNvPr id="3" name="2 - Θέση ημερομηνίας"/>
          <p:cNvSpPr>
            <a:spLocks noGrp="1"/>
          </p:cNvSpPr>
          <p:nvPr>
            <p:ph type="dt" sz="half" idx="10"/>
          </p:nvPr>
        </p:nvSpPr>
        <p:spPr/>
        <p:txBody>
          <a:bodyPr/>
          <a:lstStyle/>
          <a:p>
            <a:fld id="{AF0D3556-DF2D-4094-AF80-2D3A8E55A900}" type="datetimeFigureOut">
              <a:rPr lang="el-GR" smtClean="0"/>
              <a:pPr/>
              <a:t>29/1/12</a:t>
            </a:fld>
            <a:endParaRPr lang="el-GR"/>
          </a:p>
        </p:txBody>
      </p:sp>
      <p:sp>
        <p:nvSpPr>
          <p:cNvPr id="4" name="3 - Θέση υποσέλιδου"/>
          <p:cNvSpPr>
            <a:spLocks noGrp="1"/>
          </p:cNvSpPr>
          <p:nvPr>
            <p:ph type="ftr" sz="quarter" idx="11"/>
          </p:nvPr>
        </p:nvSpPr>
        <p:spPr/>
        <p:txBody>
          <a:bodyPr/>
          <a:lstStyle/>
          <a:p>
            <a:endParaRPr lang="el-GR"/>
          </a:p>
        </p:txBody>
      </p:sp>
      <p:sp>
        <p:nvSpPr>
          <p:cNvPr id="5" name="4 - Θέση αριθμού διαφάνειας"/>
          <p:cNvSpPr>
            <a:spLocks noGrp="1"/>
          </p:cNvSpPr>
          <p:nvPr>
            <p:ph type="sldNum" sz="quarter" idx="12"/>
          </p:nvPr>
        </p:nvSpPr>
        <p:spPr/>
        <p:txBody>
          <a:bodyPr/>
          <a:lstStyle/>
          <a:p>
            <a:fld id="{8F130FC7-BD79-4EB2-B331-25C7A6E61523}" type="slidenum">
              <a:rPr lang="el-GR" smtClean="0"/>
              <a:pPr/>
              <a:t>‹#›</a:t>
            </a:fld>
            <a:endParaRPr lang="el-G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Κενή">
    <p:spTree>
      <p:nvGrpSpPr>
        <p:cNvPr id="1" name=""/>
        <p:cNvGrpSpPr/>
        <p:nvPr/>
      </p:nvGrpSpPr>
      <p:grpSpPr>
        <a:xfrm>
          <a:off x="0" y="0"/>
          <a:ext cx="0" cy="0"/>
          <a:chOff x="0" y="0"/>
          <a:chExt cx="0" cy="0"/>
        </a:xfrm>
      </p:grpSpPr>
      <p:sp>
        <p:nvSpPr>
          <p:cNvPr id="2" name="1 - Θέση ημερομηνίας"/>
          <p:cNvSpPr>
            <a:spLocks noGrp="1"/>
          </p:cNvSpPr>
          <p:nvPr>
            <p:ph type="dt" sz="half" idx="10"/>
          </p:nvPr>
        </p:nvSpPr>
        <p:spPr/>
        <p:txBody>
          <a:bodyPr/>
          <a:lstStyle/>
          <a:p>
            <a:fld id="{AF0D3556-DF2D-4094-AF80-2D3A8E55A900}" type="datetimeFigureOut">
              <a:rPr lang="el-GR" smtClean="0"/>
              <a:pPr/>
              <a:t>29/1/12</a:t>
            </a:fld>
            <a:endParaRPr lang="el-GR"/>
          </a:p>
        </p:txBody>
      </p:sp>
      <p:sp>
        <p:nvSpPr>
          <p:cNvPr id="3" name="2 - Θέση υποσέλιδου"/>
          <p:cNvSpPr>
            <a:spLocks noGrp="1"/>
          </p:cNvSpPr>
          <p:nvPr>
            <p:ph type="ftr" sz="quarter" idx="11"/>
          </p:nvPr>
        </p:nvSpPr>
        <p:spPr/>
        <p:txBody>
          <a:bodyPr/>
          <a:lstStyle/>
          <a:p>
            <a:endParaRPr lang="el-GR"/>
          </a:p>
        </p:txBody>
      </p:sp>
      <p:sp>
        <p:nvSpPr>
          <p:cNvPr id="4" name="3 - Θέση αριθμού διαφάνειας"/>
          <p:cNvSpPr>
            <a:spLocks noGrp="1"/>
          </p:cNvSpPr>
          <p:nvPr>
            <p:ph type="sldNum" sz="quarter" idx="12"/>
          </p:nvPr>
        </p:nvSpPr>
        <p:spPr/>
        <p:txBody>
          <a:bodyPr/>
          <a:lstStyle/>
          <a:p>
            <a:fld id="{8F130FC7-BD79-4EB2-B331-25C7A6E61523}" type="slidenum">
              <a:rPr lang="el-GR" smtClean="0"/>
              <a:pPr/>
              <a:t>‹#›</a:t>
            </a:fld>
            <a:endParaRPr lang="el-G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Περιεχόμενο με λεζάντα">
    <p:spTree>
      <p:nvGrpSpPr>
        <p:cNvPr id="1" name=""/>
        <p:cNvGrpSpPr/>
        <p:nvPr/>
      </p:nvGrpSpPr>
      <p:grpSpPr>
        <a:xfrm>
          <a:off x="0" y="0"/>
          <a:ext cx="0" cy="0"/>
          <a:chOff x="0" y="0"/>
          <a:chExt cx="0" cy="0"/>
        </a:xfrm>
      </p:grpSpPr>
      <p:sp>
        <p:nvSpPr>
          <p:cNvPr id="2" name="1 - Τίτλος"/>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l-GR" smtClean="0"/>
              <a:t>Kλικ για επεξεργασία του τίτλου</a:t>
            </a:r>
            <a:endParaRPr kumimoji="0" lang="en-US"/>
          </a:p>
        </p:txBody>
      </p:sp>
      <p:sp>
        <p:nvSpPr>
          <p:cNvPr id="3" name="2 - Θέση κειμένου"/>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l-GR" smtClean="0"/>
              <a:t>Kλικ για επεξεργασία των στυλ του υποδείγματος</a:t>
            </a:r>
          </a:p>
        </p:txBody>
      </p:sp>
      <p:sp>
        <p:nvSpPr>
          <p:cNvPr id="4" name="3 - Θέση περιεχομένου"/>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l-GR" smtClean="0"/>
              <a:t>Kλικ για επεξεργασία των στυλ του υποδείγματος</a:t>
            </a:r>
          </a:p>
          <a:p>
            <a:pPr lvl="1" eaLnBrk="1" latinLnBrk="0" hangingPunct="1"/>
            <a:r>
              <a:rPr lang="el-GR" smtClean="0"/>
              <a:t>Δεύτερου επιπέδου</a:t>
            </a:r>
          </a:p>
          <a:p>
            <a:pPr lvl="2" eaLnBrk="1" latinLnBrk="0" hangingPunct="1"/>
            <a:r>
              <a:rPr lang="el-GR" smtClean="0"/>
              <a:t>Τρίτου επιπέδου</a:t>
            </a:r>
          </a:p>
          <a:p>
            <a:pPr lvl="3" eaLnBrk="1" latinLnBrk="0" hangingPunct="1"/>
            <a:r>
              <a:rPr lang="el-GR" smtClean="0"/>
              <a:t>Τέταρτου επιπέδου</a:t>
            </a:r>
          </a:p>
          <a:p>
            <a:pPr lvl="4" eaLnBrk="1" latinLnBrk="0" hangingPunct="1"/>
            <a:r>
              <a:rPr lang="el-GR" smtClean="0"/>
              <a:t>Πέμπτου επιπέδου</a:t>
            </a:r>
            <a:endParaRPr kumimoji="0" lang="en-US"/>
          </a:p>
        </p:txBody>
      </p:sp>
      <p:sp>
        <p:nvSpPr>
          <p:cNvPr id="5" name="4 - Θέση ημερομηνίας"/>
          <p:cNvSpPr>
            <a:spLocks noGrp="1"/>
          </p:cNvSpPr>
          <p:nvPr>
            <p:ph type="dt" sz="half" idx="10"/>
          </p:nvPr>
        </p:nvSpPr>
        <p:spPr/>
        <p:txBody>
          <a:bodyPr/>
          <a:lstStyle/>
          <a:p>
            <a:fld id="{AF0D3556-DF2D-4094-AF80-2D3A8E55A900}" type="datetimeFigureOut">
              <a:rPr lang="el-GR" smtClean="0"/>
              <a:pPr/>
              <a:t>29/1/12</a:t>
            </a:fld>
            <a:endParaRPr lang="el-GR"/>
          </a:p>
        </p:txBody>
      </p:sp>
      <p:sp>
        <p:nvSpPr>
          <p:cNvPr id="6" name="5 - Θέση υποσέλιδου"/>
          <p:cNvSpPr>
            <a:spLocks noGrp="1"/>
          </p:cNvSpPr>
          <p:nvPr>
            <p:ph type="ftr" sz="quarter" idx="11"/>
          </p:nvPr>
        </p:nvSpPr>
        <p:spPr/>
        <p:txBody>
          <a:bodyPr/>
          <a:lstStyle/>
          <a:p>
            <a:endParaRPr lang="el-GR"/>
          </a:p>
        </p:txBody>
      </p:sp>
      <p:sp>
        <p:nvSpPr>
          <p:cNvPr id="7" name="6 - Θέση αριθμού διαφάνειας"/>
          <p:cNvSpPr>
            <a:spLocks noGrp="1"/>
          </p:cNvSpPr>
          <p:nvPr>
            <p:ph type="sldNum" sz="quarter" idx="12"/>
          </p:nvPr>
        </p:nvSpPr>
        <p:spPr/>
        <p:txBody>
          <a:bodyPr/>
          <a:lstStyle/>
          <a:p>
            <a:fld id="{8F130FC7-BD79-4EB2-B331-25C7A6E61523}" type="slidenum">
              <a:rPr lang="el-GR" smtClean="0"/>
              <a:pPr/>
              <a:t>‹#›</a:t>
            </a:fld>
            <a:endParaRPr lang="el-G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Εικόνα με λεζάντα">
    <p:spTree>
      <p:nvGrpSpPr>
        <p:cNvPr id="1" name=""/>
        <p:cNvGrpSpPr/>
        <p:nvPr/>
      </p:nvGrpSpPr>
      <p:grpSpPr>
        <a:xfrm>
          <a:off x="0" y="0"/>
          <a:ext cx="0" cy="0"/>
          <a:chOff x="0" y="0"/>
          <a:chExt cx="0" cy="0"/>
        </a:xfrm>
      </p:grpSpPr>
      <p:sp>
        <p:nvSpPr>
          <p:cNvPr id="9" name="8 - Ψαλίδισμα και στρογγύλεμα μίας γωνίας του ορθογωνίου"/>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11 - Ορθογώνιο τρίγωνο"/>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1 - Τίτλος"/>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l-GR" smtClean="0"/>
              <a:t>Kλικ για επεξεργασία του τίτλου</a:t>
            </a:r>
            <a:endParaRPr kumimoji="0" lang="en-US"/>
          </a:p>
        </p:txBody>
      </p:sp>
      <p:sp>
        <p:nvSpPr>
          <p:cNvPr id="4" name="3 - Θέση κειμένου"/>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l-GR" smtClean="0"/>
              <a:t>Kλικ για επεξεργασία των στυλ του υποδείγματος</a:t>
            </a:r>
          </a:p>
        </p:txBody>
      </p:sp>
      <p:sp>
        <p:nvSpPr>
          <p:cNvPr id="5" name="4 - Θέση ημερομηνίας"/>
          <p:cNvSpPr>
            <a:spLocks noGrp="1"/>
          </p:cNvSpPr>
          <p:nvPr>
            <p:ph type="dt" sz="half" idx="10"/>
          </p:nvPr>
        </p:nvSpPr>
        <p:spPr/>
        <p:txBody>
          <a:bodyPr/>
          <a:lstStyle/>
          <a:p>
            <a:fld id="{AF0D3556-DF2D-4094-AF80-2D3A8E55A900}" type="datetimeFigureOut">
              <a:rPr lang="el-GR" smtClean="0"/>
              <a:pPr/>
              <a:t>29/1/12</a:t>
            </a:fld>
            <a:endParaRPr lang="el-GR"/>
          </a:p>
        </p:txBody>
      </p:sp>
      <p:sp>
        <p:nvSpPr>
          <p:cNvPr id="6" name="5 - Θέση υποσέλιδου"/>
          <p:cNvSpPr>
            <a:spLocks noGrp="1"/>
          </p:cNvSpPr>
          <p:nvPr>
            <p:ph type="ftr" sz="quarter" idx="11"/>
          </p:nvPr>
        </p:nvSpPr>
        <p:spPr/>
        <p:txBody>
          <a:bodyPr/>
          <a:lstStyle/>
          <a:p>
            <a:endParaRPr lang="el-GR"/>
          </a:p>
        </p:txBody>
      </p:sp>
      <p:sp>
        <p:nvSpPr>
          <p:cNvPr id="7" name="6 - Θέση αριθμού διαφάνειας"/>
          <p:cNvSpPr>
            <a:spLocks noGrp="1"/>
          </p:cNvSpPr>
          <p:nvPr>
            <p:ph type="sldNum" sz="quarter" idx="12"/>
          </p:nvPr>
        </p:nvSpPr>
        <p:spPr>
          <a:xfrm>
            <a:off x="8077200" y="6356350"/>
            <a:ext cx="609600" cy="365125"/>
          </a:xfrm>
        </p:spPr>
        <p:txBody>
          <a:bodyPr/>
          <a:lstStyle/>
          <a:p>
            <a:fld id="{8F130FC7-BD79-4EB2-B331-25C7A6E61523}" type="slidenum">
              <a:rPr lang="el-GR" smtClean="0"/>
              <a:pPr/>
              <a:t>‹#›</a:t>
            </a:fld>
            <a:endParaRPr lang="el-GR"/>
          </a:p>
        </p:txBody>
      </p:sp>
      <p:sp>
        <p:nvSpPr>
          <p:cNvPr id="3" name="2 - Θέση εικόνας"/>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l-GR" smtClean="0"/>
              <a:t>Κάντε κλικ στο εικονίδιο για να προσθέσετε μια εικόνα</a:t>
            </a:r>
            <a:endParaRPr kumimoji="0" lang="en-US" dirty="0"/>
          </a:p>
        </p:txBody>
      </p:sp>
      <p:sp>
        <p:nvSpPr>
          <p:cNvPr id="10" name="9 - Ελεύθερη σχεδίαση"/>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10 - Ελεύθερη σχεδίαση"/>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6 - Ελεύθερη σχεδίαση"/>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7 - Ελεύθερη σχεδίαση"/>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8 - Θέση τίτλου"/>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l-GR" smtClean="0"/>
              <a:t>Kλικ για επεξεργασία του τίτλου</a:t>
            </a:r>
            <a:endParaRPr kumimoji="0" lang="en-US"/>
          </a:p>
        </p:txBody>
      </p:sp>
      <p:sp>
        <p:nvSpPr>
          <p:cNvPr id="30" name="29 - Θέση κειμένου"/>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l-GR" smtClean="0"/>
              <a:t>Kλικ για επεξεργασία των στυλ του υποδείγματος</a:t>
            </a:r>
          </a:p>
          <a:p>
            <a:pPr lvl="1" eaLnBrk="1" latinLnBrk="0" hangingPunct="1"/>
            <a:r>
              <a:rPr kumimoji="0" lang="el-GR" smtClean="0"/>
              <a:t>Δεύτερου επιπέδου</a:t>
            </a:r>
          </a:p>
          <a:p>
            <a:pPr lvl="2" eaLnBrk="1" latinLnBrk="0" hangingPunct="1"/>
            <a:r>
              <a:rPr kumimoji="0" lang="el-GR" smtClean="0"/>
              <a:t>Τρίτου επιπέδου</a:t>
            </a:r>
          </a:p>
          <a:p>
            <a:pPr lvl="3" eaLnBrk="1" latinLnBrk="0" hangingPunct="1"/>
            <a:r>
              <a:rPr kumimoji="0" lang="el-GR" smtClean="0"/>
              <a:t>Τέταρτου επιπέδου</a:t>
            </a:r>
          </a:p>
          <a:p>
            <a:pPr lvl="4" eaLnBrk="1" latinLnBrk="0" hangingPunct="1"/>
            <a:r>
              <a:rPr kumimoji="0" lang="el-GR" smtClean="0"/>
              <a:t>Πέμπτου επιπέδου</a:t>
            </a:r>
            <a:endParaRPr kumimoji="0" lang="en-US"/>
          </a:p>
        </p:txBody>
      </p:sp>
      <p:sp>
        <p:nvSpPr>
          <p:cNvPr id="10" name="9 - Θέση ημερομηνίας"/>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AF0D3556-DF2D-4094-AF80-2D3A8E55A900}" type="datetimeFigureOut">
              <a:rPr lang="el-GR" smtClean="0"/>
              <a:pPr/>
              <a:t>29/1/12</a:t>
            </a:fld>
            <a:endParaRPr lang="el-GR"/>
          </a:p>
        </p:txBody>
      </p:sp>
      <p:sp>
        <p:nvSpPr>
          <p:cNvPr id="22" name="21 - Θέση υποσέλιδου"/>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el-GR"/>
          </a:p>
        </p:txBody>
      </p:sp>
      <p:sp>
        <p:nvSpPr>
          <p:cNvPr id="18" name="17 - Θέση αριθμού διαφάνειας"/>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8F130FC7-BD79-4EB2-B331-25C7A6E61523}" type="slidenum">
              <a:rPr lang="el-GR" smtClean="0"/>
              <a:pPr/>
              <a:t>‹#›</a:t>
            </a:fld>
            <a:endParaRPr lang="el-GR"/>
          </a:p>
        </p:txBody>
      </p:sp>
      <p:grpSp>
        <p:nvGrpSpPr>
          <p:cNvPr id="2" name="1 - Ομάδα"/>
          <p:cNvGrpSpPr/>
          <p:nvPr/>
        </p:nvGrpSpPr>
        <p:grpSpPr>
          <a:xfrm>
            <a:off x="-19017" y="202408"/>
            <a:ext cx="9180548" cy="649224"/>
            <a:chOff x="-19045" y="216550"/>
            <a:chExt cx="9180548" cy="649224"/>
          </a:xfrm>
        </p:grpSpPr>
        <p:sp>
          <p:nvSpPr>
            <p:cNvPr id="12" name="11 - Ελεύθερη σχεδίαση"/>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12 - Ελεύθερη σχεδίαση"/>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4065" r:id="rId1"/>
    <p:sldLayoutId id="2147484066" r:id="rId2"/>
    <p:sldLayoutId id="2147484067" r:id="rId3"/>
    <p:sldLayoutId id="2147484068" r:id="rId4"/>
    <p:sldLayoutId id="2147484069" r:id="rId5"/>
    <p:sldLayoutId id="2147484070" r:id="rId6"/>
    <p:sldLayoutId id="2147484071" r:id="rId7"/>
    <p:sldLayoutId id="2147484072" r:id="rId8"/>
    <p:sldLayoutId id="2147484073" r:id="rId9"/>
    <p:sldLayoutId id="2147484074" r:id="rId10"/>
    <p:sldLayoutId id="2147484075" r:id="rId11"/>
    <p:sldLayoutId id="2147484076" r:id="rId12"/>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xml"/><Relationship Id="rId3" Type="http://schemas.openxmlformats.org/officeDocument/2006/relationships/image" Target="../media/image2.wmf"/></Relationships>
</file>

<file path=ppt/slides/_rels/slide10.xml.rels><?xml version="1.0" encoding="UTF-8" standalone="yes"?>
<Relationships xmlns="http://schemas.openxmlformats.org/package/2006/relationships"><Relationship Id="rId3" Type="http://schemas.openxmlformats.org/officeDocument/2006/relationships/hyperlink" Target="http://images.google.com/imgres?imgurl=http://4.bp.blogspot.com/_U6IZZBHcp4M/Rt6LBL8rZRI/AAAAAAAABQ4/MCj9FBKcxsA/s400/flames400,0.jpg&amp;imgrefurl=http://mavrosgatos.blogspot.com/2007/09/blog-post_05.html&amp;usg=__UZWSd5OhwZRKzyUOv4yceRG0_Oo=&amp;h=299&amp;w=400&amp;sz=24&amp;hl=el&amp;start=39&amp;um=1&amp;itbs=1&amp;tbnid=dMZOs6MHppk-6M:&amp;tbnh=93&amp;tbnw=124&amp;prev=/images?q=%CE%BA%CE%B1%CF%84%CE%B1%CF%83%CF%84%CF%81%CE%BF%CF%86%CE%AE+%CF%84%CF%89%CE%BD+%CE%B4%CE%B1%CF%83%CF%8E%CE%BD&amp;start=20&amp;um=1&amp;hl=el&amp;safe=active&amp;sa=N&amp;rls=com.microsoft:el:IE-SearchBox&amp;rlz=1I7GGLL_el&amp;ndsp=20&amp;tbs=isch:1" TargetMode="External"/><Relationship Id="rId4" Type="http://schemas.openxmlformats.org/officeDocument/2006/relationships/image" Target="../media/image16.jpeg"/><Relationship Id="rId5" Type="http://schemas.openxmlformats.org/officeDocument/2006/relationships/image" Target="../media/image17.jpeg"/><Relationship Id="rId6" Type="http://schemas.openxmlformats.org/officeDocument/2006/relationships/image" Target="../media/image18.jpeg"/><Relationship Id="rId1" Type="http://schemas.openxmlformats.org/officeDocument/2006/relationships/slideLayout" Target="../slideLayouts/slideLayout7.xml"/><Relationship Id="rId2" Type="http://schemas.openxmlformats.org/officeDocument/2006/relationships/notesSlide" Target="../notesSlides/notesSlide9.xml"/></Relationships>
</file>

<file path=ppt/slides/_rels/slide11.xml.rels><?xml version="1.0" encoding="UTF-8" standalone="yes"?>
<Relationships xmlns="http://schemas.openxmlformats.org/package/2006/relationships"><Relationship Id="rId3" Type="http://schemas.openxmlformats.org/officeDocument/2006/relationships/image" Target="../media/image19.jpeg"/><Relationship Id="rId4" Type="http://schemas.openxmlformats.org/officeDocument/2006/relationships/image" Target="../media/image20.jpeg"/><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21.jpeg"/><Relationship Id="rId3" Type="http://schemas.openxmlformats.org/officeDocument/2006/relationships/image" Target="../media/image22.gif"/></Relationships>
</file>

<file path=ppt/slides/_rels/slide13.xml.rels><?xml version="1.0" encoding="UTF-8" standalone="yes"?>
<Relationships xmlns="http://schemas.openxmlformats.org/package/2006/relationships"><Relationship Id="rId3" Type="http://schemas.openxmlformats.org/officeDocument/2006/relationships/image" Target="../media/image24.jpeg"/><Relationship Id="rId4" Type="http://schemas.openxmlformats.org/officeDocument/2006/relationships/image" Target="../media/image25.jpeg"/><Relationship Id="rId1" Type="http://schemas.openxmlformats.org/officeDocument/2006/relationships/slideLayout" Target="../slideLayouts/slideLayout2.xml"/><Relationship Id="rId2" Type="http://schemas.openxmlformats.org/officeDocument/2006/relationships/image" Target="../media/image23.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6.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1.xml"/><Relationship Id="rId3" Type="http://schemas.openxmlformats.org/officeDocument/2006/relationships/image" Target="../media/image27.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8.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2.xml"/><Relationship Id="rId3" Type="http://schemas.openxmlformats.org/officeDocument/2006/relationships/image" Target="../media/image29.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hyperlink" Target="http://el.wikipedia.org/wiki/%CE%91%CF%81%CF%87%CE%B5%CE%AF%CE%BF:Schuelp_bilderbuchwindraeder.JPG" TargetMode="External"/><Relationship Id="rId4" Type="http://schemas.openxmlformats.org/officeDocument/2006/relationships/image" Target="../media/image3.jpeg"/><Relationship Id="rId5" Type="http://schemas.openxmlformats.org/officeDocument/2006/relationships/image" Target="../media/image4.jpeg"/><Relationship Id="rId6" Type="http://schemas.openxmlformats.org/officeDocument/2006/relationships/image" Target="../media/image5.jpeg"/><Relationship Id="rId1" Type="http://schemas.openxmlformats.org/officeDocument/2006/relationships/slideLayout" Target="../slideLayouts/slideLayout7.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30.png"/><Relationship Id="rId4" Type="http://schemas.openxmlformats.org/officeDocument/2006/relationships/image" Target="../media/image31.png"/><Relationship Id="rId1" Type="http://schemas.openxmlformats.org/officeDocument/2006/relationships/slideLayout" Target="../slideLayouts/slideLayout6.xml"/><Relationship Id="rId2" Type="http://schemas.openxmlformats.org/officeDocument/2006/relationships/notesSlide" Target="../notesSlides/notesSlide1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4.xml"/><Relationship Id="rId3" Type="http://schemas.openxmlformats.org/officeDocument/2006/relationships/image" Target="../media/image32.jpe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15.xml"/><Relationship Id="rId4" Type="http://schemas.openxmlformats.org/officeDocument/2006/relationships/oleObject" Target="../embeddings/oleObject1.bin"/><Relationship Id="rId5" Type="http://schemas.openxmlformats.org/officeDocument/2006/relationships/image" Target="../media/image33.wmf"/><Relationship Id="rId6" Type="http://schemas.openxmlformats.org/officeDocument/2006/relationships/image" Target="../media/image34.jpeg"/><Relationship Id="rId7" Type="http://schemas.openxmlformats.org/officeDocument/2006/relationships/image" Target="../media/image35.png"/><Relationship Id="rId1" Type="http://schemas.openxmlformats.org/officeDocument/2006/relationships/vmlDrawing" Target="../drawings/vmlDrawing1.vml"/><Relationship Id="rId2"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36.jpeg"/><Relationship Id="rId3" Type="http://schemas.openxmlformats.org/officeDocument/2006/relationships/image" Target="../media/image37.jpe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38.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39.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6.xml"/><Relationship Id="rId3" Type="http://schemas.openxmlformats.org/officeDocument/2006/relationships/image" Target="../media/image40.jpe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41.jpeg"/><Relationship Id="rId3" Type="http://schemas.openxmlformats.org/officeDocument/2006/relationships/image" Target="../media/image42.jpeg"/></Relationships>
</file>

<file path=ppt/slides/_rels/slide29.xml.rels><?xml version="1.0" encoding="UTF-8" standalone="yes"?>
<Relationships xmlns="http://schemas.openxmlformats.org/package/2006/relationships"><Relationship Id="rId3" Type="http://schemas.openxmlformats.org/officeDocument/2006/relationships/image" Target="../media/image43.jpeg"/><Relationship Id="rId4" Type="http://schemas.openxmlformats.org/officeDocument/2006/relationships/image" Target="../media/image44.jpeg"/><Relationship Id="rId5" Type="http://schemas.openxmlformats.org/officeDocument/2006/relationships/image" Target="../media/image45.jpeg"/><Relationship Id="rId6" Type="http://schemas.openxmlformats.org/officeDocument/2006/relationships/image" Target="../media/image46.jpeg"/><Relationship Id="rId1" Type="http://schemas.openxmlformats.org/officeDocument/2006/relationships/slideLayout" Target="../slideLayouts/slideLayout6.xml"/><Relationship Id="rId2" Type="http://schemas.openxmlformats.org/officeDocument/2006/relationships/notesSlide" Target="../notesSlides/notesSlide1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xml"/><Relationship Id="rId3" Type="http://schemas.openxmlformats.org/officeDocument/2006/relationships/image" Target="../media/image6.jpeg"/></Relationships>
</file>

<file path=ppt/slides/_rels/slide30.xml.rels><?xml version="1.0" encoding="UTF-8" standalone="yes"?>
<Relationships xmlns="http://schemas.openxmlformats.org/package/2006/relationships"><Relationship Id="rId3" Type="http://schemas.openxmlformats.org/officeDocument/2006/relationships/image" Target="../media/image47.png"/><Relationship Id="rId4" Type="http://schemas.openxmlformats.org/officeDocument/2006/relationships/image" Target="../media/image48.png"/><Relationship Id="rId5" Type="http://schemas.openxmlformats.org/officeDocument/2006/relationships/image" Target="../media/image49.png"/><Relationship Id="rId1" Type="http://schemas.openxmlformats.org/officeDocument/2006/relationships/slideLayout" Target="../slideLayouts/slideLayout5.xml"/><Relationship Id="rId2" Type="http://schemas.openxmlformats.org/officeDocument/2006/relationships/notesSlide" Target="../notesSlides/notesSlide18.xml"/></Relationships>
</file>

<file path=ppt/slides/_rels/slide31.xml.rels><?xml version="1.0" encoding="UTF-8" standalone="yes"?>
<Relationships xmlns="http://schemas.openxmlformats.org/package/2006/relationships"><Relationship Id="rId3" Type="http://schemas.openxmlformats.org/officeDocument/2006/relationships/image" Target="../media/image50.jpeg"/><Relationship Id="rId4" Type="http://schemas.openxmlformats.org/officeDocument/2006/relationships/image" Target="../media/image51.jpeg"/><Relationship Id="rId1" Type="http://schemas.openxmlformats.org/officeDocument/2006/relationships/slideLayout" Target="../slideLayouts/slideLayout7.xml"/><Relationship Id="rId2" Type="http://schemas.openxmlformats.org/officeDocument/2006/relationships/notesSlide" Target="../notesSlides/notesSlide19.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0.xml"/><Relationship Id="rId3" Type="http://schemas.openxmlformats.org/officeDocument/2006/relationships/image" Target="../media/image52.gif"/></Relationships>
</file>

<file path=ppt/slides/_rels/slide33.xml.rels><?xml version="1.0" encoding="UTF-8" standalone="yes"?>
<Relationships xmlns="http://schemas.openxmlformats.org/package/2006/relationships"><Relationship Id="rId3" Type="http://schemas.openxmlformats.org/officeDocument/2006/relationships/image" Target="../media/image53.png"/><Relationship Id="rId4" Type="http://schemas.openxmlformats.org/officeDocument/2006/relationships/hyperlink" Target="http://physics4u.files.wordpress.com/2009/09/melting_ice.jpg" TargetMode="External"/><Relationship Id="rId5" Type="http://schemas.openxmlformats.org/officeDocument/2006/relationships/image" Target="../media/image54.jpeg"/><Relationship Id="rId6" Type="http://schemas.openxmlformats.org/officeDocument/2006/relationships/image" Target="../media/image55.jpeg"/><Relationship Id="rId1" Type="http://schemas.openxmlformats.org/officeDocument/2006/relationships/slideLayout" Target="../slideLayouts/slideLayout6.xml"/><Relationship Id="rId2" Type="http://schemas.openxmlformats.org/officeDocument/2006/relationships/notesSlide" Target="../notesSlides/notesSlide21.xml"/></Relationships>
</file>

<file path=ppt/slides/_rels/slide34.xml.rels><?xml version="1.0" encoding="UTF-8" standalone="yes"?>
<Relationships xmlns="http://schemas.openxmlformats.org/package/2006/relationships"><Relationship Id="rId3" Type="http://schemas.openxmlformats.org/officeDocument/2006/relationships/image" Target="../media/image56.png"/><Relationship Id="rId4" Type="http://schemas.openxmlformats.org/officeDocument/2006/relationships/image" Target="../media/image57.png"/><Relationship Id="rId1" Type="http://schemas.openxmlformats.org/officeDocument/2006/relationships/slideLayout" Target="../slideLayouts/slideLayout4.xml"/><Relationship Id="rId2" Type="http://schemas.openxmlformats.org/officeDocument/2006/relationships/notesSlide" Target="../notesSlides/notesSlide22.xml"/></Relationships>
</file>

<file path=ppt/slides/_rels/slide35.xml.rels><?xml version="1.0" encoding="UTF-8" standalone="yes"?>
<Relationships xmlns="http://schemas.openxmlformats.org/package/2006/relationships"><Relationship Id="rId3" Type="http://schemas.openxmlformats.org/officeDocument/2006/relationships/image" Target="../media/image58.png"/><Relationship Id="rId4" Type="http://schemas.openxmlformats.org/officeDocument/2006/relationships/image" Target="../media/image59.jpeg"/><Relationship Id="rId1" Type="http://schemas.openxmlformats.org/officeDocument/2006/relationships/slideLayout" Target="../slideLayouts/slideLayout4.xml"/><Relationship Id="rId2" Type="http://schemas.openxmlformats.org/officeDocument/2006/relationships/notesSlide" Target="../notesSlides/notesSlide23.xml"/></Relationships>
</file>

<file path=ppt/slides/_rels/slide36.xml.rels><?xml version="1.0" encoding="UTF-8" standalone="yes"?>
<Relationships xmlns="http://schemas.openxmlformats.org/package/2006/relationships"><Relationship Id="rId3" Type="http://schemas.openxmlformats.org/officeDocument/2006/relationships/image" Target="../media/image60.png"/><Relationship Id="rId4" Type="http://schemas.openxmlformats.org/officeDocument/2006/relationships/image" Target="../media/image61.png"/><Relationship Id="rId5" Type="http://schemas.openxmlformats.org/officeDocument/2006/relationships/image" Target="../media/image62.png"/><Relationship Id="rId6" Type="http://schemas.openxmlformats.org/officeDocument/2006/relationships/image" Target="../media/image63.jpeg"/><Relationship Id="rId1" Type="http://schemas.openxmlformats.org/officeDocument/2006/relationships/slideLayout" Target="../slideLayouts/slideLayout4.xml"/><Relationship Id="rId2" Type="http://schemas.openxmlformats.org/officeDocument/2006/relationships/notesSlide" Target="../notesSlides/notesSlide24.xml"/></Relationships>
</file>

<file path=ppt/slides/_rels/slide37.xml.rels><?xml version="1.0" encoding="UTF-8" standalone="yes"?>
<Relationships xmlns="http://schemas.openxmlformats.org/package/2006/relationships"><Relationship Id="rId3" Type="http://schemas.openxmlformats.org/officeDocument/2006/relationships/image" Target="../media/image64.jpeg"/><Relationship Id="rId4" Type="http://schemas.openxmlformats.org/officeDocument/2006/relationships/image" Target="../media/image20.jpeg"/><Relationship Id="rId5" Type="http://schemas.openxmlformats.org/officeDocument/2006/relationships/image" Target="../media/image65.jpeg"/><Relationship Id="rId1" Type="http://schemas.openxmlformats.org/officeDocument/2006/relationships/slideLayout" Target="../slideLayouts/slideLayout2.xml"/><Relationship Id="rId2" Type="http://schemas.openxmlformats.org/officeDocument/2006/relationships/notesSlide" Target="../notesSlides/notesSlide25.xml"/></Relationships>
</file>

<file path=ppt/slides/_rels/slide38.xml.rels><?xml version="1.0" encoding="UTF-8" standalone="yes"?>
<Relationships xmlns="http://schemas.openxmlformats.org/package/2006/relationships"><Relationship Id="rId3" Type="http://schemas.openxmlformats.org/officeDocument/2006/relationships/image" Target="../media/image46.jpeg"/><Relationship Id="rId4" Type="http://schemas.openxmlformats.org/officeDocument/2006/relationships/image" Target="../media/image66.jpeg"/><Relationship Id="rId5" Type="http://schemas.openxmlformats.org/officeDocument/2006/relationships/image" Target="../media/image67.jpeg"/><Relationship Id="rId6" Type="http://schemas.openxmlformats.org/officeDocument/2006/relationships/image" Target="../media/image63.jpeg"/><Relationship Id="rId1" Type="http://schemas.openxmlformats.org/officeDocument/2006/relationships/slideLayout" Target="../slideLayouts/slideLayout2.xml"/><Relationship Id="rId2" Type="http://schemas.openxmlformats.org/officeDocument/2006/relationships/notesSlide" Target="../notesSlides/notesSlide26.xml"/></Relationships>
</file>

<file path=ppt/slides/_rels/slide39.xml.rels><?xml version="1.0" encoding="UTF-8" standalone="yes"?>
<Relationships xmlns="http://schemas.openxmlformats.org/package/2006/relationships"><Relationship Id="rId3" Type="http://schemas.openxmlformats.org/officeDocument/2006/relationships/image" Target="../media/image68.jpeg"/><Relationship Id="rId4" Type="http://schemas.openxmlformats.org/officeDocument/2006/relationships/image" Target="../media/image5.jpeg"/><Relationship Id="rId5" Type="http://schemas.openxmlformats.org/officeDocument/2006/relationships/image" Target="../media/image69.jpeg"/><Relationship Id="rId6" Type="http://schemas.openxmlformats.org/officeDocument/2006/relationships/image" Target="../media/image70.jpeg"/><Relationship Id="rId1" Type="http://schemas.openxmlformats.org/officeDocument/2006/relationships/slideLayout" Target="../slideLayouts/slideLayout7.xml"/><Relationship Id="rId2" Type="http://schemas.openxmlformats.org/officeDocument/2006/relationships/notesSlide" Target="../notesSlides/notesSlide2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7.jpe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8.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9.xml"/><Relationship Id="rId3" Type="http://schemas.openxmlformats.org/officeDocument/2006/relationships/image" Target="../media/image71.gif"/></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30.xml"/><Relationship Id="rId3" Type="http://schemas.openxmlformats.org/officeDocument/2006/relationships/image" Target="../media/image72.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3.jpeg"/><Relationship Id="rId3" Type="http://schemas.openxmlformats.org/officeDocument/2006/relationships/image" Target="../media/image74.jpe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31.xml"/></Relationships>
</file>

<file path=ppt/slides/_rels/slide45.xml.rels><?xml version="1.0" encoding="UTF-8" standalone="yes"?>
<Relationships xmlns="http://schemas.openxmlformats.org/package/2006/relationships"><Relationship Id="rId3" Type="http://schemas.openxmlformats.org/officeDocument/2006/relationships/image" Target="../media/image76.jpeg"/><Relationship Id="rId4" Type="http://schemas.openxmlformats.org/officeDocument/2006/relationships/image" Target="../media/image77.jpeg"/><Relationship Id="rId5" Type="http://schemas.openxmlformats.org/officeDocument/2006/relationships/image" Target="../media/image78.jpeg"/><Relationship Id="rId6" Type="http://schemas.openxmlformats.org/officeDocument/2006/relationships/image" Target="../media/image79.jpeg"/><Relationship Id="rId1" Type="http://schemas.openxmlformats.org/officeDocument/2006/relationships/slideLayout" Target="../slideLayouts/slideLayout12.xml"/><Relationship Id="rId2" Type="http://schemas.openxmlformats.org/officeDocument/2006/relationships/image" Target="../media/image75.png"/></Relationships>
</file>

<file path=ppt/slides/_rels/slide46.xml.rels><?xml version="1.0" encoding="UTF-8" standalone="yes"?>
<Relationships xmlns="http://schemas.openxmlformats.org/package/2006/relationships"><Relationship Id="rId3" Type="http://schemas.openxmlformats.org/officeDocument/2006/relationships/image" Target="../media/image81.jpeg"/><Relationship Id="rId4" Type="http://schemas.openxmlformats.org/officeDocument/2006/relationships/image" Target="../media/image82.jpeg"/><Relationship Id="rId1" Type="http://schemas.openxmlformats.org/officeDocument/2006/relationships/slideLayout" Target="../slideLayouts/slideLayout2.xml"/><Relationship Id="rId2" Type="http://schemas.openxmlformats.org/officeDocument/2006/relationships/image" Target="../media/image80.png"/></Relationships>
</file>

<file path=ppt/slides/_rels/slide47.xml.rels><?xml version="1.0" encoding="UTF-8" standalone="yes"?>
<Relationships xmlns="http://schemas.openxmlformats.org/package/2006/relationships"><Relationship Id="rId3" Type="http://schemas.openxmlformats.org/officeDocument/2006/relationships/image" Target="../media/image84.jpeg"/><Relationship Id="rId4" Type="http://schemas.openxmlformats.org/officeDocument/2006/relationships/image" Target="../media/image85.jpeg"/><Relationship Id="rId5" Type="http://schemas.openxmlformats.org/officeDocument/2006/relationships/image" Target="../media/image86.png"/><Relationship Id="rId6" Type="http://schemas.openxmlformats.org/officeDocument/2006/relationships/image" Target="../media/image87.png"/><Relationship Id="rId7" Type="http://schemas.openxmlformats.org/officeDocument/2006/relationships/image" Target="http://ape.chania.teicrete.gr/ape/aioliki-energy/paliosanemomilaglia.gif" TargetMode="External"/><Relationship Id="rId8" Type="http://schemas.openxmlformats.org/officeDocument/2006/relationships/image" Target="../media/image88.jpeg"/><Relationship Id="rId9" Type="http://schemas.openxmlformats.org/officeDocument/2006/relationships/image" Target="../media/image89.jpeg"/><Relationship Id="rId1" Type="http://schemas.openxmlformats.org/officeDocument/2006/relationships/slideLayout" Target="../slideLayouts/slideLayout4.xml"/><Relationship Id="rId2" Type="http://schemas.openxmlformats.org/officeDocument/2006/relationships/image" Target="../media/image83.jpeg"/></Relationships>
</file>

<file path=ppt/slides/_rels/slide48.xml.rels><?xml version="1.0" encoding="UTF-8" standalone="yes"?>
<Relationships xmlns="http://schemas.openxmlformats.org/package/2006/relationships"><Relationship Id="rId3" Type="http://schemas.openxmlformats.org/officeDocument/2006/relationships/image" Target="../media/image90.png"/><Relationship Id="rId4" Type="http://schemas.openxmlformats.org/officeDocument/2006/relationships/hyperlink" Target="http://en.wikipedia.org/wiki/Image:SAO_09_2008_Fiat_Siena_TetraFuel_2_views_v1.jpg" TargetMode="External"/><Relationship Id="rId5" Type="http://schemas.openxmlformats.org/officeDocument/2006/relationships/image" Target="../media/image91.jpeg"/><Relationship Id="rId6" Type="http://schemas.openxmlformats.org/officeDocument/2006/relationships/image" Target="http://upload.wikimedia.org/wikipedia/commons/thumb/7/7e/SAO_09_2008_Fiat_Siena_TetraFuel_2_views_v1.jpg/225px-SAO_09_2008_Fiat_Siena_TetraFuel_2_views_v1.jpg" TargetMode="External"/><Relationship Id="rId7" Type="http://schemas.openxmlformats.org/officeDocument/2006/relationships/image" Target="../media/image92.jpeg"/><Relationship Id="rId1" Type="http://schemas.openxmlformats.org/officeDocument/2006/relationships/slideLayout" Target="../slideLayouts/slideLayout6.xml"/><Relationship Id="rId2" Type="http://schemas.openxmlformats.org/officeDocument/2006/relationships/notesSlide" Target="../notesSlides/notesSlide32.xml"/></Relationships>
</file>

<file path=ppt/slides/_rels/slide49.xml.rels><?xml version="1.0" encoding="UTF-8" standalone="yes"?>
<Relationships xmlns="http://schemas.openxmlformats.org/package/2006/relationships"><Relationship Id="rId3" Type="http://schemas.openxmlformats.org/officeDocument/2006/relationships/image" Target="http://www.cres.gr/energy_saving/metafores/images/hybridiko.jpg" TargetMode="External"/><Relationship Id="rId4" Type="http://schemas.openxmlformats.org/officeDocument/2006/relationships/image" Target="../media/image94.png"/><Relationship Id="rId1" Type="http://schemas.openxmlformats.org/officeDocument/2006/relationships/slideLayout" Target="../slideLayouts/slideLayout7.xml"/><Relationship Id="rId2" Type="http://schemas.openxmlformats.org/officeDocument/2006/relationships/image" Target="../media/image93.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0.xml.rels><?xml version="1.0" encoding="UTF-8" standalone="yes"?>
<Relationships xmlns="http://schemas.openxmlformats.org/package/2006/relationships"><Relationship Id="rId11" Type="http://schemas.openxmlformats.org/officeDocument/2006/relationships/diagramColors" Target="../diagrams/colors2.xml"/><Relationship Id="rId12" Type="http://schemas.microsoft.com/office/2007/relationships/diagramDrawing" Target="../diagrams/drawing2.xml"/><Relationship Id="rId1" Type="http://schemas.openxmlformats.org/officeDocument/2006/relationships/slideLayout" Target="../slideLayouts/slideLayout6.xml"/><Relationship Id="rId2" Type="http://schemas.openxmlformats.org/officeDocument/2006/relationships/notesSlide" Target="../notesSlides/notesSlide33.xml"/><Relationship Id="rId3" Type="http://schemas.openxmlformats.org/officeDocument/2006/relationships/diagramData" Target="../diagrams/data1.xml"/><Relationship Id="rId4" Type="http://schemas.openxmlformats.org/officeDocument/2006/relationships/diagramLayout" Target="../diagrams/layout1.xml"/><Relationship Id="rId5" Type="http://schemas.openxmlformats.org/officeDocument/2006/relationships/diagramQuickStyle" Target="../diagrams/quickStyle1.xml"/><Relationship Id="rId6" Type="http://schemas.openxmlformats.org/officeDocument/2006/relationships/diagramColors" Target="../diagrams/colors1.xml"/><Relationship Id="rId7" Type="http://schemas.microsoft.com/office/2007/relationships/diagramDrawing" Target="../diagrams/drawing1.xml"/><Relationship Id="rId8" Type="http://schemas.openxmlformats.org/officeDocument/2006/relationships/diagramData" Target="../diagrams/data2.xml"/><Relationship Id="rId9" Type="http://schemas.openxmlformats.org/officeDocument/2006/relationships/diagramLayout" Target="../diagrams/layout2.xml"/><Relationship Id="rId10" Type="http://schemas.openxmlformats.org/officeDocument/2006/relationships/diagramQuickStyle" Target="../diagrams/quickStyle2.xml"/></Relationships>
</file>

<file path=ppt/slides/_rels/slide51.xml.rels><?xml version="1.0" encoding="UTF-8" standalone="yes"?>
<Relationships xmlns="http://schemas.openxmlformats.org/package/2006/relationships"><Relationship Id="rId3" Type="http://schemas.openxmlformats.org/officeDocument/2006/relationships/image" Target="../media/image95.png"/><Relationship Id="rId4" Type="http://schemas.openxmlformats.org/officeDocument/2006/relationships/image" Target="../media/image96.png"/><Relationship Id="rId1" Type="http://schemas.openxmlformats.org/officeDocument/2006/relationships/slideLayout" Target="../slideLayouts/slideLayout6.xml"/><Relationship Id="rId2" Type="http://schemas.openxmlformats.org/officeDocument/2006/relationships/notesSlide" Target="../notesSlides/notesSlide34.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97.jpeg"/><Relationship Id="rId3" Type="http://schemas.openxmlformats.org/officeDocument/2006/relationships/image" Target="../media/image98.jpe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99.jpeg"/><Relationship Id="rId4" Type="http://schemas.openxmlformats.org/officeDocument/2006/relationships/image" Target="../media/image100.jpeg"/><Relationship Id="rId1" Type="http://schemas.openxmlformats.org/officeDocument/2006/relationships/slideLayout" Target="../slideLayouts/slideLayout6.xml"/><Relationship Id="rId2" Type="http://schemas.openxmlformats.org/officeDocument/2006/relationships/notesSlide" Target="../notesSlides/notesSlide35.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01.png"/></Relationships>
</file>

<file path=ppt/slides/_rels/slide6.xml.rels><?xml version="1.0" encoding="UTF-8" standalone="yes"?>
<Relationships xmlns="http://schemas.openxmlformats.org/package/2006/relationships"><Relationship Id="rId3" Type="http://schemas.openxmlformats.org/officeDocument/2006/relationships/image" Target="../media/image8.jpeg"/><Relationship Id="rId4" Type="http://schemas.openxmlformats.org/officeDocument/2006/relationships/image" Target="../media/image9.gif"/><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7.xml.rels><?xml version="1.0" encoding="UTF-8" standalone="yes"?>
<Relationships xmlns="http://schemas.openxmlformats.org/package/2006/relationships"><Relationship Id="rId3" Type="http://schemas.openxmlformats.org/officeDocument/2006/relationships/image" Target="../media/image10.jpeg"/><Relationship Id="rId4" Type="http://schemas.openxmlformats.org/officeDocument/2006/relationships/image" Target="../media/image11.png"/><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8.xml.rels><?xml version="1.0" encoding="UTF-8" standalone="yes"?>
<Relationships xmlns="http://schemas.openxmlformats.org/package/2006/relationships"><Relationship Id="rId3" Type="http://schemas.openxmlformats.org/officeDocument/2006/relationships/image" Target="../media/image12.jpeg"/><Relationship Id="rId4" Type="http://schemas.openxmlformats.org/officeDocument/2006/relationships/image" Target="../media/image13.png"/><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9.xml.rels><?xml version="1.0" encoding="UTF-8" standalone="yes"?>
<Relationships xmlns="http://schemas.openxmlformats.org/package/2006/relationships"><Relationship Id="rId3" Type="http://schemas.openxmlformats.org/officeDocument/2006/relationships/image" Target="../media/image14.jpeg"/><Relationship Id="rId4" Type="http://schemas.openxmlformats.org/officeDocument/2006/relationships/image" Target="../media/image15.jpeg"/><Relationship Id="rId1" Type="http://schemas.openxmlformats.org/officeDocument/2006/relationships/slideLayout" Target="../slideLayouts/slideLayout7.xml"/><Relationship Id="rId2" Type="http://schemas.openxmlformats.org/officeDocument/2006/relationships/notesSlide" Target="../notesSlides/notesSlide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4"/>
          <p:cNvSpPr>
            <a:spLocks noChangeArrowheads="1"/>
          </p:cNvSpPr>
          <p:nvPr/>
        </p:nvSpPr>
        <p:spPr bwMode="auto">
          <a:xfrm>
            <a:off x="0" y="0"/>
            <a:ext cx="1981200" cy="6858000"/>
          </a:xfrm>
          <a:prstGeom prst="rect">
            <a:avLst/>
          </a:prstGeom>
          <a:solidFill>
            <a:srgbClr val="ACC777"/>
          </a:solidFill>
          <a:ln w="12700" algn="ctr">
            <a:noFill/>
            <a:miter lim="800000"/>
            <a:headEnd type="none" w="sm" len="sm"/>
            <a:tailEnd type="none" w="sm" len="sm"/>
          </a:ln>
        </p:spPr>
        <p:txBody>
          <a:bodyPr wrap="none"/>
          <a:lstStyle/>
          <a:p>
            <a:pPr algn="ctr">
              <a:defRPr/>
            </a:pPr>
            <a:endParaRPr lang="el-GR" sz="2000">
              <a:latin typeface="Franklin Gothic Medium" pitchFamily="34" charset="0"/>
            </a:endParaRPr>
          </a:p>
        </p:txBody>
      </p:sp>
      <p:pic>
        <p:nvPicPr>
          <p:cNvPr id="3075" name="Picture 5"/>
          <p:cNvPicPr>
            <a:picLocks noChangeAspect="1" noChangeArrowheads="1"/>
          </p:cNvPicPr>
          <p:nvPr/>
        </p:nvPicPr>
        <p:blipFill>
          <a:blip r:embed="rId3" cstate="print"/>
          <a:srcRect/>
          <a:stretch>
            <a:fillRect/>
          </a:stretch>
        </p:blipFill>
        <p:spPr bwMode="auto">
          <a:xfrm>
            <a:off x="-152400" y="0"/>
            <a:ext cx="2089150" cy="1325563"/>
          </a:xfrm>
          <a:prstGeom prst="rect">
            <a:avLst/>
          </a:prstGeom>
          <a:noFill/>
          <a:ln w="9525">
            <a:noFill/>
            <a:miter lim="800000"/>
            <a:headEnd/>
            <a:tailEnd/>
          </a:ln>
        </p:spPr>
      </p:pic>
      <p:sp>
        <p:nvSpPr>
          <p:cNvPr id="3076" name="Text Box 7"/>
          <p:cNvSpPr txBox="1">
            <a:spLocks noChangeArrowheads="1"/>
          </p:cNvSpPr>
          <p:nvPr/>
        </p:nvSpPr>
        <p:spPr bwMode="auto">
          <a:xfrm>
            <a:off x="228600" y="4572000"/>
            <a:ext cx="1600200" cy="1600200"/>
          </a:xfrm>
          <a:prstGeom prst="rect">
            <a:avLst/>
          </a:prstGeom>
          <a:noFill/>
          <a:ln w="9525">
            <a:noFill/>
            <a:miter lim="800000"/>
            <a:headEnd/>
            <a:tailEnd/>
          </a:ln>
        </p:spPr>
        <p:txBody>
          <a:bodyPr>
            <a:spAutoFit/>
          </a:bodyPr>
          <a:lstStyle/>
          <a:p>
            <a:pPr algn="ctr">
              <a:spcBef>
                <a:spcPct val="50000"/>
              </a:spcBef>
              <a:defRPr/>
            </a:pPr>
            <a:r>
              <a:rPr lang="el-GR" sz="1400" dirty="0">
                <a:solidFill>
                  <a:schemeClr val="bg2">
                    <a:lumMod val="85000"/>
                    <a:lumOff val="15000"/>
                  </a:schemeClr>
                </a:solidFill>
              </a:rPr>
              <a:t>Επιβλέπουσα</a:t>
            </a:r>
            <a:endParaRPr lang="en-US" sz="1400" dirty="0">
              <a:solidFill>
                <a:schemeClr val="bg2">
                  <a:lumMod val="85000"/>
                  <a:lumOff val="15000"/>
                </a:schemeClr>
              </a:solidFill>
            </a:endParaRPr>
          </a:p>
          <a:p>
            <a:pPr algn="ctr">
              <a:spcBef>
                <a:spcPct val="50000"/>
              </a:spcBef>
              <a:defRPr/>
            </a:pPr>
            <a:r>
              <a:rPr lang="el-GR" sz="1400" dirty="0">
                <a:solidFill>
                  <a:schemeClr val="bg2">
                    <a:lumMod val="85000"/>
                    <a:lumOff val="15000"/>
                  </a:schemeClr>
                </a:solidFill>
              </a:rPr>
              <a:t>Καθηγήτρια</a:t>
            </a:r>
            <a:r>
              <a:rPr lang="en-US" sz="1400" dirty="0">
                <a:solidFill>
                  <a:schemeClr val="bg2">
                    <a:lumMod val="85000"/>
                    <a:lumOff val="15000"/>
                  </a:schemeClr>
                </a:solidFill>
              </a:rPr>
              <a:t> :</a:t>
            </a:r>
          </a:p>
          <a:p>
            <a:pPr algn="ctr">
              <a:spcBef>
                <a:spcPct val="50000"/>
              </a:spcBef>
              <a:defRPr/>
            </a:pPr>
            <a:r>
              <a:rPr lang="el-GR" sz="1400" dirty="0">
                <a:solidFill>
                  <a:schemeClr val="bg2">
                    <a:lumMod val="85000"/>
                    <a:lumOff val="15000"/>
                  </a:schemeClr>
                </a:solidFill>
              </a:rPr>
              <a:t>Κ. Χατζηαντωνίου</a:t>
            </a:r>
            <a:endParaRPr lang="en-US" sz="1400" dirty="0">
              <a:solidFill>
                <a:schemeClr val="bg2">
                  <a:lumMod val="85000"/>
                  <a:lumOff val="15000"/>
                </a:schemeClr>
              </a:solidFill>
            </a:endParaRPr>
          </a:p>
          <a:p>
            <a:pPr algn="ctr">
              <a:spcBef>
                <a:spcPct val="50000"/>
              </a:spcBef>
              <a:defRPr/>
            </a:pPr>
            <a:r>
              <a:rPr lang="el-GR" sz="1400" dirty="0">
                <a:solidFill>
                  <a:schemeClr val="bg2">
                    <a:lumMod val="85000"/>
                    <a:lumOff val="15000"/>
                  </a:schemeClr>
                </a:solidFill>
              </a:rPr>
              <a:t>Θεσσαλονίκη </a:t>
            </a:r>
          </a:p>
          <a:p>
            <a:pPr algn="ctr">
              <a:spcBef>
                <a:spcPct val="50000"/>
              </a:spcBef>
              <a:defRPr/>
            </a:pPr>
            <a:r>
              <a:rPr lang="el-GR" sz="1400" dirty="0">
                <a:solidFill>
                  <a:schemeClr val="bg2">
                    <a:lumMod val="85000"/>
                    <a:lumOff val="15000"/>
                  </a:schemeClr>
                </a:solidFill>
              </a:rPr>
              <a:t>2010</a:t>
            </a:r>
          </a:p>
        </p:txBody>
      </p:sp>
      <p:sp>
        <p:nvSpPr>
          <p:cNvPr id="3077" name="Text Box 8"/>
          <p:cNvSpPr txBox="1">
            <a:spLocks noChangeArrowheads="1"/>
          </p:cNvSpPr>
          <p:nvPr/>
        </p:nvSpPr>
        <p:spPr bwMode="auto">
          <a:xfrm>
            <a:off x="2590800" y="0"/>
            <a:ext cx="5943600" cy="1311275"/>
          </a:xfrm>
          <a:prstGeom prst="rect">
            <a:avLst/>
          </a:prstGeom>
          <a:noFill/>
          <a:ln w="9525">
            <a:noFill/>
            <a:miter lim="800000"/>
            <a:headEnd/>
            <a:tailEnd/>
          </a:ln>
        </p:spPr>
        <p:txBody>
          <a:bodyPr>
            <a:spAutoFit/>
          </a:bodyPr>
          <a:lstStyle/>
          <a:p>
            <a:pPr algn="ctr">
              <a:spcBef>
                <a:spcPct val="50000"/>
              </a:spcBef>
            </a:pPr>
            <a:endParaRPr lang="el-GR" sz="3200">
              <a:solidFill>
                <a:schemeClr val="bg1"/>
              </a:solidFill>
            </a:endParaRPr>
          </a:p>
          <a:p>
            <a:pPr algn="ctr">
              <a:spcBef>
                <a:spcPct val="50000"/>
              </a:spcBef>
            </a:pPr>
            <a:endParaRPr lang="el-GR" sz="3200">
              <a:solidFill>
                <a:schemeClr val="bg1"/>
              </a:solidFill>
            </a:endParaRPr>
          </a:p>
        </p:txBody>
      </p:sp>
      <p:sp>
        <p:nvSpPr>
          <p:cNvPr id="3078" name="Text Box 9"/>
          <p:cNvSpPr txBox="1">
            <a:spLocks noChangeArrowheads="1"/>
          </p:cNvSpPr>
          <p:nvPr/>
        </p:nvSpPr>
        <p:spPr bwMode="auto">
          <a:xfrm>
            <a:off x="2286000" y="0"/>
            <a:ext cx="6858000" cy="5478423"/>
          </a:xfrm>
          <a:prstGeom prst="rect">
            <a:avLst/>
          </a:prstGeom>
          <a:noFill/>
          <a:ln w="9525">
            <a:noFill/>
            <a:miter lim="800000"/>
            <a:headEnd/>
            <a:tailEnd/>
          </a:ln>
        </p:spPr>
        <p:txBody>
          <a:bodyPr wrap="square">
            <a:spAutoFit/>
          </a:bodyPr>
          <a:lstStyle/>
          <a:p>
            <a:pPr algn="ctr">
              <a:spcBef>
                <a:spcPct val="50000"/>
              </a:spcBef>
            </a:pPr>
            <a:r>
              <a:rPr lang="el-GR" sz="4400" b="1" dirty="0"/>
              <a:t> </a:t>
            </a:r>
            <a:r>
              <a:rPr lang="el-GR" sz="1600" b="1" dirty="0" smtClean="0"/>
              <a:t>ΑΡΙΣΤΟΤΕΛΕΙΟ ΠΑΝΕΠΙΣΤΗΜΙΟ ΘΕΣΣΑΛΟΝΙΚΗΣ</a:t>
            </a:r>
          </a:p>
          <a:p>
            <a:pPr algn="ctr">
              <a:spcBef>
                <a:spcPct val="50000"/>
              </a:spcBef>
            </a:pPr>
            <a:r>
              <a:rPr lang="el-GR" sz="1600" b="1" dirty="0" smtClean="0"/>
              <a:t> ΤΜΗΜΑ ΧΗΜΕΙΑΣ</a:t>
            </a:r>
          </a:p>
          <a:p>
            <a:pPr algn="ctr">
              <a:spcBef>
                <a:spcPct val="50000"/>
              </a:spcBef>
            </a:pPr>
            <a:r>
              <a:rPr lang="el-GR" sz="1600" b="1" dirty="0" smtClean="0"/>
              <a:t>Διαπανεπιστημιακό </a:t>
            </a:r>
            <a:r>
              <a:rPr lang="el-GR" sz="1600" b="1" dirty="0" err="1" smtClean="0"/>
              <a:t>Διατμηματικό</a:t>
            </a:r>
            <a:r>
              <a:rPr lang="el-GR" sz="1600" b="1" dirty="0" smtClean="0"/>
              <a:t> Πρόγραμμα  </a:t>
            </a:r>
          </a:p>
          <a:p>
            <a:pPr algn="ctr">
              <a:spcBef>
                <a:spcPct val="50000"/>
              </a:spcBef>
            </a:pPr>
            <a:r>
              <a:rPr lang="el-GR" sz="1600" b="1" dirty="0" smtClean="0"/>
              <a:t>Μεταπτυχιακών  Σπουδών της Διδακτικής της Χημείας</a:t>
            </a:r>
          </a:p>
          <a:p>
            <a:pPr algn="ctr">
              <a:spcBef>
                <a:spcPct val="50000"/>
              </a:spcBef>
            </a:pPr>
            <a:r>
              <a:rPr lang="el-GR" sz="1600" b="1" dirty="0" smtClean="0"/>
              <a:t>και  Νέες Εκπαιδευτικές Τεχνολογίες</a:t>
            </a:r>
          </a:p>
          <a:p>
            <a:pPr algn="ctr">
              <a:spcBef>
                <a:spcPct val="50000"/>
              </a:spcBef>
            </a:pPr>
            <a:endParaRPr lang="el-GR" sz="1600" b="1" dirty="0" smtClean="0"/>
          </a:p>
          <a:p>
            <a:pPr algn="ctr">
              <a:spcBef>
                <a:spcPct val="50000"/>
              </a:spcBef>
            </a:pPr>
            <a:r>
              <a:rPr lang="el-GR" sz="1600" b="1" dirty="0" smtClean="0"/>
              <a:t>Χημεία και Καθημερινή  Ζωή</a:t>
            </a:r>
          </a:p>
          <a:p>
            <a:pPr algn="ctr">
              <a:spcBef>
                <a:spcPct val="50000"/>
              </a:spcBef>
            </a:pPr>
            <a:r>
              <a:rPr lang="el-GR" sz="3600" b="1" dirty="0" smtClean="0">
                <a:solidFill>
                  <a:srgbClr val="8EB149"/>
                </a:solidFill>
                <a:latin typeface="+mj-lt"/>
              </a:rPr>
              <a:t>Κλιματική αλλαγή</a:t>
            </a:r>
          </a:p>
          <a:p>
            <a:pPr algn="ctr">
              <a:spcBef>
                <a:spcPct val="50000"/>
              </a:spcBef>
            </a:pPr>
            <a:r>
              <a:rPr lang="el-GR" sz="3600" b="1" dirty="0">
                <a:solidFill>
                  <a:srgbClr val="8EB149"/>
                </a:solidFill>
                <a:latin typeface="+mj-lt"/>
              </a:rPr>
              <a:t>κ</a:t>
            </a:r>
            <a:r>
              <a:rPr lang="el-GR" sz="3600" b="1" dirty="0" smtClean="0">
                <a:solidFill>
                  <a:srgbClr val="8EB149"/>
                </a:solidFill>
                <a:latin typeface="+mj-lt"/>
              </a:rPr>
              <a:t>αι</a:t>
            </a:r>
          </a:p>
          <a:p>
            <a:pPr algn="ctr">
              <a:spcBef>
                <a:spcPct val="50000"/>
              </a:spcBef>
            </a:pPr>
            <a:r>
              <a:rPr lang="el-GR" sz="3600" b="1" dirty="0" smtClean="0">
                <a:solidFill>
                  <a:srgbClr val="8EB149"/>
                </a:solidFill>
                <a:latin typeface="+mj-lt"/>
              </a:rPr>
              <a:t>Πράσινη Χημεία</a:t>
            </a:r>
            <a:endParaRPr lang="el-GR" sz="3600" b="1" dirty="0">
              <a:solidFill>
                <a:srgbClr val="8EB149"/>
              </a:solidFill>
              <a:latin typeface="+mj-lt"/>
            </a:endParaRPr>
          </a:p>
        </p:txBody>
      </p:sp>
      <p:sp>
        <p:nvSpPr>
          <p:cNvPr id="3079" name="Text Box 10"/>
          <p:cNvSpPr txBox="1">
            <a:spLocks noChangeArrowheads="1"/>
          </p:cNvSpPr>
          <p:nvPr/>
        </p:nvSpPr>
        <p:spPr bwMode="auto">
          <a:xfrm>
            <a:off x="3143240" y="5857892"/>
            <a:ext cx="4876800" cy="1200329"/>
          </a:xfrm>
          <a:prstGeom prst="rect">
            <a:avLst/>
          </a:prstGeom>
          <a:noFill/>
          <a:ln w="9525">
            <a:noFill/>
            <a:miter lim="800000"/>
            <a:headEnd/>
            <a:tailEnd/>
          </a:ln>
        </p:spPr>
        <p:txBody>
          <a:bodyPr wrap="square">
            <a:spAutoFit/>
          </a:bodyPr>
          <a:lstStyle/>
          <a:p>
            <a:pPr algn="ctr">
              <a:spcBef>
                <a:spcPct val="50000"/>
              </a:spcBef>
              <a:defRPr/>
            </a:pPr>
            <a:r>
              <a:rPr lang="el-GR" dirty="0" err="1" smtClean="0">
                <a:solidFill>
                  <a:srgbClr val="B56B9C"/>
                </a:solidFill>
              </a:rPr>
              <a:t>Τσαντσάν</a:t>
            </a:r>
            <a:r>
              <a:rPr lang="el-GR" dirty="0" smtClean="0">
                <a:solidFill>
                  <a:srgbClr val="B56B9C"/>
                </a:solidFill>
              </a:rPr>
              <a:t> Ιωάννα</a:t>
            </a:r>
          </a:p>
          <a:p>
            <a:pPr algn="ctr">
              <a:spcBef>
                <a:spcPct val="50000"/>
              </a:spcBef>
              <a:defRPr/>
            </a:pPr>
            <a:r>
              <a:rPr lang="el-GR" dirty="0" err="1" smtClean="0">
                <a:solidFill>
                  <a:srgbClr val="B56B9C"/>
                </a:solidFill>
              </a:rPr>
              <a:t>Τσιάλμα</a:t>
            </a:r>
            <a:r>
              <a:rPr lang="el-GR" dirty="0" smtClean="0">
                <a:solidFill>
                  <a:srgbClr val="B56B9C"/>
                </a:solidFill>
              </a:rPr>
              <a:t> Καλλιόπη</a:t>
            </a:r>
            <a:endParaRPr lang="el-GR" dirty="0">
              <a:solidFill>
                <a:srgbClr val="B56B9C"/>
              </a:solidFill>
            </a:endParaRPr>
          </a:p>
          <a:p>
            <a:pPr algn="ctr">
              <a:spcBef>
                <a:spcPct val="50000"/>
              </a:spcBef>
              <a:defRPr/>
            </a:pPr>
            <a:r>
              <a:rPr lang="el-GR" dirty="0"/>
              <a:t>             </a:t>
            </a:r>
          </a:p>
        </p:txBody>
      </p:sp>
      <p:sp>
        <p:nvSpPr>
          <p:cNvPr id="3081" name="Text Box 12"/>
          <p:cNvSpPr txBox="1">
            <a:spLocks noChangeArrowheads="1"/>
          </p:cNvSpPr>
          <p:nvPr/>
        </p:nvSpPr>
        <p:spPr bwMode="auto">
          <a:xfrm>
            <a:off x="228600" y="2133600"/>
            <a:ext cx="1447800" cy="457200"/>
          </a:xfrm>
          <a:prstGeom prst="rect">
            <a:avLst/>
          </a:prstGeom>
          <a:noFill/>
          <a:ln w="12700">
            <a:noFill/>
            <a:miter lim="800000"/>
            <a:headEnd type="none" w="sm" len="sm"/>
            <a:tailEnd type="none" w="sm" len="sm"/>
          </a:ln>
        </p:spPr>
        <p:txBody>
          <a:bodyPr>
            <a:spAutoFit/>
          </a:bodyPr>
          <a:lstStyle/>
          <a:p>
            <a:pPr>
              <a:spcBef>
                <a:spcPct val="50000"/>
              </a:spcBef>
            </a:pPr>
            <a:endParaRPr lang="el-GR"/>
          </a:p>
        </p:txBody>
      </p:sp>
      <p:sp>
        <p:nvSpPr>
          <p:cNvPr id="3082" name="Text Box 13"/>
          <p:cNvSpPr txBox="1">
            <a:spLocks noChangeArrowheads="1"/>
          </p:cNvSpPr>
          <p:nvPr/>
        </p:nvSpPr>
        <p:spPr bwMode="auto">
          <a:xfrm>
            <a:off x="228600" y="1219200"/>
            <a:ext cx="1447800" cy="861774"/>
          </a:xfrm>
          <a:prstGeom prst="rect">
            <a:avLst/>
          </a:prstGeom>
          <a:noFill/>
          <a:ln w="12700">
            <a:noFill/>
            <a:miter lim="800000"/>
            <a:headEnd type="none" w="sm" len="sm"/>
            <a:tailEnd type="none" w="sm" len="sm"/>
          </a:ln>
        </p:spPr>
        <p:txBody>
          <a:bodyPr>
            <a:spAutoFit/>
          </a:bodyPr>
          <a:lstStyle/>
          <a:p>
            <a:pPr algn="ctr">
              <a:spcBef>
                <a:spcPct val="50000"/>
              </a:spcBef>
              <a:defRPr/>
            </a:pPr>
            <a:r>
              <a:rPr lang="el-GR" dirty="0">
                <a:solidFill>
                  <a:schemeClr val="bg2">
                    <a:lumMod val="85000"/>
                    <a:lumOff val="15000"/>
                  </a:schemeClr>
                </a:solidFill>
              </a:rPr>
              <a:t> </a:t>
            </a:r>
            <a:endParaRPr lang="el-GR" sz="2000" dirty="0">
              <a:solidFill>
                <a:schemeClr val="bg2">
                  <a:lumMod val="85000"/>
                  <a:lumOff val="15000"/>
                </a:schemeClr>
              </a:solidFill>
            </a:endParaRPr>
          </a:p>
          <a:p>
            <a:pPr algn="ctr">
              <a:spcBef>
                <a:spcPct val="50000"/>
              </a:spcBef>
              <a:defRPr/>
            </a:pPr>
            <a:r>
              <a:rPr lang="el-GR" sz="2000" dirty="0">
                <a:solidFill>
                  <a:schemeClr val="bg2">
                    <a:lumMod val="85000"/>
                    <a:lumOff val="15000"/>
                  </a:schemeClr>
                </a:solidFill>
              </a:rPr>
              <a:t> </a:t>
            </a:r>
            <a:r>
              <a:rPr lang="el-GR" sz="2000" dirty="0" err="1">
                <a:solidFill>
                  <a:schemeClr val="bg2">
                    <a:lumMod val="85000"/>
                    <a:lumOff val="15000"/>
                  </a:schemeClr>
                </a:solidFill>
              </a:rPr>
              <a:t>ΔιΧηΝΕΤ</a:t>
            </a:r>
            <a:endParaRPr lang="el-GR" sz="2000" dirty="0">
              <a:solidFill>
                <a:schemeClr val="bg2">
                  <a:lumMod val="85000"/>
                  <a:lumOff val="15000"/>
                </a:schemeClr>
              </a:solidFill>
            </a:endParaRP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1 - Θέση κειμένου"/>
          <p:cNvSpPr txBox="1">
            <a:spLocks/>
          </p:cNvSpPr>
          <p:nvPr/>
        </p:nvSpPr>
        <p:spPr>
          <a:xfrm>
            <a:off x="857224" y="1214422"/>
            <a:ext cx="3143272" cy="762000"/>
          </a:xfrm>
          <a:prstGeom prst="rect">
            <a:avLst/>
          </a:prstGeom>
        </p:spPr>
        <p:txBody>
          <a:bodyPr/>
          <a:lstStyle/>
          <a:p>
            <a:pPr marL="274320" marR="0" lvl="0" indent="-274320" algn="ctr" defTabSz="914400" rtl="0" eaLnBrk="1" fontAlgn="auto" latinLnBrk="0" hangingPunct="1">
              <a:lnSpc>
                <a:spcPct val="100000"/>
              </a:lnSpc>
              <a:spcBef>
                <a:spcPts val="600"/>
              </a:spcBef>
              <a:spcAft>
                <a:spcPts val="0"/>
              </a:spcAft>
              <a:buClr>
                <a:schemeClr val="accent2"/>
              </a:buClr>
              <a:buSzPct val="85000"/>
              <a:tabLst/>
              <a:defRPr/>
            </a:pPr>
            <a:r>
              <a:rPr kumimoji="0" lang="el-GR" sz="3200" b="0" i="0" u="none" strike="noStrike" kern="1200" cap="none" spc="0" normalizeH="0" baseline="0" noProof="0" dirty="0" smtClean="0">
                <a:ln>
                  <a:noFill/>
                </a:ln>
                <a:solidFill>
                  <a:srgbClr val="B56B9C"/>
                </a:solidFill>
                <a:effectLst/>
                <a:uLnTx/>
                <a:uFillTx/>
                <a:latin typeface="+mn-lt"/>
                <a:ea typeface="+mn-ea"/>
                <a:cs typeface="+mn-cs"/>
              </a:rPr>
              <a:t>βιόσφαιρα</a:t>
            </a:r>
            <a:r>
              <a:rPr kumimoji="0" lang="el-GR" sz="3200" b="0" i="0" u="none" strike="noStrike" kern="1200" cap="none" spc="0" normalizeH="0" baseline="0" noProof="0" dirty="0" smtClean="0">
                <a:ln>
                  <a:noFill/>
                </a:ln>
                <a:solidFill>
                  <a:schemeClr val="accent2">
                    <a:lumMod val="75000"/>
                  </a:schemeClr>
                </a:solidFill>
                <a:effectLst/>
                <a:uLnTx/>
                <a:uFillTx/>
                <a:latin typeface="+mn-lt"/>
                <a:ea typeface="+mn-ea"/>
                <a:cs typeface="+mn-cs"/>
              </a:rPr>
              <a:t> </a:t>
            </a:r>
            <a:endParaRPr kumimoji="0" lang="el-GR" sz="3200" b="0" i="0" u="none" strike="noStrike" kern="1200" cap="none" spc="0" normalizeH="0" baseline="0" noProof="0" dirty="0">
              <a:ln>
                <a:noFill/>
              </a:ln>
              <a:solidFill>
                <a:schemeClr val="accent2">
                  <a:lumMod val="75000"/>
                </a:schemeClr>
              </a:solidFill>
              <a:effectLst/>
              <a:uLnTx/>
              <a:uFillTx/>
              <a:latin typeface="+mn-lt"/>
              <a:ea typeface="+mn-ea"/>
              <a:cs typeface="+mn-cs"/>
            </a:endParaRPr>
          </a:p>
        </p:txBody>
      </p:sp>
      <p:sp>
        <p:nvSpPr>
          <p:cNvPr id="8" name="4 - Τίτλος"/>
          <p:cNvSpPr txBox="1">
            <a:spLocks/>
          </p:cNvSpPr>
          <p:nvPr/>
        </p:nvSpPr>
        <p:spPr>
          <a:xfrm>
            <a:off x="457200" y="155448"/>
            <a:ext cx="8229600" cy="1143000"/>
          </a:xfrm>
          <a:prstGeom prst="rect">
            <a:avLst/>
          </a:prstGeom>
        </p:spPr>
        <p:txBody>
          <a:bodyP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l-GR" sz="4400" b="0" i="0" u="none" strike="noStrike" kern="1200" cap="none" spc="-100" normalizeH="0" baseline="0" noProof="0" dirty="0" smtClean="0">
                <a:ln w="3200">
                  <a:solidFill>
                    <a:schemeClr val="bg2">
                      <a:shade val="75000"/>
                      <a:alpha val="25000"/>
                    </a:schemeClr>
                  </a:solidFill>
                  <a:prstDash val="solid"/>
                  <a:round/>
                </a:ln>
                <a:solidFill>
                  <a:srgbClr val="3CE44C"/>
                </a:solidFill>
                <a:effectLst>
                  <a:innerShdw blurRad="50800" dist="25400" dir="13500000">
                    <a:prstClr val="black">
                      <a:alpha val="70000"/>
                    </a:prstClr>
                  </a:innerShdw>
                </a:effectLst>
                <a:uLnTx/>
                <a:uFillTx/>
                <a:latin typeface="Franklin Gothic Heavy" pitchFamily="34" charset="0"/>
                <a:ea typeface="+mj-ea"/>
                <a:cs typeface="+mj-cs"/>
              </a:rPr>
              <a:t>Αλλαγές στο σύστημα</a:t>
            </a:r>
            <a:br>
              <a:rPr kumimoji="0" lang="el-GR" sz="4400" b="0" i="0" u="none" strike="noStrike" kern="1200" cap="none" spc="-100" normalizeH="0" baseline="0" noProof="0" dirty="0" smtClean="0">
                <a:ln w="3200">
                  <a:solidFill>
                    <a:schemeClr val="bg2">
                      <a:shade val="75000"/>
                      <a:alpha val="25000"/>
                    </a:schemeClr>
                  </a:solidFill>
                  <a:prstDash val="solid"/>
                  <a:round/>
                </a:ln>
                <a:solidFill>
                  <a:srgbClr val="3CE44C"/>
                </a:solidFill>
                <a:effectLst>
                  <a:innerShdw blurRad="50800" dist="25400" dir="13500000">
                    <a:prstClr val="black">
                      <a:alpha val="70000"/>
                    </a:prstClr>
                  </a:innerShdw>
                </a:effectLst>
                <a:uLnTx/>
                <a:uFillTx/>
                <a:latin typeface="Franklin Gothic Heavy" pitchFamily="34" charset="0"/>
                <a:ea typeface="+mj-ea"/>
                <a:cs typeface="+mj-cs"/>
              </a:rPr>
            </a:br>
            <a:r>
              <a:rPr kumimoji="0" lang="el-GR" sz="2200" b="0" i="0" u="none" strike="noStrike" kern="1200" cap="none" spc="-100" normalizeH="0" baseline="0" noProof="0" dirty="0" smtClean="0">
                <a:ln w="3200">
                  <a:solidFill>
                    <a:schemeClr val="bg2">
                      <a:shade val="75000"/>
                      <a:alpha val="25000"/>
                    </a:schemeClr>
                  </a:solidFill>
                  <a:prstDash val="solid"/>
                  <a:round/>
                </a:ln>
                <a:solidFill>
                  <a:srgbClr val="3CE44C"/>
                </a:solidFill>
                <a:effectLst>
                  <a:innerShdw blurRad="50800" dist="25400" dir="13500000">
                    <a:prstClr val="black">
                      <a:alpha val="70000"/>
                    </a:prstClr>
                  </a:innerShdw>
                </a:effectLst>
                <a:uLnTx/>
                <a:uFillTx/>
                <a:latin typeface="Franklin Gothic Heavy" pitchFamily="34" charset="0"/>
                <a:ea typeface="+mj-ea"/>
                <a:cs typeface="+mj-cs"/>
              </a:rPr>
              <a:t>υδρόσφαιρα-γεώσφαιρα-βιόσφαιρα -ατμόσφαιρα -κρυόσφαιρα</a:t>
            </a:r>
            <a:endParaRPr kumimoji="0" lang="el-GR" sz="2200" b="0" i="0" u="none" strike="noStrike" kern="1200" cap="none" spc="-100" normalizeH="0" baseline="0" noProof="0" dirty="0">
              <a:ln w="3200">
                <a:solidFill>
                  <a:schemeClr val="bg2">
                    <a:shade val="75000"/>
                    <a:alpha val="25000"/>
                  </a:schemeClr>
                </a:solidFill>
                <a:prstDash val="solid"/>
                <a:round/>
              </a:ln>
              <a:solidFill>
                <a:srgbClr val="F9F9F9"/>
              </a:solidFill>
              <a:effectLst>
                <a:innerShdw blurRad="50800" dist="25400" dir="13500000">
                  <a:prstClr val="black">
                    <a:alpha val="70000"/>
                  </a:prstClr>
                </a:innerShdw>
              </a:effectLst>
              <a:uLnTx/>
              <a:uFillTx/>
              <a:latin typeface="+mj-lt"/>
              <a:ea typeface="+mj-ea"/>
              <a:cs typeface="+mj-cs"/>
            </a:endParaRPr>
          </a:p>
        </p:txBody>
      </p:sp>
      <p:sp>
        <p:nvSpPr>
          <p:cNvPr id="9" name="5 - Θέση κειμένου"/>
          <p:cNvSpPr txBox="1">
            <a:spLocks/>
          </p:cNvSpPr>
          <p:nvPr/>
        </p:nvSpPr>
        <p:spPr>
          <a:xfrm>
            <a:off x="4643438" y="1214422"/>
            <a:ext cx="4040188" cy="386333"/>
          </a:xfrm>
          <a:prstGeom prst="rect">
            <a:avLst/>
          </a:prstGeom>
        </p:spPr>
        <p:txBody>
          <a:bodyPr/>
          <a:lstStyle/>
          <a:p>
            <a:pPr marL="274320" marR="0" lvl="0" indent="-274320" algn="ctr" defTabSz="914400" rtl="0" eaLnBrk="1" fontAlgn="auto" latinLnBrk="0" hangingPunct="1">
              <a:lnSpc>
                <a:spcPct val="100000"/>
              </a:lnSpc>
              <a:spcBef>
                <a:spcPts val="600"/>
              </a:spcBef>
              <a:spcAft>
                <a:spcPts val="0"/>
              </a:spcAft>
              <a:buClr>
                <a:schemeClr val="accent2"/>
              </a:buClr>
              <a:buSzPct val="85000"/>
              <a:tabLst/>
              <a:defRPr/>
            </a:pPr>
            <a:r>
              <a:rPr kumimoji="0" lang="el-GR" sz="3200" b="0" i="0" u="none" strike="noStrike" kern="1200" cap="none" spc="0" normalizeH="0" baseline="0" noProof="0" dirty="0" smtClean="0">
                <a:ln>
                  <a:noFill/>
                </a:ln>
                <a:solidFill>
                  <a:srgbClr val="B56B9C"/>
                </a:solidFill>
                <a:effectLst/>
                <a:uLnTx/>
                <a:uFillTx/>
                <a:latin typeface="+mn-lt"/>
                <a:ea typeface="+mn-ea"/>
                <a:cs typeface="+mn-cs"/>
              </a:rPr>
              <a:t>ατμόσφαιρα</a:t>
            </a:r>
            <a:endParaRPr kumimoji="0" lang="el-GR" sz="3200" b="0" i="0" u="none" strike="noStrike" kern="1200" cap="none" spc="0" normalizeH="0" baseline="0" noProof="0" dirty="0">
              <a:ln>
                <a:noFill/>
              </a:ln>
              <a:solidFill>
                <a:srgbClr val="B56B9C"/>
              </a:solidFill>
              <a:effectLst/>
              <a:uLnTx/>
              <a:uFillTx/>
              <a:latin typeface="+mn-lt"/>
              <a:ea typeface="+mn-ea"/>
              <a:cs typeface="+mn-cs"/>
            </a:endParaRPr>
          </a:p>
        </p:txBody>
      </p:sp>
      <p:pic>
        <p:nvPicPr>
          <p:cNvPr id="10" name="Εικόνα 15" descr="http://t2.gstatic.com/images?q=tbn:dMZOs6MHppk-6M:http://4.bp.blogspot.com/_U6IZZBHcp4M/Rt6LBL8rZRI/AAAAAAAABQ4/MCj9FBKcxsA/s400/flames400,0.jpg">
            <a:hlinkClick r:id="rId3"/>
          </p:cNvPr>
          <p:cNvPicPr>
            <a:picLocks/>
          </p:cNvPicPr>
          <p:nvPr/>
        </p:nvPicPr>
        <p:blipFill>
          <a:blip r:embed="rId4" cstate="print"/>
          <a:srcRect/>
          <a:stretch>
            <a:fillRect/>
          </a:stretch>
        </p:blipFill>
        <p:spPr bwMode="auto">
          <a:xfrm>
            <a:off x="428596" y="3714752"/>
            <a:ext cx="2214546" cy="2142348"/>
          </a:xfrm>
          <a:prstGeom prst="rect">
            <a:avLst/>
          </a:prstGeom>
          <a:noFill/>
          <a:ln w="9525">
            <a:noFill/>
            <a:miter lim="800000"/>
            <a:headEnd/>
            <a:tailEnd/>
          </a:ln>
        </p:spPr>
      </p:pic>
      <p:pic>
        <p:nvPicPr>
          <p:cNvPr id="11" name="2 - Εικόνα" descr="deforestation-faster-africa[1].jpg"/>
          <p:cNvPicPr preferRelativeResize="0"/>
          <p:nvPr/>
        </p:nvPicPr>
        <p:blipFill>
          <a:blip r:embed="rId5" cstate="print"/>
          <a:stretch>
            <a:fillRect/>
          </a:stretch>
        </p:blipFill>
        <p:spPr>
          <a:xfrm>
            <a:off x="2428860" y="4500570"/>
            <a:ext cx="2643206" cy="2143140"/>
          </a:xfrm>
          <a:prstGeom prst="rect">
            <a:avLst/>
          </a:prstGeom>
        </p:spPr>
      </p:pic>
      <p:sp>
        <p:nvSpPr>
          <p:cNvPr id="12" name="TextBox 11"/>
          <p:cNvSpPr txBox="1"/>
          <p:nvPr/>
        </p:nvSpPr>
        <p:spPr>
          <a:xfrm>
            <a:off x="2742769" y="2143116"/>
            <a:ext cx="2131481" cy="2246769"/>
          </a:xfrm>
          <a:prstGeom prst="rect">
            <a:avLst/>
          </a:prstGeom>
          <a:noFill/>
        </p:spPr>
        <p:txBody>
          <a:bodyPr wrap="none" rtlCol="0">
            <a:spAutoFit/>
          </a:bodyPr>
          <a:lstStyle/>
          <a:p>
            <a:pPr algn="just"/>
            <a:r>
              <a:rPr lang="el-GR" sz="2000" u="sng" dirty="0" smtClean="0"/>
              <a:t>Οι οργανισμοί:</a:t>
            </a:r>
          </a:p>
          <a:p>
            <a:pPr algn="just">
              <a:buFont typeface="Wingdings" pitchFamily="2" charset="2"/>
              <a:buChar char="Ø"/>
            </a:pPr>
            <a:r>
              <a:rPr lang="el-GR" sz="2000" dirty="0" smtClean="0"/>
              <a:t>φωτοσυνθέτουν</a:t>
            </a:r>
          </a:p>
          <a:p>
            <a:pPr algn="just">
              <a:buFont typeface="Wingdings" pitchFamily="2" charset="2"/>
              <a:buChar char="Ø"/>
            </a:pPr>
            <a:r>
              <a:rPr lang="el-GR" sz="2000" dirty="0" smtClean="0"/>
              <a:t>αναπνέουν</a:t>
            </a:r>
          </a:p>
          <a:p>
            <a:pPr algn="just">
              <a:buFont typeface="Wingdings" pitchFamily="2" charset="2"/>
              <a:buChar char="Ø"/>
            </a:pPr>
            <a:r>
              <a:rPr lang="el-GR" sz="2000" dirty="0" smtClean="0"/>
              <a:t>αποσυντίθενται</a:t>
            </a:r>
          </a:p>
          <a:p>
            <a:pPr algn="just">
              <a:buFont typeface="Wingdings" pitchFamily="2" charset="2"/>
              <a:buChar char="Ø"/>
            </a:pPr>
            <a:r>
              <a:rPr lang="el-GR" sz="2000" dirty="0" smtClean="0"/>
              <a:t>και ρυθμίζουν</a:t>
            </a:r>
          </a:p>
          <a:p>
            <a:pPr algn="just"/>
            <a:r>
              <a:rPr lang="el-GR" sz="2000" dirty="0" smtClean="0"/>
              <a:t>   το </a:t>
            </a:r>
            <a:r>
              <a:rPr lang="en-US" sz="2000" dirty="0" smtClean="0"/>
              <a:t> CO2</a:t>
            </a:r>
            <a:r>
              <a:rPr lang="el-GR" sz="2000" dirty="0" smtClean="0"/>
              <a:t> της </a:t>
            </a:r>
          </a:p>
          <a:p>
            <a:pPr algn="just"/>
            <a:r>
              <a:rPr lang="el-GR" sz="2000" dirty="0" smtClean="0"/>
              <a:t>   ατμόσφαιρας</a:t>
            </a:r>
            <a:endParaRPr lang="el-GR" sz="2000" dirty="0"/>
          </a:p>
        </p:txBody>
      </p:sp>
      <p:sp>
        <p:nvSpPr>
          <p:cNvPr id="13" name="TextBox 12"/>
          <p:cNvSpPr txBox="1"/>
          <p:nvPr/>
        </p:nvSpPr>
        <p:spPr>
          <a:xfrm>
            <a:off x="428596" y="1785926"/>
            <a:ext cx="2071702" cy="1938992"/>
          </a:xfrm>
          <a:prstGeom prst="rect">
            <a:avLst/>
          </a:prstGeom>
          <a:noFill/>
        </p:spPr>
        <p:txBody>
          <a:bodyPr wrap="square" rtlCol="0">
            <a:spAutoFit/>
          </a:bodyPr>
          <a:lstStyle/>
          <a:p>
            <a:r>
              <a:rPr lang="el-GR" sz="2000" dirty="0" smtClean="0"/>
              <a:t>Η φυτοκάλυψη καθορίζει:</a:t>
            </a:r>
          </a:p>
          <a:p>
            <a:r>
              <a:rPr lang="el-GR" sz="2000" dirty="0" smtClean="0"/>
              <a:t>την ανάκλαση ή</a:t>
            </a:r>
          </a:p>
          <a:p>
            <a:r>
              <a:rPr lang="el-GR" sz="2000" dirty="0" smtClean="0"/>
              <a:t>απορρόφηση</a:t>
            </a:r>
          </a:p>
          <a:p>
            <a:r>
              <a:rPr lang="el-GR" sz="2000" dirty="0" smtClean="0"/>
              <a:t>της ηλιακής </a:t>
            </a:r>
          </a:p>
          <a:p>
            <a:r>
              <a:rPr lang="el-GR" sz="2000" dirty="0" smtClean="0"/>
              <a:t>ακτινιβολίας</a:t>
            </a:r>
            <a:endParaRPr lang="el-GR" sz="2000" dirty="0"/>
          </a:p>
        </p:txBody>
      </p:sp>
      <p:sp>
        <p:nvSpPr>
          <p:cNvPr id="14" name="TextBox 13"/>
          <p:cNvSpPr txBox="1"/>
          <p:nvPr/>
        </p:nvSpPr>
        <p:spPr>
          <a:xfrm>
            <a:off x="5286380" y="4572008"/>
            <a:ext cx="3214710" cy="2554545"/>
          </a:xfrm>
          <a:prstGeom prst="rect">
            <a:avLst/>
          </a:prstGeom>
          <a:noFill/>
        </p:spPr>
        <p:txBody>
          <a:bodyPr wrap="square" rtlCol="0">
            <a:spAutoFit/>
          </a:bodyPr>
          <a:lstStyle/>
          <a:p>
            <a:pPr algn="just"/>
            <a:r>
              <a:rPr lang="el-GR" dirty="0" smtClean="0"/>
              <a:t>  </a:t>
            </a:r>
            <a:r>
              <a:rPr lang="el-GR" sz="2000" dirty="0" smtClean="0"/>
              <a:t>Η ατμόσφαιρα αποτελείται από στρώματα αέρος καθένα από τα οποία έχει τη δική του θερμοκρασία και το δικό του ρόλο στη διαμόρφωση του κλίματος</a:t>
            </a:r>
          </a:p>
          <a:p>
            <a:pPr algn="just"/>
            <a:r>
              <a:rPr lang="el-GR" sz="2000" dirty="0" smtClean="0"/>
              <a:t> </a:t>
            </a:r>
          </a:p>
          <a:p>
            <a:pPr algn="just"/>
            <a:endParaRPr lang="el-GR" sz="2000" dirty="0"/>
          </a:p>
        </p:txBody>
      </p:sp>
      <p:pic>
        <p:nvPicPr>
          <p:cNvPr id="143370" name="Picture 10" descr="D:\DIXHNET\Χ-ΑΝΤΩΝΙΟΥ\Κλιματική αλλαγή και Πράσινη Χημεία\βιβλιογραφία για κλιματική αλλαγή\φωτογραφίες\atmosphere1.jpg"/>
          <p:cNvPicPr preferRelativeResize="0">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5500694" y="1928803"/>
            <a:ext cx="2723991" cy="2428892"/>
          </a:xfrm>
          <a:prstGeom prst="rect">
            <a:avLst/>
          </a:prstGeom>
          <a:noFill/>
        </p:spPr>
      </p:pic>
    </p:spTree>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 Τίτλος"/>
          <p:cNvSpPr>
            <a:spLocks noGrp="1"/>
          </p:cNvSpPr>
          <p:nvPr>
            <p:ph type="title"/>
          </p:nvPr>
        </p:nvSpPr>
        <p:spPr/>
        <p:txBody>
          <a:bodyPr>
            <a:normAutofit fontScale="90000"/>
          </a:bodyPr>
          <a:lstStyle/>
          <a:p>
            <a:pPr algn="ctr"/>
            <a:r>
              <a:rPr lang="el-GR" sz="4400" dirty="0" smtClean="0">
                <a:solidFill>
                  <a:srgbClr val="3CE44C"/>
                </a:solidFill>
                <a:latin typeface="Franklin Gothic Heavy" pitchFamily="34" charset="0"/>
              </a:rPr>
              <a:t>Αλλαγές στο σύστημα</a:t>
            </a:r>
            <a:r>
              <a:rPr lang="el-GR" sz="2700" dirty="0" smtClean="0">
                <a:solidFill>
                  <a:srgbClr val="3CE44C"/>
                </a:solidFill>
                <a:latin typeface="Franklin Gothic Heavy" pitchFamily="34" charset="0"/>
              </a:rPr>
              <a:t/>
            </a:r>
            <a:br>
              <a:rPr lang="el-GR" sz="2700" dirty="0" smtClean="0">
                <a:solidFill>
                  <a:srgbClr val="3CE44C"/>
                </a:solidFill>
                <a:latin typeface="Franklin Gothic Heavy" pitchFamily="34" charset="0"/>
              </a:rPr>
            </a:br>
            <a:r>
              <a:rPr lang="el-GR" sz="2700" dirty="0" smtClean="0">
                <a:solidFill>
                  <a:srgbClr val="3CE44C"/>
                </a:solidFill>
                <a:latin typeface="Franklin Gothic Heavy" pitchFamily="34" charset="0"/>
              </a:rPr>
              <a:t>υδρόσφαιρα-γεώσφαιρα-βιόσφαιρα </a:t>
            </a:r>
            <a:r>
              <a:rPr lang="el-GR" sz="2200" dirty="0" smtClean="0">
                <a:solidFill>
                  <a:srgbClr val="3CE44C"/>
                </a:solidFill>
                <a:latin typeface="Franklin Gothic Heavy" pitchFamily="34" charset="0"/>
              </a:rPr>
              <a:t>ατμόσφαιρα -</a:t>
            </a:r>
            <a:r>
              <a:rPr lang="el-GR" sz="2200" dirty="0" err="1" smtClean="0">
                <a:solidFill>
                  <a:srgbClr val="3CE44C"/>
                </a:solidFill>
                <a:latin typeface="Franklin Gothic Heavy" pitchFamily="34" charset="0"/>
              </a:rPr>
              <a:t>κρυόσφαιρα</a:t>
            </a:r>
            <a:endParaRPr lang="el-GR" sz="2200" dirty="0"/>
          </a:p>
        </p:txBody>
      </p:sp>
      <p:sp>
        <p:nvSpPr>
          <p:cNvPr id="2" name="1 - Θέση κειμένου"/>
          <p:cNvSpPr>
            <a:spLocks noGrp="1"/>
          </p:cNvSpPr>
          <p:nvPr>
            <p:ph idx="1"/>
          </p:nvPr>
        </p:nvSpPr>
        <p:spPr>
          <a:xfrm>
            <a:off x="500034" y="1714488"/>
            <a:ext cx="8229600" cy="4810140"/>
          </a:xfrm>
        </p:spPr>
        <p:txBody>
          <a:bodyPr>
            <a:normAutofit/>
          </a:bodyPr>
          <a:lstStyle/>
          <a:p>
            <a:pPr algn="ctr">
              <a:buNone/>
            </a:pPr>
            <a:r>
              <a:rPr lang="el-GR" sz="3200" dirty="0" err="1" smtClean="0">
                <a:solidFill>
                  <a:srgbClr val="B56B9C"/>
                </a:solidFill>
              </a:rPr>
              <a:t>κρυόσφαιρα</a:t>
            </a:r>
            <a:endParaRPr lang="el-GR" sz="3200" dirty="0">
              <a:solidFill>
                <a:srgbClr val="B56B9C"/>
              </a:solidFill>
            </a:endParaRPr>
          </a:p>
        </p:txBody>
      </p:sp>
      <p:sp>
        <p:nvSpPr>
          <p:cNvPr id="6" name="5 - Θέση κειμένου"/>
          <p:cNvSpPr>
            <a:spLocks noGrp="1"/>
          </p:cNvSpPr>
          <p:nvPr>
            <p:ph type="body" idx="4294967295"/>
          </p:nvPr>
        </p:nvSpPr>
        <p:spPr>
          <a:xfrm>
            <a:off x="500034" y="4143380"/>
            <a:ext cx="4040188" cy="2243138"/>
          </a:xfrm>
        </p:spPr>
        <p:txBody>
          <a:bodyPr>
            <a:normAutofit fontScale="92500"/>
          </a:bodyPr>
          <a:lstStyle/>
          <a:p>
            <a:pPr>
              <a:buFont typeface="Wingdings" pitchFamily="2" charset="2"/>
              <a:buChar char="Ø"/>
            </a:pPr>
            <a:r>
              <a:rPr lang="el-GR" sz="2400" dirty="0" smtClean="0"/>
              <a:t>Οι πάγοι και το χιόνι ανακλούν το 60-90% της προσπίπτουσας σ’ αυτά ηλιακής ακτινοβολίας</a:t>
            </a:r>
          </a:p>
          <a:p>
            <a:pPr>
              <a:buFont typeface="Wingdings" pitchFamily="2" charset="2"/>
              <a:buChar char="Ø"/>
            </a:pPr>
            <a:r>
              <a:rPr lang="el-GR" sz="2400" dirty="0" smtClean="0"/>
              <a:t>Μείωση των πάγων σημαίνει θέρμανση του πλανήτη</a:t>
            </a:r>
            <a:endParaRPr lang="el-GR" sz="2400" dirty="0"/>
          </a:p>
        </p:txBody>
      </p:sp>
      <p:pic>
        <p:nvPicPr>
          <p:cNvPr id="26626" name="Picture 2" descr="D:\DIXHNET\Χ-ΑΝΤΩΝΙΟΥ\Κλιματική αλλαγή και Πράσινη Χημεία\βιβλιογραφία για κλιματική αλλαγή\φωτογραφίες\ice_edge.jpg"/>
          <p:cNvPicPr preferRelativeResize="0">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571472" y="2357430"/>
            <a:ext cx="2600318" cy="1783992"/>
          </a:xfrm>
          <a:prstGeom prst="rect">
            <a:avLst/>
          </a:prstGeom>
          <a:noFill/>
        </p:spPr>
      </p:pic>
      <p:pic>
        <p:nvPicPr>
          <p:cNvPr id="26627" name="Picture 3" descr="D:\DIXHNET\Χ-ΑΝΤΩΝΙΟΥ\Κλιματική αλλαγή και Πράσινη Χημεία\βιβλιογραφία για κλιματική αλλαγή\φωτογραφίες\091307-polarbear-500[1].jpg"/>
          <p:cNvPicPr>
            <a:picLocks noChangeAspect="1" noChangeArrowheads="1"/>
          </p:cNvPicPr>
          <p:nvPr/>
        </p:nvPicPr>
        <p:blipFill>
          <a:blip r:embed="rId4" cstate="print"/>
          <a:srcRect/>
          <a:stretch>
            <a:fillRect/>
          </a:stretch>
        </p:blipFill>
        <p:spPr bwMode="auto">
          <a:xfrm>
            <a:off x="5214942" y="2857496"/>
            <a:ext cx="2393964" cy="3404751"/>
          </a:xfrm>
          <a:prstGeom prst="rect">
            <a:avLst/>
          </a:prstGeom>
          <a:noFill/>
        </p:spPr>
      </p:pic>
    </p:spTree>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 Τίτλος"/>
          <p:cNvSpPr>
            <a:spLocks noGrp="1"/>
          </p:cNvSpPr>
          <p:nvPr>
            <p:ph type="title"/>
          </p:nvPr>
        </p:nvSpPr>
        <p:spPr>
          <a:xfrm>
            <a:off x="428596" y="0"/>
            <a:ext cx="8229600" cy="1143000"/>
          </a:xfrm>
        </p:spPr>
        <p:txBody>
          <a:bodyPr>
            <a:normAutofit/>
          </a:bodyPr>
          <a:lstStyle/>
          <a:p>
            <a:pPr algn="ctr"/>
            <a:r>
              <a:rPr lang="el-GR" sz="4000" dirty="0" smtClean="0">
                <a:solidFill>
                  <a:srgbClr val="3CE44C"/>
                </a:solidFill>
                <a:latin typeface="Franklin Gothic Heavy" pitchFamily="34" charset="0"/>
              </a:rPr>
              <a:t>Όζον</a:t>
            </a:r>
            <a:endParaRPr lang="el-GR" sz="4000" dirty="0">
              <a:solidFill>
                <a:srgbClr val="3CE44C"/>
              </a:solidFill>
              <a:latin typeface="Franklin Gothic Heavy" pitchFamily="34" charset="0"/>
            </a:endParaRPr>
          </a:p>
        </p:txBody>
      </p:sp>
      <p:sp>
        <p:nvSpPr>
          <p:cNvPr id="2" name="1 - Θέση κειμένου"/>
          <p:cNvSpPr>
            <a:spLocks noGrp="1"/>
          </p:cNvSpPr>
          <p:nvPr>
            <p:ph type="body" idx="1"/>
          </p:nvPr>
        </p:nvSpPr>
        <p:spPr>
          <a:xfrm>
            <a:off x="357158" y="1357298"/>
            <a:ext cx="4040188" cy="659352"/>
          </a:xfrm>
        </p:spPr>
        <p:txBody>
          <a:bodyPr>
            <a:normAutofit fontScale="85000" lnSpcReduction="20000"/>
          </a:bodyPr>
          <a:lstStyle/>
          <a:p>
            <a:pPr algn="ctr"/>
            <a:r>
              <a:rPr lang="el-GR" sz="3200" dirty="0" err="1" smtClean="0">
                <a:solidFill>
                  <a:schemeClr val="accent2">
                    <a:lumMod val="60000"/>
                    <a:lumOff val="40000"/>
                  </a:schemeClr>
                </a:solidFill>
              </a:rPr>
              <a:t>Στρατοσφαιρικό</a:t>
            </a:r>
            <a:r>
              <a:rPr lang="el-GR" sz="3200" dirty="0" smtClean="0">
                <a:solidFill>
                  <a:schemeClr val="accent2">
                    <a:lumMod val="60000"/>
                    <a:lumOff val="40000"/>
                  </a:schemeClr>
                </a:solidFill>
              </a:rPr>
              <a:t>:</a:t>
            </a:r>
            <a:endParaRPr lang="el-GR" sz="2400" dirty="0" smtClean="0">
              <a:solidFill>
                <a:schemeClr val="accent2">
                  <a:lumMod val="60000"/>
                  <a:lumOff val="40000"/>
                </a:schemeClr>
              </a:solidFill>
            </a:endParaRPr>
          </a:p>
          <a:p>
            <a:pPr algn="ctr"/>
            <a:r>
              <a:rPr lang="el-GR" sz="2400" dirty="0" smtClean="0">
                <a:solidFill>
                  <a:schemeClr val="tx1"/>
                </a:solidFill>
              </a:rPr>
              <a:t>προστατευτική ασπίδα</a:t>
            </a:r>
            <a:endParaRPr lang="el-GR" sz="3200" dirty="0">
              <a:solidFill>
                <a:schemeClr val="tx1"/>
              </a:solidFill>
            </a:endParaRPr>
          </a:p>
        </p:txBody>
      </p:sp>
      <p:sp>
        <p:nvSpPr>
          <p:cNvPr id="6" name="5 - Θέση κειμένου"/>
          <p:cNvSpPr>
            <a:spLocks noGrp="1"/>
          </p:cNvSpPr>
          <p:nvPr>
            <p:ph type="body" sz="half" idx="3"/>
          </p:nvPr>
        </p:nvSpPr>
        <p:spPr>
          <a:xfrm>
            <a:off x="4643438" y="1428736"/>
            <a:ext cx="4041775" cy="654843"/>
          </a:xfrm>
        </p:spPr>
        <p:txBody>
          <a:bodyPr>
            <a:normAutofit fontScale="85000" lnSpcReduction="20000"/>
          </a:bodyPr>
          <a:lstStyle/>
          <a:p>
            <a:pPr algn="ctr"/>
            <a:r>
              <a:rPr lang="el-GR" sz="3200" dirty="0" err="1" smtClean="0">
                <a:solidFill>
                  <a:schemeClr val="accent2">
                    <a:lumMod val="60000"/>
                    <a:lumOff val="40000"/>
                  </a:schemeClr>
                </a:solidFill>
              </a:rPr>
              <a:t>τροποσφαιρικό</a:t>
            </a:r>
            <a:r>
              <a:rPr lang="el-GR" sz="3200" dirty="0" smtClean="0">
                <a:solidFill>
                  <a:schemeClr val="accent2">
                    <a:lumMod val="60000"/>
                    <a:lumOff val="40000"/>
                  </a:schemeClr>
                </a:solidFill>
              </a:rPr>
              <a:t>:</a:t>
            </a:r>
          </a:p>
          <a:p>
            <a:pPr algn="ctr"/>
            <a:r>
              <a:rPr lang="el-GR" dirty="0" smtClean="0">
                <a:solidFill>
                  <a:schemeClr val="tx1"/>
                </a:solidFill>
              </a:rPr>
              <a:t>ρύπος</a:t>
            </a:r>
            <a:endParaRPr lang="el-GR" dirty="0">
              <a:solidFill>
                <a:schemeClr val="tx1"/>
              </a:solidFill>
            </a:endParaRPr>
          </a:p>
        </p:txBody>
      </p:sp>
      <p:pic>
        <p:nvPicPr>
          <p:cNvPr id="7" name="Picture 1" descr="http://5dim-pyrgou.ilei.sch.gr/climate/photo/ozon/hole_ozon.jpg"/>
          <p:cNvPicPr preferRelativeResize="0">
            <a:picLocks noGrp="1"/>
          </p:cNvPicPr>
          <p:nvPr>
            <p:ph sz="quarter" idx="2"/>
          </p:nvPr>
        </p:nvPicPr>
        <p:blipFill>
          <a:blip r:embed="rId2" cstate="email">
            <a:extLst>
              <a:ext uri="{28A0092B-C50C-407E-A947-70E740481C1C}">
                <a14:useLocalDpi xmlns:a14="http://schemas.microsoft.com/office/drawing/2010/main"/>
              </a:ext>
            </a:extLst>
          </a:blip>
          <a:stretch>
            <a:fillRect/>
          </a:stretch>
        </p:blipFill>
        <p:spPr bwMode="auto">
          <a:xfrm>
            <a:off x="500034" y="2143116"/>
            <a:ext cx="4040188" cy="3136655"/>
          </a:xfrm>
          <a:prstGeom prst="rect">
            <a:avLst/>
          </a:prstGeom>
          <a:noFill/>
          <a:ln w="9525">
            <a:noFill/>
            <a:miter lim="800000"/>
            <a:headEnd/>
            <a:tailEnd/>
          </a:ln>
        </p:spPr>
      </p:pic>
      <p:pic>
        <p:nvPicPr>
          <p:cNvPr id="8" name="Picture 2" descr="http://www.chem.uoa.gr/chemicals/images/ozone/ozon_distribution.gif"/>
          <p:cNvPicPr>
            <a:picLocks noGrp="1"/>
          </p:cNvPicPr>
          <p:nvPr>
            <p:ph sz="quarter" idx="4"/>
          </p:nvPr>
        </p:nvPicPr>
        <p:blipFill>
          <a:blip r:embed="rId3" cstate="print"/>
          <a:stretch>
            <a:fillRect/>
          </a:stretch>
        </p:blipFill>
        <p:spPr bwMode="auto">
          <a:xfrm>
            <a:off x="4857752" y="2143116"/>
            <a:ext cx="3429023" cy="3286148"/>
          </a:xfrm>
          <a:prstGeom prst="rect">
            <a:avLst/>
          </a:prstGeom>
          <a:noFill/>
          <a:ln w="9525">
            <a:noFill/>
            <a:miter lim="800000"/>
            <a:headEnd/>
            <a:tailEnd/>
          </a:ln>
        </p:spPr>
      </p:pic>
      <p:sp>
        <p:nvSpPr>
          <p:cNvPr id="9" name="TextBox 8"/>
          <p:cNvSpPr txBox="1"/>
          <p:nvPr/>
        </p:nvSpPr>
        <p:spPr>
          <a:xfrm>
            <a:off x="285720" y="5429264"/>
            <a:ext cx="5286127" cy="1015663"/>
          </a:xfrm>
          <a:prstGeom prst="rect">
            <a:avLst/>
          </a:prstGeom>
          <a:noFill/>
        </p:spPr>
        <p:txBody>
          <a:bodyPr wrap="none" rtlCol="0">
            <a:spAutoFit/>
          </a:bodyPr>
          <a:lstStyle/>
          <a:p>
            <a:r>
              <a:rPr lang="el-GR" sz="2000" dirty="0" smtClean="0"/>
              <a:t>Συγκέντρωση της ρίζας </a:t>
            </a:r>
            <a:r>
              <a:rPr lang="en-US" sz="2000" dirty="0" smtClean="0"/>
              <a:t>CLO</a:t>
            </a:r>
            <a:r>
              <a:rPr lang="el-GR" sz="2000" dirty="0" smtClean="0"/>
              <a:t> που σχηματίζεται </a:t>
            </a:r>
          </a:p>
          <a:p>
            <a:r>
              <a:rPr lang="el-GR" sz="2000" dirty="0" smtClean="0"/>
              <a:t>κατά τη διάσπαση του όζοντος(αριστ.)</a:t>
            </a:r>
          </a:p>
          <a:p>
            <a:r>
              <a:rPr lang="el-GR" sz="2000" dirty="0" smtClean="0"/>
              <a:t>Συγκέντρωση του όζοντος(δεξιά)</a:t>
            </a:r>
            <a:endParaRPr lang="el-GR" sz="2000" dirty="0"/>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a:xfrm>
            <a:off x="500034" y="500042"/>
            <a:ext cx="8229600" cy="1071570"/>
          </a:xfrm>
        </p:spPr>
        <p:txBody>
          <a:bodyPr>
            <a:normAutofit fontScale="90000"/>
          </a:bodyPr>
          <a:lstStyle/>
          <a:p>
            <a:pPr algn="ctr"/>
            <a:r>
              <a:rPr lang="el-GR" sz="4400" dirty="0" smtClean="0">
                <a:ln w="18415" cmpd="sng">
                  <a:solidFill>
                    <a:srgbClr val="27EC18"/>
                  </a:solidFill>
                  <a:prstDash val="solid"/>
                </a:ln>
                <a:solidFill>
                  <a:srgbClr val="27EC18"/>
                </a:solidFill>
                <a:effectLst>
                  <a:outerShdw blurRad="63500" dir="3600000" algn="tl" rotWithShape="0">
                    <a:srgbClr val="000000">
                      <a:alpha val="70000"/>
                    </a:srgbClr>
                  </a:outerShdw>
                  <a:reflection blurRad="6350" stA="55000" endA="300" endPos="45500" dir="5400000" sy="-100000" algn="bl" rotWithShape="0"/>
                </a:effectLst>
              </a:rPr>
              <a:t> </a:t>
            </a:r>
            <a:r>
              <a:rPr lang="el-GR" sz="4400" dirty="0" smtClean="0">
                <a:ln w="18415" cmpd="sng">
                  <a:solidFill>
                    <a:srgbClr val="27EC18"/>
                  </a:solidFill>
                  <a:prstDash val="solid"/>
                </a:ln>
                <a:solidFill>
                  <a:srgbClr val="27EC18"/>
                </a:solidFill>
                <a:effectLst>
                  <a:outerShdw blurRad="63500" dir="3600000" algn="tl" rotWithShape="0">
                    <a:srgbClr val="000000">
                      <a:alpha val="70000"/>
                    </a:srgbClr>
                  </a:outerShdw>
                  <a:reflection blurRad="6350" stA="55000" endA="300" endPos="45500" dir="5400000" sy="-100000" algn="bl" rotWithShape="0"/>
                </a:effectLst>
                <a:latin typeface="Franklin Gothic Heavy" pitchFamily="34" charset="0"/>
              </a:rPr>
              <a:t>Φαινόμενο του θερμοκηπίου</a:t>
            </a:r>
            <a:r>
              <a:rPr lang="el-GR" sz="3200" dirty="0" smtClean="0">
                <a:ln w="18415" cmpd="sng">
                  <a:solidFill>
                    <a:srgbClr val="27EC18"/>
                  </a:solidFill>
                  <a:prstDash val="solid"/>
                </a:ln>
                <a:solidFill>
                  <a:srgbClr val="27EC18"/>
                </a:solidFill>
                <a:effectLst>
                  <a:outerShdw blurRad="63500" dir="3600000" algn="tl" rotWithShape="0">
                    <a:srgbClr val="000000">
                      <a:alpha val="70000"/>
                    </a:srgbClr>
                  </a:outerShdw>
                  <a:reflection blurRad="6350" stA="55000" endA="300" endPos="45500" dir="5400000" sy="-100000" algn="bl" rotWithShape="0"/>
                </a:effectLst>
                <a:latin typeface="Franklin Gothic Heavy" pitchFamily="34" charset="0"/>
              </a:rPr>
              <a:t/>
            </a:r>
            <a:br>
              <a:rPr lang="el-GR" sz="3200" dirty="0" smtClean="0">
                <a:ln w="18415" cmpd="sng">
                  <a:solidFill>
                    <a:srgbClr val="27EC18"/>
                  </a:solidFill>
                  <a:prstDash val="solid"/>
                </a:ln>
                <a:solidFill>
                  <a:srgbClr val="27EC18"/>
                </a:solidFill>
                <a:effectLst>
                  <a:outerShdw blurRad="63500" dir="3600000" algn="tl" rotWithShape="0">
                    <a:srgbClr val="000000">
                      <a:alpha val="70000"/>
                    </a:srgbClr>
                  </a:outerShdw>
                  <a:reflection blurRad="6350" stA="55000" endA="300" endPos="45500" dir="5400000" sy="-100000" algn="bl" rotWithShape="0"/>
                </a:effectLst>
                <a:latin typeface="Franklin Gothic Heavy" pitchFamily="34" charset="0"/>
              </a:rPr>
            </a:br>
            <a:r>
              <a:rPr lang="el-GR" sz="2700" dirty="0" smtClean="0">
                <a:solidFill>
                  <a:srgbClr val="3CE44C"/>
                </a:solidFill>
                <a:latin typeface="Franklin Gothic Heavy" pitchFamily="34" charset="0"/>
              </a:rPr>
              <a:t>Στην πραγματικότητα φυσικό και χρήσιμο φαινόμενο:</a:t>
            </a:r>
            <a:br>
              <a:rPr lang="el-GR" sz="2700" dirty="0" smtClean="0">
                <a:solidFill>
                  <a:srgbClr val="3CE44C"/>
                </a:solidFill>
                <a:latin typeface="Franklin Gothic Heavy" pitchFamily="34" charset="0"/>
              </a:rPr>
            </a:br>
            <a:endParaRPr lang="el-GR" sz="2700" dirty="0">
              <a:solidFill>
                <a:schemeClr val="tx1"/>
              </a:solidFill>
            </a:endParaRPr>
          </a:p>
        </p:txBody>
      </p:sp>
      <p:sp>
        <p:nvSpPr>
          <p:cNvPr id="3" name="2 - Υπότιτλος"/>
          <p:cNvSpPr>
            <a:spLocks noGrp="1"/>
          </p:cNvSpPr>
          <p:nvPr>
            <p:ph idx="1"/>
          </p:nvPr>
        </p:nvSpPr>
        <p:spPr>
          <a:xfrm>
            <a:off x="428596" y="1571612"/>
            <a:ext cx="8229600" cy="4389120"/>
          </a:xfrm>
        </p:spPr>
        <p:txBody>
          <a:bodyPr>
            <a:normAutofit/>
          </a:bodyPr>
          <a:lstStyle/>
          <a:p>
            <a:pPr algn="just">
              <a:buFont typeface="Wingdings" pitchFamily="2" charset="2"/>
              <a:buChar char="Ø"/>
            </a:pPr>
            <a:r>
              <a:rPr lang="el-GR" sz="2000" b="1" dirty="0" smtClean="0"/>
              <a:t>Η ατμόσφαιρα περιέχει υδρατμούς, διοξείδιο του άνθρακα, οξείδιο του αζώτου, μεθάνιο και άλλα αέρια.</a:t>
            </a:r>
          </a:p>
          <a:p>
            <a:pPr algn="just">
              <a:buFont typeface="Wingdings" pitchFamily="2" charset="2"/>
              <a:buChar char="Ø"/>
            </a:pPr>
            <a:r>
              <a:rPr lang="el-GR" sz="2000" b="1" dirty="0" smtClean="0"/>
              <a:t>Τα αέρια αυτά σχηματίζουν ένα διαφανές στρώμα που λειτουργεί σαν το γυαλί  ενός  γιγάντιου θερμοκηπίου.</a:t>
            </a:r>
          </a:p>
          <a:p>
            <a:pPr algn="just">
              <a:buFont typeface="Wingdings" pitchFamily="2" charset="2"/>
              <a:buChar char="Ø"/>
            </a:pPr>
            <a:r>
              <a:rPr lang="el-GR" sz="2000" b="1" dirty="0" smtClean="0"/>
              <a:t>Το φώς του ήλιου μπορεί να διαπερνά και να θερμαίνει τη γη, η θερμότητα όμως  δεν μπορεί να διαφύγει εξολοκλήρου στην ατμόσφαιρα.</a:t>
            </a:r>
          </a:p>
          <a:p>
            <a:pPr algn="just">
              <a:buFont typeface="Wingdings" pitchFamily="2" charset="2"/>
              <a:buChar char="Ø"/>
            </a:pPr>
            <a:r>
              <a:rPr lang="el-GR" sz="2000" b="1" dirty="0" smtClean="0"/>
              <a:t>Χωρίς το φαινόμενο του θερμοκηπίου ο πλανήτης μας θα ήταν τόσο κρύος που δεν θα μπορούσαμε να ζήσουμε.</a:t>
            </a:r>
          </a:p>
          <a:p>
            <a:pPr algn="just">
              <a:buFont typeface="Wingdings" pitchFamily="2" charset="2"/>
              <a:buChar char="Ø"/>
            </a:pPr>
            <a:r>
              <a:rPr lang="el-GR" sz="2000" b="1" dirty="0" smtClean="0"/>
              <a:t>Οι τεράστιες ποσότητες που εκπέμπουμε ενέτειναν βαθμιαία αυτό το φαινόμενο.</a:t>
            </a:r>
            <a:endParaRPr lang="el-GR" sz="2000" b="1" dirty="0"/>
          </a:p>
        </p:txBody>
      </p:sp>
      <p:pic>
        <p:nvPicPr>
          <p:cNvPr id="4" name="Picture 2" descr="C:\Documents and Settings\User\Επιφάνεια εργασίας\ΙΩΑΝΝΑ ΔιΧηΝΕΤ\global-earth-day[1].jpg"/>
          <p:cNvPicPr preferRelativeResize="0">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5643570" y="5072074"/>
            <a:ext cx="2071702" cy="1553777"/>
          </a:xfrm>
          <a:prstGeom prst="rect">
            <a:avLst/>
          </a:prstGeom>
          <a:noFill/>
        </p:spPr>
      </p:pic>
      <p:pic>
        <p:nvPicPr>
          <p:cNvPr id="27650" name="Picture 2" descr="C:\Documents and Settings\User\Επιφάνεια εργασίας\ΙΩΑΝΝΑ ΔιΧηΝΕΤ\planet-suffocating_tn[1].jpg"/>
          <p:cNvPicPr>
            <a:picLocks noChangeAspect="1" noChangeArrowheads="1"/>
          </p:cNvPicPr>
          <p:nvPr/>
        </p:nvPicPr>
        <p:blipFill>
          <a:blip r:embed="rId3" cstate="print"/>
          <a:srcRect/>
          <a:stretch>
            <a:fillRect/>
          </a:stretch>
        </p:blipFill>
        <p:spPr bwMode="auto">
          <a:xfrm>
            <a:off x="4357686" y="5715016"/>
            <a:ext cx="1568345" cy="909640"/>
          </a:xfrm>
          <a:prstGeom prst="rect">
            <a:avLst/>
          </a:prstGeom>
          <a:noFill/>
        </p:spPr>
      </p:pic>
      <p:pic>
        <p:nvPicPr>
          <p:cNvPr id="27652" name="Picture 4" descr="C:\Documents and Settings\User\Επιφάνεια εργασίας\ΙΩΑΝΝΑ ΔιΧηΝΕΤ\thumb[5].jpg"/>
          <p:cNvPicPr>
            <a:picLocks noChangeAspect="1" noChangeArrowheads="1"/>
          </p:cNvPicPr>
          <p:nvPr/>
        </p:nvPicPr>
        <p:blipFill>
          <a:blip r:embed="rId4" cstate="print"/>
          <a:srcRect/>
          <a:stretch>
            <a:fillRect/>
          </a:stretch>
        </p:blipFill>
        <p:spPr bwMode="auto">
          <a:xfrm>
            <a:off x="3071802" y="5429264"/>
            <a:ext cx="1443800" cy="1097288"/>
          </a:xfrm>
          <a:prstGeom prst="rect">
            <a:avLst/>
          </a:prstGeom>
          <a:noFill/>
        </p:spPr>
      </p:pic>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1 - Εικόνα"/>
          <p:cNvPicPr/>
          <p:nvPr/>
        </p:nvPicPr>
        <p:blipFill>
          <a:blip r:embed="rId2" cstate="print"/>
          <a:srcRect/>
          <a:stretch>
            <a:fillRect/>
          </a:stretch>
        </p:blipFill>
        <p:spPr bwMode="auto">
          <a:xfrm>
            <a:off x="714348" y="2285992"/>
            <a:ext cx="7500990" cy="4143404"/>
          </a:xfrm>
          <a:prstGeom prst="rect">
            <a:avLst/>
          </a:prstGeom>
          <a:noFill/>
          <a:ln w="9525">
            <a:noFill/>
            <a:miter lim="800000"/>
            <a:headEnd/>
            <a:tailEnd/>
          </a:ln>
        </p:spPr>
      </p:pic>
      <p:sp>
        <p:nvSpPr>
          <p:cNvPr id="3" name="2 - Τίτλος"/>
          <p:cNvSpPr>
            <a:spLocks noGrp="1"/>
          </p:cNvSpPr>
          <p:nvPr>
            <p:ph type="title"/>
          </p:nvPr>
        </p:nvSpPr>
        <p:spPr>
          <a:xfrm>
            <a:off x="714348" y="642918"/>
            <a:ext cx="7715304" cy="857232"/>
          </a:xfrm>
        </p:spPr>
        <p:txBody>
          <a:bodyPr>
            <a:normAutofit/>
          </a:bodyPr>
          <a:lstStyle/>
          <a:p>
            <a:pPr algn="ctr"/>
            <a:r>
              <a:rPr lang="el-GR" b="1" dirty="0" smtClean="0">
                <a:solidFill>
                  <a:srgbClr val="3CE44C"/>
                </a:solidFill>
                <a:latin typeface="Franklin Gothic Heavy" pitchFamily="34" charset="0"/>
              </a:rPr>
              <a:t>  </a:t>
            </a:r>
            <a:r>
              <a:rPr lang="el-GR" sz="4000" dirty="0" smtClean="0">
                <a:ln w="18415" cmpd="sng">
                  <a:solidFill>
                    <a:srgbClr val="27EC18"/>
                  </a:solidFill>
                  <a:prstDash val="solid"/>
                </a:ln>
                <a:solidFill>
                  <a:srgbClr val="27EC18"/>
                </a:solidFill>
                <a:effectLst>
                  <a:outerShdw blurRad="63500" dir="3600000" algn="tl" rotWithShape="0">
                    <a:srgbClr val="000000">
                      <a:alpha val="70000"/>
                    </a:srgbClr>
                  </a:outerShdw>
                  <a:reflection blurRad="6350" stA="55000" endA="300" endPos="45500" dir="5400000" sy="-100000" algn="bl" rotWithShape="0"/>
                </a:effectLst>
                <a:latin typeface="Franklin Gothic Heavy" pitchFamily="34" charset="0"/>
              </a:rPr>
              <a:t> Φαινόμενο του θερμοκηπίου</a:t>
            </a:r>
            <a:endParaRPr lang="el-GR" sz="4400" b="1" dirty="0">
              <a:solidFill>
                <a:srgbClr val="3CE44C"/>
              </a:solidFill>
              <a:latin typeface="Franklin Gothic Heavy" pitchFamily="34" charset="0"/>
            </a:endParaRPr>
          </a:p>
        </p:txBody>
      </p:sp>
      <p:sp>
        <p:nvSpPr>
          <p:cNvPr id="4" name="3 - Θέση περιεχομένου"/>
          <p:cNvSpPr>
            <a:spLocks noGrp="1"/>
          </p:cNvSpPr>
          <p:nvPr>
            <p:ph idx="1"/>
          </p:nvPr>
        </p:nvSpPr>
        <p:spPr/>
        <p:txBody>
          <a:bodyPr/>
          <a:lstStyle/>
          <a:p>
            <a:endParaRPr lang="el-GR" dirty="0" smtClean="0"/>
          </a:p>
          <a:p>
            <a:endParaRPr lang="el-GR" dirty="0" smtClean="0"/>
          </a:p>
          <a:p>
            <a:endParaRPr lang="el-GR" dirty="0" smtClean="0"/>
          </a:p>
          <a:p>
            <a:endParaRPr lang="el-GR" dirty="0" smtClean="0"/>
          </a:p>
          <a:p>
            <a:endParaRPr lang="el-GR" sz="1200" dirty="0"/>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a:xfrm>
            <a:off x="457200" y="152400"/>
            <a:ext cx="8229600" cy="919146"/>
          </a:xfrm>
        </p:spPr>
        <p:txBody>
          <a:bodyPr>
            <a:normAutofit/>
          </a:bodyPr>
          <a:lstStyle/>
          <a:p>
            <a:pPr algn="ctr"/>
            <a:r>
              <a:rPr lang="el-GR" dirty="0" smtClean="0">
                <a:ln w="18415" cmpd="sng">
                  <a:solidFill>
                    <a:srgbClr val="27EC18"/>
                  </a:solidFill>
                  <a:prstDash val="solid"/>
                </a:ln>
                <a:solidFill>
                  <a:srgbClr val="27EC18"/>
                </a:solidFill>
                <a:effectLst>
                  <a:outerShdw blurRad="63500" dir="3600000" algn="tl" rotWithShape="0">
                    <a:srgbClr val="000000">
                      <a:alpha val="70000"/>
                    </a:srgbClr>
                  </a:outerShdw>
                  <a:reflection blurRad="6350" stA="55000" endA="300" endPos="45500" dir="5400000" sy="-100000" algn="bl" rotWithShape="0"/>
                </a:effectLst>
              </a:rPr>
              <a:t>  </a:t>
            </a:r>
            <a:r>
              <a:rPr lang="el-GR" sz="4000" dirty="0" smtClean="0">
                <a:ln w="18415" cmpd="sng">
                  <a:solidFill>
                    <a:srgbClr val="27EC18"/>
                  </a:solidFill>
                  <a:prstDash val="solid"/>
                </a:ln>
                <a:solidFill>
                  <a:srgbClr val="27EC18"/>
                </a:solidFill>
                <a:effectLst>
                  <a:outerShdw blurRad="63500" dir="3600000" algn="tl" rotWithShape="0">
                    <a:srgbClr val="000000">
                      <a:alpha val="70000"/>
                    </a:srgbClr>
                  </a:outerShdw>
                  <a:reflection blurRad="6350" stA="55000" endA="300" endPos="45500" dir="5400000" sy="-100000" algn="bl" rotWithShape="0"/>
                </a:effectLst>
                <a:latin typeface="Franklin Gothic Heavy" pitchFamily="34" charset="0"/>
              </a:rPr>
              <a:t>Φαινόμενο του θερμοκηπίου</a:t>
            </a:r>
            <a:endParaRPr lang="el-GR" sz="4000" dirty="0">
              <a:effectLst>
                <a:outerShdw blurRad="63500" dir="3600000" algn="tl" rotWithShape="0">
                  <a:srgbClr val="000000">
                    <a:alpha val="70000"/>
                  </a:srgbClr>
                </a:outerShdw>
                <a:reflection blurRad="6350" stA="55000" endA="300" endPos="45500" dir="5400000" sy="-100000" algn="bl" rotWithShape="0"/>
              </a:effectLst>
              <a:latin typeface="Franklin Gothic Heavy" pitchFamily="34" charset="0"/>
            </a:endParaRPr>
          </a:p>
        </p:txBody>
      </p:sp>
      <p:pic>
        <p:nvPicPr>
          <p:cNvPr id="8194" name="Picture 2"/>
          <p:cNvPicPr preferRelativeResize="0">
            <a:picLocks noChangeAspect="1" noChangeArrowheads="1"/>
          </p:cNvPicPr>
          <p:nvPr/>
        </p:nvPicPr>
        <p:blipFill>
          <a:blip r:embed="rId3" cstate="print"/>
          <a:srcRect/>
          <a:stretch>
            <a:fillRect/>
          </a:stretch>
        </p:blipFill>
        <p:spPr bwMode="auto">
          <a:xfrm>
            <a:off x="1071538" y="2928934"/>
            <a:ext cx="7072362" cy="3429023"/>
          </a:xfrm>
          <a:prstGeom prst="rect">
            <a:avLst/>
          </a:prstGeom>
          <a:noFill/>
          <a:ln w="9525">
            <a:noFill/>
            <a:miter lim="800000"/>
            <a:headEnd/>
            <a:tailEnd/>
          </a:ln>
          <a:effectLst/>
        </p:spPr>
      </p:pic>
      <p:sp>
        <p:nvSpPr>
          <p:cNvPr id="5" name="4 - Ορθογώνιο"/>
          <p:cNvSpPr/>
          <p:nvPr/>
        </p:nvSpPr>
        <p:spPr>
          <a:xfrm>
            <a:off x="1214414" y="1214422"/>
            <a:ext cx="6715172" cy="1477328"/>
          </a:xfrm>
          <a:prstGeom prst="rect">
            <a:avLst/>
          </a:prstGeom>
        </p:spPr>
        <p:txBody>
          <a:bodyPr wrap="square">
            <a:spAutoFit/>
          </a:bodyPr>
          <a:lstStyle/>
          <a:p>
            <a:pPr algn="just"/>
            <a:r>
              <a:rPr lang="el-GR" dirty="0" smtClean="0"/>
              <a:t>Το </a:t>
            </a:r>
            <a:r>
              <a:rPr lang="el-GR" b="1" dirty="0" smtClean="0"/>
              <a:t>φαινόμενο θερμοκηπίου </a:t>
            </a:r>
            <a:r>
              <a:rPr lang="en-US" dirty="0" smtClean="0"/>
              <a:t>(greenhouse effect) </a:t>
            </a:r>
            <a:r>
              <a:rPr lang="el-GR" dirty="0" smtClean="0"/>
              <a:t>προκαλεί άνοδο της μέσης θερμοκρασίας της επιφάνειας της γης που ονομάζεται </a:t>
            </a:r>
            <a:r>
              <a:rPr lang="el-GR" b="1" dirty="0" smtClean="0"/>
              <a:t>υπερθέρμανση του πλανήτη</a:t>
            </a:r>
            <a:r>
              <a:rPr lang="el-GR" dirty="0" smtClean="0"/>
              <a:t> (</a:t>
            </a:r>
            <a:r>
              <a:rPr lang="en-US" dirty="0" smtClean="0"/>
              <a:t>global warming)</a:t>
            </a:r>
            <a:r>
              <a:rPr lang="el-GR" dirty="0" smtClean="0"/>
              <a:t>  και επιφέρει αλλαγές στο κλίμα της, με κύριο χαρακτηριστικό τα </a:t>
            </a:r>
            <a:r>
              <a:rPr lang="el-GR" b="1" dirty="0" smtClean="0"/>
              <a:t>ακραία καιρικά φαινόμενα</a:t>
            </a:r>
            <a:endParaRPr lang="el-GR" b="1" dirty="0"/>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Rectangle 1"/>
          <p:cNvSpPr>
            <a:spLocks noChangeArrowheads="1"/>
          </p:cNvSpPr>
          <p:nvPr/>
        </p:nvSpPr>
        <p:spPr bwMode="auto">
          <a:xfrm>
            <a:off x="428596" y="500042"/>
            <a:ext cx="8000992" cy="587853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t" latinLnBrk="0" hangingPunct="1">
              <a:lnSpc>
                <a:spcPct val="100000"/>
              </a:lnSpc>
              <a:spcBef>
                <a:spcPct val="0"/>
              </a:spcBef>
              <a:spcAft>
                <a:spcPct val="0"/>
              </a:spcAft>
              <a:buClrTx/>
              <a:buSzTx/>
              <a:buFontTx/>
              <a:buNone/>
              <a:tabLst/>
            </a:pPr>
            <a:r>
              <a:rPr kumimoji="0" lang="el-GR" sz="4000" b="1" i="0" u="none" strike="noStrike" cap="none" normalizeH="0" baseline="0" dirty="0" err="1" smtClean="0">
                <a:ln>
                  <a:noFill/>
                </a:ln>
                <a:solidFill>
                  <a:srgbClr val="3CE44C"/>
                </a:solidFill>
                <a:effectLst/>
                <a:latin typeface="Franklin Gothic Heavy" pitchFamily="34" charset="0"/>
                <a:ea typeface="Times New Roman" pitchFamily="18" charset="0"/>
                <a:cs typeface="Times New Roman" pitchFamily="18" charset="0"/>
              </a:rPr>
              <a:t>Θερμοκηπιακά</a:t>
            </a:r>
            <a:r>
              <a:rPr kumimoji="0" lang="el-GR" sz="4000" b="1" i="0" u="none" strike="noStrike" cap="none" normalizeH="0" baseline="0" dirty="0" smtClean="0">
                <a:ln>
                  <a:noFill/>
                </a:ln>
                <a:solidFill>
                  <a:srgbClr val="3CE44C"/>
                </a:solidFill>
                <a:effectLst/>
                <a:latin typeface="Franklin Gothic Heavy" pitchFamily="34" charset="0"/>
                <a:ea typeface="Times New Roman" pitchFamily="18" charset="0"/>
                <a:cs typeface="Times New Roman" pitchFamily="18" charset="0"/>
              </a:rPr>
              <a:t>  αέρια:</a:t>
            </a:r>
            <a:endParaRPr kumimoji="0" lang="el-GR" sz="4000" b="0" i="0" u="none" strike="noStrike" cap="none" normalizeH="0" baseline="0" dirty="0" smtClean="0">
              <a:ln>
                <a:noFill/>
              </a:ln>
              <a:solidFill>
                <a:srgbClr val="3CE44C"/>
              </a:solidFill>
              <a:effectLst/>
              <a:latin typeface="Franklin Gothic Heavy" pitchFamily="34" charset="0"/>
              <a:ea typeface="Times New Roman"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el-GR" sz="1600" b="1" i="0" u="none" strike="noStrike" cap="none" normalizeH="0" baseline="0" dirty="0" smtClean="0">
                <a:ln>
                  <a:noFill/>
                </a:ln>
                <a:effectLst/>
                <a:ea typeface="Times New Roman" pitchFamily="18" charset="0"/>
                <a:cs typeface="Times New Roman" pitchFamily="18" charset="0"/>
              </a:rPr>
              <a:t>Τα αέρια (και ομάδες αερίων) θερμοκηπίου, σύμφωνα με το Πρωτόκολλο του </a:t>
            </a:r>
            <a:r>
              <a:rPr kumimoji="0" lang="en-US" sz="1600" b="1" i="0" u="none" strike="noStrike" cap="none" normalizeH="0" baseline="0" dirty="0" smtClean="0">
                <a:ln>
                  <a:noFill/>
                </a:ln>
                <a:effectLst/>
                <a:ea typeface="Times New Roman" pitchFamily="18" charset="0"/>
                <a:cs typeface="Times New Roman" pitchFamily="18" charset="0"/>
              </a:rPr>
              <a:t>Kyoto</a:t>
            </a:r>
            <a:r>
              <a:rPr kumimoji="0" lang="el-GR" sz="1600" b="1" i="0" u="none" strike="noStrike" cap="none" normalizeH="0" baseline="0" dirty="0" smtClean="0">
                <a:ln>
                  <a:noFill/>
                </a:ln>
                <a:effectLst/>
                <a:ea typeface="Times New Roman" pitchFamily="18" charset="0"/>
                <a:cs typeface="Times New Roman" pitchFamily="18" charset="0"/>
              </a:rPr>
              <a:t> είναι τα ακόλουθα: </a:t>
            </a:r>
            <a:endParaRPr kumimoji="0" lang="el-GR" sz="1600" b="1" i="0" u="none" strike="noStrike" cap="none" normalizeH="0" baseline="0" dirty="0" smtClean="0">
              <a:ln>
                <a:noFill/>
              </a:ln>
              <a:effectLst/>
              <a:ea typeface="Times New Roman"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el-GR" sz="1600" b="0" i="0" u="none" strike="noStrike" cap="none" normalizeH="0" baseline="0" dirty="0" smtClean="0">
                <a:ln>
                  <a:noFill/>
                </a:ln>
                <a:solidFill>
                  <a:schemeClr val="tx2"/>
                </a:solidFill>
                <a:effectLst/>
                <a:ea typeface="Times New Roman" pitchFamily="18" charset="0"/>
                <a:cs typeface="Times New Roman" pitchFamily="18" charset="0"/>
              </a:rPr>
              <a:t> 1</a:t>
            </a:r>
            <a:r>
              <a:rPr kumimoji="0" lang="el-GR" sz="1600" b="0" i="0" u="none" strike="noStrike" cap="none" normalizeH="0" baseline="0" dirty="0" smtClean="0">
                <a:ln>
                  <a:noFill/>
                </a:ln>
                <a:solidFill>
                  <a:srgbClr val="B56B9C"/>
                </a:solidFill>
                <a:effectLst/>
                <a:ea typeface="Times New Roman" pitchFamily="18" charset="0"/>
                <a:cs typeface="Times New Roman" pitchFamily="18" charset="0"/>
              </a:rPr>
              <a:t>. </a:t>
            </a:r>
            <a:r>
              <a:rPr kumimoji="0" lang="el-GR" sz="1600" b="1" i="0" u="none" strike="noStrike" cap="none" normalizeH="0" baseline="0" dirty="0" smtClean="0">
                <a:ln>
                  <a:noFill/>
                </a:ln>
                <a:solidFill>
                  <a:srgbClr val="B56B9C"/>
                </a:solidFill>
                <a:effectLst/>
                <a:ea typeface="Times New Roman" pitchFamily="18" charset="0"/>
                <a:cs typeface="Times New Roman" pitchFamily="18" charset="0"/>
              </a:rPr>
              <a:t>Διοξείδιο του άνθρακα</a:t>
            </a:r>
            <a:r>
              <a:rPr kumimoji="0" lang="el-GR" sz="1600" b="0" i="0" u="none" strike="noStrike" cap="none" normalizeH="0" baseline="0" dirty="0" smtClean="0">
                <a:ln>
                  <a:noFill/>
                </a:ln>
                <a:solidFill>
                  <a:schemeClr val="accent5">
                    <a:lumMod val="75000"/>
                  </a:schemeClr>
                </a:solidFill>
                <a:effectLst/>
                <a:ea typeface="Times New Roman" pitchFamily="18" charset="0"/>
                <a:cs typeface="Times New Roman" pitchFamily="18" charset="0"/>
              </a:rPr>
              <a:t>. </a:t>
            </a:r>
            <a:r>
              <a:rPr kumimoji="0" lang="el-GR" sz="1600" b="0" i="0" u="none" strike="noStrike" cap="none" normalizeH="0" baseline="0" dirty="0" smtClean="0">
                <a:ln>
                  <a:noFill/>
                </a:ln>
                <a:effectLst/>
                <a:ea typeface="Times New Roman" pitchFamily="18" charset="0"/>
                <a:cs typeface="Times New Roman" pitchFamily="18" charset="0"/>
              </a:rPr>
              <a:t>Ανθρωπογενείς πηγές: Καύσεις άνθρακα και υδρογονανθράκων. </a:t>
            </a:r>
            <a:endParaRPr kumimoji="0" lang="el-GR" sz="1600" b="0" i="0" u="none" strike="noStrike" cap="none" normalizeH="0" baseline="0" dirty="0" smtClean="0">
              <a:ln>
                <a:noFill/>
              </a:ln>
              <a:effectLst/>
              <a:ea typeface="Times New Roman"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el-GR" sz="1600" b="0" i="0" u="none" strike="noStrike" cap="none" normalizeH="0" baseline="0" dirty="0" smtClean="0">
                <a:ln>
                  <a:noFill/>
                </a:ln>
                <a:solidFill>
                  <a:schemeClr val="tx2"/>
                </a:solidFill>
                <a:effectLst/>
                <a:ea typeface="Times New Roman" pitchFamily="18" charset="0"/>
                <a:cs typeface="Times New Roman" pitchFamily="18" charset="0"/>
              </a:rPr>
              <a:t>2. </a:t>
            </a:r>
            <a:r>
              <a:rPr kumimoji="0" lang="el-GR" sz="1600" b="1" i="0" u="none" strike="noStrike" cap="none" normalizeH="0" baseline="0" dirty="0" smtClean="0">
                <a:ln>
                  <a:noFill/>
                </a:ln>
                <a:solidFill>
                  <a:srgbClr val="B56B9C"/>
                </a:solidFill>
                <a:effectLst/>
                <a:ea typeface="Times New Roman" pitchFamily="18" charset="0"/>
                <a:cs typeface="Times New Roman" pitchFamily="18" charset="0"/>
              </a:rPr>
              <a:t>Μεθάνιο</a:t>
            </a:r>
            <a:r>
              <a:rPr kumimoji="0" lang="el-GR" sz="1600" b="0" i="0" u="none" strike="noStrike" cap="none" normalizeH="0" baseline="0" dirty="0" smtClean="0">
                <a:ln>
                  <a:noFill/>
                </a:ln>
                <a:solidFill>
                  <a:srgbClr val="B56B9C"/>
                </a:solidFill>
                <a:effectLst/>
                <a:ea typeface="Times New Roman" pitchFamily="18" charset="0"/>
                <a:cs typeface="Times New Roman" pitchFamily="18" charset="0"/>
              </a:rPr>
              <a:t>.</a:t>
            </a:r>
            <a:r>
              <a:rPr kumimoji="0" lang="el-GR" sz="1600" b="0" i="0" u="none" strike="noStrike" cap="none" normalizeH="0" baseline="0" dirty="0" smtClean="0">
                <a:ln>
                  <a:noFill/>
                </a:ln>
                <a:solidFill>
                  <a:schemeClr val="accent5">
                    <a:lumMod val="75000"/>
                  </a:schemeClr>
                </a:solidFill>
                <a:effectLst/>
                <a:ea typeface="Times New Roman" pitchFamily="18" charset="0"/>
                <a:cs typeface="Times New Roman" pitchFamily="18" charset="0"/>
              </a:rPr>
              <a:t> </a:t>
            </a:r>
            <a:r>
              <a:rPr kumimoji="0" lang="el-GR" sz="1600" b="0" i="0" u="none" strike="noStrike" cap="none" normalizeH="0" baseline="0" dirty="0" smtClean="0">
                <a:ln>
                  <a:noFill/>
                </a:ln>
                <a:effectLst/>
                <a:ea typeface="Times New Roman" pitchFamily="18" charset="0"/>
                <a:cs typeface="Times New Roman" pitchFamily="18" charset="0"/>
              </a:rPr>
              <a:t>Ανθρωπογενείς πηγές: Ανθρακωρυχεία, διαρροές κατά τη διανομή φυσικού αερίου, χωματερές (</a:t>
            </a:r>
            <a:r>
              <a:rPr kumimoji="0" lang="el-GR" sz="1600" b="0" i="0" u="none" strike="noStrike" cap="none" normalizeH="0" baseline="0" dirty="0" err="1" smtClean="0">
                <a:ln>
                  <a:noFill/>
                </a:ln>
                <a:effectLst/>
                <a:ea typeface="Times New Roman" pitchFamily="18" charset="0"/>
                <a:cs typeface="Times New Roman" pitchFamily="18" charset="0"/>
              </a:rPr>
              <a:t>βιοαέρια</a:t>
            </a:r>
            <a:r>
              <a:rPr kumimoji="0" lang="el-GR" sz="1600" b="0" i="0" u="none" strike="noStrike" cap="none" normalizeH="0" baseline="0" dirty="0" smtClean="0">
                <a:ln>
                  <a:noFill/>
                </a:ln>
                <a:effectLst/>
                <a:ea typeface="Times New Roman" pitchFamily="18" charset="0"/>
                <a:cs typeface="Times New Roman" pitchFamily="18" charset="0"/>
              </a:rPr>
              <a:t>). </a:t>
            </a:r>
            <a:endParaRPr kumimoji="0" lang="el-GR" sz="1600" b="0" i="0" u="none" strike="noStrike" cap="none" normalizeH="0" baseline="0" dirty="0" smtClean="0">
              <a:ln>
                <a:noFill/>
              </a:ln>
              <a:effectLst/>
              <a:ea typeface="Times New Roman"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el-GR" sz="1600" b="0" i="0" u="none" strike="noStrike" cap="none" normalizeH="0" baseline="0" dirty="0" smtClean="0">
                <a:ln>
                  <a:noFill/>
                </a:ln>
                <a:solidFill>
                  <a:schemeClr val="tx2"/>
                </a:solidFill>
                <a:effectLst/>
                <a:ea typeface="Times New Roman" pitchFamily="18" charset="0"/>
                <a:cs typeface="Times New Roman" pitchFamily="18" charset="0"/>
              </a:rPr>
              <a:t> 3. </a:t>
            </a:r>
            <a:r>
              <a:rPr kumimoji="0" lang="el-GR" sz="1600" b="1" i="0" u="none" strike="noStrike" cap="none" normalizeH="0" baseline="0" dirty="0" smtClean="0">
                <a:ln>
                  <a:noFill/>
                </a:ln>
                <a:solidFill>
                  <a:srgbClr val="B56B9C"/>
                </a:solidFill>
                <a:effectLst/>
                <a:ea typeface="Times New Roman" pitchFamily="18" charset="0"/>
                <a:cs typeface="Times New Roman" pitchFamily="18" charset="0"/>
              </a:rPr>
              <a:t>Υποξείδιο του αζώτου</a:t>
            </a:r>
            <a:r>
              <a:rPr kumimoji="0" lang="el-GR" sz="1600" b="0" i="0" u="none" strike="noStrike" cap="none" normalizeH="0" baseline="0" dirty="0" smtClean="0">
                <a:ln>
                  <a:noFill/>
                </a:ln>
                <a:solidFill>
                  <a:schemeClr val="accent2">
                    <a:lumMod val="50000"/>
                  </a:schemeClr>
                </a:solidFill>
                <a:effectLst/>
                <a:ea typeface="Times New Roman" pitchFamily="18" charset="0"/>
                <a:cs typeface="Times New Roman" pitchFamily="18" charset="0"/>
              </a:rPr>
              <a:t>. </a:t>
            </a:r>
            <a:r>
              <a:rPr kumimoji="0" lang="el-GR" sz="1600" b="0" i="0" u="none" strike="noStrike" cap="none" normalizeH="0" baseline="0" dirty="0" smtClean="0">
                <a:ln>
                  <a:noFill/>
                </a:ln>
                <a:effectLst/>
                <a:ea typeface="Times New Roman" pitchFamily="18" charset="0"/>
                <a:cs typeface="Times New Roman" pitchFamily="18" charset="0"/>
              </a:rPr>
              <a:t>Ανθρωπογενείς πηγές: Νιτρικά λιπάσματα (παρέχουν N2O υπό την επίδραση βακτηριδίων ), αλλά και από τα οξείδια αζώτου που παράγονται κατά την καύση βενζίνης. </a:t>
            </a:r>
            <a:endParaRPr kumimoji="0" lang="el-GR" sz="1600" b="0" i="0" u="none" strike="noStrike" cap="none" normalizeH="0" baseline="0" dirty="0" smtClean="0">
              <a:ln>
                <a:noFill/>
              </a:ln>
              <a:effectLst/>
              <a:ea typeface="Times New Roman"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el-GR" sz="1600" b="0" i="0" u="none" strike="noStrike" cap="none" normalizeH="0" baseline="0" dirty="0" smtClean="0">
                <a:ln>
                  <a:noFill/>
                </a:ln>
                <a:solidFill>
                  <a:schemeClr val="tx2"/>
                </a:solidFill>
                <a:effectLst/>
                <a:ea typeface="Times New Roman" pitchFamily="18" charset="0"/>
                <a:cs typeface="Times New Roman" pitchFamily="18" charset="0"/>
              </a:rPr>
              <a:t> 4. </a:t>
            </a:r>
            <a:r>
              <a:rPr kumimoji="0" lang="el-GR" sz="1600" b="1" i="0" u="none" strike="noStrike" cap="none" normalizeH="0" baseline="0" dirty="0" err="1" smtClean="0">
                <a:ln>
                  <a:noFill/>
                </a:ln>
                <a:solidFill>
                  <a:srgbClr val="B56B9C"/>
                </a:solidFill>
                <a:effectLst/>
                <a:ea typeface="Times New Roman" pitchFamily="18" charset="0"/>
                <a:cs typeface="Times New Roman" pitchFamily="18" charset="0"/>
              </a:rPr>
              <a:t>Υδροφθοράνθρακες</a:t>
            </a:r>
            <a:r>
              <a:rPr kumimoji="0" lang="el-GR" sz="1600" b="1" i="0" u="none" strike="noStrike" cap="none" normalizeH="0" baseline="0" dirty="0" smtClean="0">
                <a:ln>
                  <a:noFill/>
                </a:ln>
                <a:solidFill>
                  <a:srgbClr val="B56B9C"/>
                </a:solidFill>
                <a:effectLst/>
                <a:ea typeface="Times New Roman" pitchFamily="18" charset="0"/>
                <a:cs typeface="Times New Roman" pitchFamily="18" charset="0"/>
              </a:rPr>
              <a:t> (</a:t>
            </a:r>
            <a:r>
              <a:rPr kumimoji="0" lang="en-US" sz="1600" b="1" i="0" u="none" strike="noStrike" cap="none" normalizeH="0" baseline="0" dirty="0" smtClean="0">
                <a:ln>
                  <a:noFill/>
                </a:ln>
                <a:solidFill>
                  <a:srgbClr val="B56B9C"/>
                </a:solidFill>
                <a:effectLst/>
                <a:ea typeface="Times New Roman" pitchFamily="18" charset="0"/>
                <a:cs typeface="Times New Roman" pitchFamily="18" charset="0"/>
              </a:rPr>
              <a:t>HFCs</a:t>
            </a:r>
            <a:r>
              <a:rPr kumimoji="0" lang="el-GR" sz="1600" b="1" i="0" u="none" strike="noStrike" cap="none" normalizeH="0" baseline="0" dirty="0" smtClean="0">
                <a:ln>
                  <a:noFill/>
                </a:ln>
                <a:solidFill>
                  <a:srgbClr val="B56B9C"/>
                </a:solidFill>
                <a:effectLst/>
                <a:ea typeface="Times New Roman" pitchFamily="18" charset="0"/>
                <a:cs typeface="Times New Roman" pitchFamily="18" charset="0"/>
              </a:rPr>
              <a:t>)</a:t>
            </a:r>
            <a:r>
              <a:rPr kumimoji="0" lang="el-GR" sz="1600" b="0" i="0" u="none" strike="noStrike" cap="none" normalizeH="0" baseline="0" dirty="0" smtClean="0">
                <a:ln>
                  <a:noFill/>
                </a:ln>
                <a:solidFill>
                  <a:srgbClr val="B56B9C"/>
                </a:solidFill>
                <a:effectLst/>
                <a:ea typeface="Times New Roman" pitchFamily="18" charset="0"/>
                <a:cs typeface="Times New Roman" pitchFamily="18" charset="0"/>
              </a:rPr>
              <a:t>. </a:t>
            </a:r>
            <a:r>
              <a:rPr kumimoji="0" lang="el-GR" sz="1600" b="0" i="0" u="none" strike="noStrike" cap="none" normalizeH="0" baseline="0" dirty="0" smtClean="0">
                <a:ln>
                  <a:noFill/>
                </a:ln>
                <a:effectLst/>
                <a:ea typeface="Times New Roman" pitchFamily="18" charset="0"/>
                <a:cs typeface="Times New Roman" pitchFamily="18" charset="0"/>
              </a:rPr>
              <a:t>Ανθρωπογενείς πηγές: Διαρροές ψυκτικών αερίων ψυγείων και κλιματιστικών (αντικαθιστούν πλέον τους απαγορευμένους </a:t>
            </a:r>
            <a:r>
              <a:rPr kumimoji="0" lang="el-GR" sz="1600" b="0" i="0" u="none" strike="noStrike" cap="none" normalizeH="0" baseline="0" dirty="0" err="1" smtClean="0">
                <a:ln>
                  <a:noFill/>
                </a:ln>
                <a:effectLst/>
                <a:ea typeface="Times New Roman" pitchFamily="18" charset="0"/>
                <a:cs typeface="Times New Roman" pitchFamily="18" charset="0"/>
              </a:rPr>
              <a:t>χλωροφθοράνθρακες</a:t>
            </a:r>
            <a:r>
              <a:rPr kumimoji="0" lang="el-GR" sz="1600" b="0" i="0" u="none" strike="noStrike" cap="none" normalizeH="0" baseline="0" dirty="0" smtClean="0">
                <a:ln>
                  <a:noFill/>
                </a:ln>
                <a:effectLst/>
                <a:ea typeface="Times New Roman" pitchFamily="18" charset="0"/>
                <a:cs typeface="Times New Roman" pitchFamily="18" charset="0"/>
              </a:rPr>
              <a:t>).  </a:t>
            </a:r>
            <a:endParaRPr kumimoji="0" lang="el-GR" sz="1600" b="0" i="0" u="none" strike="noStrike" cap="none" normalizeH="0" baseline="0" dirty="0" smtClean="0">
              <a:ln>
                <a:noFill/>
              </a:ln>
              <a:effectLst/>
              <a:ea typeface="Times New Roman"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el-GR" sz="1600" b="0" i="0" u="none" strike="noStrike" cap="none" normalizeH="0" baseline="0" dirty="0" smtClean="0">
                <a:ln>
                  <a:noFill/>
                </a:ln>
                <a:solidFill>
                  <a:schemeClr val="tx2"/>
                </a:solidFill>
                <a:effectLst/>
                <a:ea typeface="Times New Roman" pitchFamily="18" charset="0"/>
                <a:cs typeface="Times New Roman" pitchFamily="18" charset="0"/>
              </a:rPr>
              <a:t> 5. </a:t>
            </a:r>
            <a:r>
              <a:rPr kumimoji="0" lang="el-GR" sz="1600" b="1" i="0" u="none" strike="noStrike" cap="none" normalizeH="0" baseline="0" dirty="0" err="1" smtClean="0">
                <a:ln>
                  <a:noFill/>
                </a:ln>
                <a:solidFill>
                  <a:srgbClr val="B56B9C"/>
                </a:solidFill>
                <a:effectLst/>
                <a:ea typeface="Times New Roman" pitchFamily="18" charset="0"/>
                <a:cs typeface="Times New Roman" pitchFamily="18" charset="0"/>
              </a:rPr>
              <a:t>Υπερφθοράνθρακες</a:t>
            </a:r>
            <a:r>
              <a:rPr kumimoji="0" lang="el-GR" sz="1600" b="1" i="0" u="none" strike="noStrike" cap="none" normalizeH="0" baseline="0" dirty="0" smtClean="0">
                <a:ln>
                  <a:noFill/>
                </a:ln>
                <a:solidFill>
                  <a:srgbClr val="B56B9C"/>
                </a:solidFill>
                <a:effectLst/>
                <a:ea typeface="Times New Roman" pitchFamily="18" charset="0"/>
                <a:cs typeface="Times New Roman" pitchFamily="18" charset="0"/>
              </a:rPr>
              <a:t> (</a:t>
            </a:r>
            <a:r>
              <a:rPr kumimoji="0" lang="en-US" sz="1600" b="1" i="0" u="none" strike="noStrike" cap="none" normalizeH="0" baseline="0" dirty="0" smtClean="0">
                <a:ln>
                  <a:noFill/>
                </a:ln>
                <a:solidFill>
                  <a:srgbClr val="B56B9C"/>
                </a:solidFill>
                <a:effectLst/>
                <a:ea typeface="Times New Roman" pitchFamily="18" charset="0"/>
                <a:cs typeface="Times New Roman" pitchFamily="18" charset="0"/>
              </a:rPr>
              <a:t>PFCs</a:t>
            </a:r>
            <a:r>
              <a:rPr kumimoji="0" lang="el-GR" sz="1600" b="1" i="0" u="none" strike="noStrike" cap="none" normalizeH="0" baseline="0" dirty="0" smtClean="0">
                <a:ln>
                  <a:noFill/>
                </a:ln>
                <a:solidFill>
                  <a:srgbClr val="B56B9C"/>
                </a:solidFill>
                <a:effectLst/>
                <a:ea typeface="Times New Roman" pitchFamily="18" charset="0"/>
                <a:cs typeface="Times New Roman" pitchFamily="18" charset="0"/>
              </a:rPr>
              <a:t>)</a:t>
            </a:r>
            <a:r>
              <a:rPr kumimoji="0" lang="el-GR" sz="1600" b="0" i="0" u="none" strike="noStrike" cap="none" normalizeH="0" baseline="0" dirty="0" smtClean="0">
                <a:ln>
                  <a:noFill/>
                </a:ln>
                <a:solidFill>
                  <a:schemeClr val="accent5">
                    <a:lumMod val="75000"/>
                  </a:schemeClr>
                </a:solidFill>
                <a:effectLst/>
                <a:ea typeface="Times New Roman" pitchFamily="18" charset="0"/>
                <a:cs typeface="Times New Roman" pitchFamily="18" charset="0"/>
              </a:rPr>
              <a:t>. </a:t>
            </a:r>
            <a:r>
              <a:rPr kumimoji="0" lang="el-GR" sz="1600" b="0" i="0" u="none" strike="noStrike" cap="none" normalizeH="0" baseline="0" dirty="0" smtClean="0">
                <a:ln>
                  <a:noFill/>
                </a:ln>
                <a:effectLst/>
                <a:ea typeface="Times New Roman" pitchFamily="18" charset="0"/>
                <a:cs typeface="Times New Roman" pitchFamily="18" charset="0"/>
              </a:rPr>
              <a:t>Ανθρωπογενείς πηγές: Ανεπιθύμητα παραπροϊόντα κατά την παραγωγή </a:t>
            </a:r>
            <a:r>
              <a:rPr kumimoji="0" lang="el-GR" sz="1600" b="0" i="0" u="none" strike="noStrike" cap="none" normalizeH="0" baseline="0" dirty="0" err="1" smtClean="0">
                <a:ln>
                  <a:noFill/>
                </a:ln>
                <a:effectLst/>
                <a:ea typeface="Times New Roman" pitchFamily="18" charset="0"/>
                <a:cs typeface="Times New Roman" pitchFamily="18" charset="0"/>
              </a:rPr>
              <a:t>Al</a:t>
            </a:r>
            <a:r>
              <a:rPr kumimoji="0" lang="el-GR" sz="1600" b="0" i="0" u="none" strike="noStrike" cap="none" normalizeH="0" baseline="0" dirty="0" smtClean="0">
                <a:ln>
                  <a:noFill/>
                </a:ln>
                <a:effectLst/>
                <a:ea typeface="Times New Roman" pitchFamily="18" charset="0"/>
                <a:cs typeface="Times New Roman" pitchFamily="18" charset="0"/>
              </a:rPr>
              <a:t> και από βιομηχανίες ημιαγωγών.</a:t>
            </a:r>
            <a:endParaRPr kumimoji="0" lang="el-GR" sz="1600" b="0" i="0" u="none" strike="noStrike" cap="none" normalizeH="0" baseline="0" dirty="0" smtClean="0">
              <a:ln>
                <a:noFill/>
              </a:ln>
              <a:effectLst/>
              <a:ea typeface="Times New Roman"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el-GR" sz="1600" b="0" i="0" u="none" strike="noStrike" cap="none" normalizeH="0" baseline="0" dirty="0" smtClean="0">
                <a:ln>
                  <a:noFill/>
                </a:ln>
                <a:solidFill>
                  <a:schemeClr val="tx2"/>
                </a:solidFill>
                <a:effectLst/>
                <a:ea typeface="Times New Roman" pitchFamily="18" charset="0"/>
                <a:cs typeface="Times New Roman" pitchFamily="18" charset="0"/>
              </a:rPr>
              <a:t>6. </a:t>
            </a:r>
            <a:r>
              <a:rPr kumimoji="0" lang="el-GR" sz="1600" b="1" i="0" u="none" strike="noStrike" cap="none" normalizeH="0" baseline="0" dirty="0" err="1" smtClean="0">
                <a:ln>
                  <a:noFill/>
                </a:ln>
                <a:solidFill>
                  <a:srgbClr val="B56B9C"/>
                </a:solidFill>
                <a:effectLst/>
                <a:ea typeface="Times New Roman" pitchFamily="18" charset="0"/>
                <a:cs typeface="Times New Roman" pitchFamily="18" charset="0"/>
              </a:rPr>
              <a:t>Εξαφθοριούχο</a:t>
            </a:r>
            <a:r>
              <a:rPr kumimoji="0" lang="el-GR" sz="1600" b="1" i="0" u="none" strike="noStrike" cap="none" normalizeH="0" baseline="0" dirty="0" smtClean="0">
                <a:ln>
                  <a:noFill/>
                </a:ln>
                <a:solidFill>
                  <a:srgbClr val="B56B9C"/>
                </a:solidFill>
                <a:effectLst/>
                <a:ea typeface="Times New Roman" pitchFamily="18" charset="0"/>
                <a:cs typeface="Times New Roman" pitchFamily="18" charset="0"/>
              </a:rPr>
              <a:t> θείο</a:t>
            </a:r>
            <a:r>
              <a:rPr kumimoji="0" lang="el-GR" sz="1600" b="0" i="0" u="none" strike="noStrike" cap="none" normalizeH="0" baseline="0" dirty="0" smtClean="0">
                <a:ln>
                  <a:noFill/>
                </a:ln>
                <a:solidFill>
                  <a:schemeClr val="accent5">
                    <a:lumMod val="75000"/>
                  </a:schemeClr>
                </a:solidFill>
                <a:effectLst/>
                <a:ea typeface="Times New Roman" pitchFamily="18" charset="0"/>
                <a:cs typeface="Times New Roman" pitchFamily="18" charset="0"/>
              </a:rPr>
              <a:t>. </a:t>
            </a:r>
            <a:r>
              <a:rPr kumimoji="0" lang="el-GR" sz="1600" b="0" i="0" u="none" strike="noStrike" cap="none" normalizeH="0" baseline="0" dirty="0" smtClean="0">
                <a:ln>
                  <a:noFill/>
                </a:ln>
                <a:effectLst/>
                <a:ea typeface="Times New Roman" pitchFamily="18" charset="0"/>
                <a:cs typeface="Times New Roman" pitchFamily="18" charset="0"/>
              </a:rPr>
              <a:t>Ανθρωπογενείς πηγές: Διαρροές υποσταθμών διανομής ηλεκτρικού ρεύματος και από μεταλλουργίες </a:t>
            </a:r>
            <a:r>
              <a:rPr kumimoji="0" lang="el-GR" sz="1600" b="0" i="0" u="none" strike="noStrike" cap="none" normalizeH="0" baseline="0" dirty="0" err="1" smtClean="0">
                <a:ln>
                  <a:noFill/>
                </a:ln>
                <a:effectLst/>
                <a:ea typeface="Times New Roman" pitchFamily="18" charset="0"/>
                <a:cs typeface="Times New Roman" pitchFamily="18" charset="0"/>
              </a:rPr>
              <a:t>Mg</a:t>
            </a:r>
            <a:r>
              <a:rPr kumimoji="0" lang="el-GR" sz="1600" b="0" i="0" u="none" strike="noStrike" cap="none" normalizeH="0" baseline="0" dirty="0" smtClean="0">
                <a:ln>
                  <a:noFill/>
                </a:ln>
                <a:effectLst/>
                <a:ea typeface="Times New Roman" pitchFamily="18" charset="0"/>
                <a:cs typeface="Times New Roman" pitchFamily="18" charset="0"/>
              </a:rPr>
              <a:t> και </a:t>
            </a:r>
            <a:r>
              <a:rPr kumimoji="0" lang="el-GR" sz="1600" b="0" i="0" u="none" strike="noStrike" cap="none" normalizeH="0" baseline="0" dirty="0" err="1" smtClean="0">
                <a:ln>
                  <a:noFill/>
                </a:ln>
                <a:effectLst/>
                <a:ea typeface="Times New Roman" pitchFamily="18" charset="0"/>
                <a:cs typeface="Times New Roman" pitchFamily="18" charset="0"/>
              </a:rPr>
              <a:t>Al</a:t>
            </a:r>
            <a:r>
              <a:rPr kumimoji="0" lang="el-GR" sz="1600" b="0" i="0" u="none" strike="noStrike" cap="none" normalizeH="0" baseline="0" dirty="0" smtClean="0">
                <a:ln>
                  <a:noFill/>
                </a:ln>
                <a:effectLst/>
                <a:ea typeface="Times New Roman" pitchFamily="18" charset="0"/>
                <a:cs typeface="Times New Roman" pitchFamily="18" charset="0"/>
              </a:rPr>
              <a:t>.</a:t>
            </a:r>
            <a:endParaRPr kumimoji="0" lang="el-GR" sz="1600" b="0" i="0" u="none" strike="noStrike" cap="none" normalizeH="0" baseline="0" dirty="0" smtClean="0">
              <a:ln>
                <a:noFill/>
              </a:ln>
              <a:effectLst/>
              <a:ea typeface="Times New Roman"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el-GR" sz="1600" b="0" i="0" u="none" strike="noStrike" cap="none" normalizeH="0" baseline="0" dirty="0" smtClean="0">
                <a:ln>
                  <a:noFill/>
                </a:ln>
                <a:solidFill>
                  <a:srgbClr val="B56B9C"/>
                </a:solidFill>
                <a:effectLst/>
                <a:ea typeface="Times New Roman" pitchFamily="18" charset="0"/>
                <a:cs typeface="Times New Roman" pitchFamily="18" charset="0"/>
              </a:rPr>
              <a:t>Οι </a:t>
            </a:r>
            <a:r>
              <a:rPr kumimoji="0" lang="el-GR" sz="1600" b="1" i="0" u="none" strike="noStrike" cap="none" normalizeH="0" baseline="0" dirty="0" err="1" smtClean="0">
                <a:ln>
                  <a:noFill/>
                </a:ln>
                <a:solidFill>
                  <a:srgbClr val="B56B9C"/>
                </a:solidFill>
                <a:effectLst/>
                <a:ea typeface="Times New Roman" pitchFamily="18" charset="0"/>
                <a:cs typeface="Times New Roman" pitchFamily="18" charset="0"/>
              </a:rPr>
              <a:t>χλωροφθοράνθρακες</a:t>
            </a:r>
            <a:r>
              <a:rPr kumimoji="0" lang="el-GR" sz="1600" b="0" i="0" u="none" strike="noStrike" cap="none" normalizeH="0" baseline="0" dirty="0" smtClean="0">
                <a:ln>
                  <a:noFill/>
                </a:ln>
                <a:solidFill>
                  <a:srgbClr val="B56B9C"/>
                </a:solidFill>
                <a:effectLst/>
                <a:ea typeface="Times New Roman" pitchFamily="18" charset="0"/>
                <a:cs typeface="Times New Roman" pitchFamily="18" charset="0"/>
              </a:rPr>
              <a:t> (</a:t>
            </a:r>
            <a:r>
              <a:rPr kumimoji="0" lang="el-GR" sz="1600" b="0" i="0" u="none" strike="noStrike" cap="none" normalizeH="0" baseline="0" dirty="0" err="1" smtClean="0">
                <a:ln>
                  <a:noFill/>
                </a:ln>
                <a:solidFill>
                  <a:srgbClr val="B56B9C"/>
                </a:solidFill>
                <a:effectLst/>
                <a:ea typeface="Times New Roman" pitchFamily="18" charset="0"/>
                <a:cs typeface="Times New Roman" pitchFamily="18" charset="0"/>
              </a:rPr>
              <a:t>CFCs</a:t>
            </a:r>
            <a:r>
              <a:rPr kumimoji="0" lang="el-GR" sz="1600" b="0" i="0" u="none" strike="noStrike" cap="none" normalizeH="0" baseline="0" dirty="0" smtClean="0">
                <a:ln>
                  <a:noFill/>
                </a:ln>
                <a:solidFill>
                  <a:srgbClr val="B56B9C"/>
                </a:solidFill>
                <a:effectLst/>
                <a:ea typeface="Times New Roman" pitchFamily="18" charset="0"/>
                <a:cs typeface="Times New Roman" pitchFamily="18" charset="0"/>
              </a:rPr>
              <a:t>) </a:t>
            </a:r>
            <a:r>
              <a:rPr kumimoji="0" lang="el-GR" sz="1600" b="0" i="0" u="none" strike="noStrike" cap="none" normalizeH="0" baseline="0" dirty="0" smtClean="0">
                <a:ln>
                  <a:noFill/>
                </a:ln>
                <a:effectLst/>
                <a:ea typeface="Times New Roman" pitchFamily="18" charset="0"/>
                <a:cs typeface="Times New Roman" pitchFamily="18" charset="0"/>
              </a:rPr>
              <a:t>είναι αέρια που συμβάλλουν σημαντικά στην επιδείνωση του φαινομένου του θερμοκηπίου, ωστόσο τυπικά δεν υπάγονται στα αέρια θερμοκηπίου που ελέγχει το Πρωτόκολλο του </a:t>
            </a:r>
            <a:r>
              <a:rPr kumimoji="0" lang="el-GR" sz="1600" b="0" i="0" u="none" strike="noStrike" cap="none" normalizeH="0" baseline="0" dirty="0" err="1" smtClean="0">
                <a:ln>
                  <a:noFill/>
                </a:ln>
                <a:effectLst/>
                <a:ea typeface="Times New Roman" pitchFamily="18" charset="0"/>
                <a:cs typeface="Times New Roman" pitchFamily="18" charset="0"/>
              </a:rPr>
              <a:t>Kyoto</a:t>
            </a:r>
            <a:r>
              <a:rPr kumimoji="0" lang="el-GR" sz="1600" b="0" i="0" u="none" strike="noStrike" cap="none" normalizeH="0" baseline="0" dirty="0" smtClean="0">
                <a:ln>
                  <a:noFill/>
                </a:ln>
                <a:effectLst/>
                <a:ea typeface="Times New Roman" pitchFamily="18" charset="0"/>
                <a:cs typeface="Times New Roman" pitchFamily="18" charset="0"/>
              </a:rPr>
              <a:t>, δεδομένου </a:t>
            </a:r>
            <a:endParaRPr kumimoji="0" lang="el-GR" sz="1600" b="0" i="0" u="none" strike="noStrike" cap="none" normalizeH="0" baseline="0" dirty="0" smtClean="0">
              <a:ln>
                <a:noFill/>
              </a:ln>
              <a:effectLst/>
              <a:ea typeface="Times New Roman"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el-GR" sz="1600" b="0" i="0" u="none" strike="noStrike" cap="none" normalizeH="0" baseline="0" dirty="0" smtClean="0">
                <a:ln>
                  <a:noFill/>
                </a:ln>
                <a:effectLst/>
                <a:ea typeface="Times New Roman" pitchFamily="18" charset="0"/>
                <a:cs typeface="Times New Roman" pitchFamily="18" charset="0"/>
              </a:rPr>
              <a:t> ότι η παραγωγή τους έχει ήδη απαγορευθεί εξαιτίας της καταστρεπτικής τους δράσης στη στιβάδα του όζοντος.</a:t>
            </a:r>
            <a:endParaRPr kumimoji="0" lang="el-GR" sz="1600" b="0" i="0" u="none" strike="noStrike" cap="none" normalizeH="0" baseline="0" dirty="0" smtClean="0">
              <a:ln>
                <a:noFill/>
              </a:ln>
              <a:effectLst/>
            </a:endParaRP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normAutofit fontScale="90000"/>
          </a:bodyPr>
          <a:lstStyle/>
          <a:p>
            <a:pPr algn="ctr"/>
            <a:r>
              <a:rPr lang="el-GR" dirty="0" smtClean="0"/>
              <a:t/>
            </a:r>
            <a:br>
              <a:rPr lang="el-GR" dirty="0" smtClean="0"/>
            </a:br>
            <a:r>
              <a:rPr lang="el-GR" sz="3600" b="1" dirty="0" smtClean="0">
                <a:solidFill>
                  <a:srgbClr val="3CE44C"/>
                </a:solidFill>
                <a:latin typeface="Franklin Gothic Heavy" pitchFamily="34" charset="0"/>
              </a:rPr>
              <a:t>Ανθρωπογενείς εκπομπές αερίων θερμοκηπίου των ΗΠΑ κατά το έτος 2000</a:t>
            </a:r>
            <a:endParaRPr lang="el-GR" sz="3600" dirty="0">
              <a:solidFill>
                <a:srgbClr val="3CE44C"/>
              </a:solidFill>
              <a:latin typeface="Franklin Gothic Heavy" pitchFamily="34" charset="0"/>
            </a:endParaRPr>
          </a:p>
        </p:txBody>
      </p:sp>
      <p:pic>
        <p:nvPicPr>
          <p:cNvPr id="4" name="3 - Θέση περιεχομένου" descr="ΠΙΝΑΚΑς ΑΕΡΊΩΝ.bmp"/>
          <p:cNvPicPr>
            <a:picLocks noGrp="1" noChangeAspect="1"/>
          </p:cNvPicPr>
          <p:nvPr>
            <p:ph idx="1"/>
          </p:nvPr>
        </p:nvPicPr>
        <p:blipFill>
          <a:blip r:embed="rId2" cstate="print"/>
          <a:stretch>
            <a:fillRect/>
          </a:stretch>
        </p:blipFill>
        <p:spPr>
          <a:xfrm>
            <a:off x="1357290" y="2500306"/>
            <a:ext cx="5956008" cy="4071965"/>
          </a:xfrm>
        </p:spPr>
      </p:pic>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a:xfrm>
            <a:off x="428596" y="357166"/>
            <a:ext cx="8229600" cy="847708"/>
          </a:xfrm>
        </p:spPr>
        <p:txBody>
          <a:bodyPr>
            <a:normAutofit/>
          </a:bodyPr>
          <a:lstStyle/>
          <a:p>
            <a:pPr algn="ctr"/>
            <a:r>
              <a:rPr lang="el-GR" sz="4000" dirty="0" err="1" smtClean="0">
                <a:solidFill>
                  <a:srgbClr val="3CE44C"/>
                </a:solidFill>
                <a:effectLst>
                  <a:outerShdw blurRad="63500" dir="3600000" algn="tl" rotWithShape="0">
                    <a:srgbClr val="000000">
                      <a:alpha val="70000"/>
                    </a:srgbClr>
                  </a:outerShdw>
                  <a:reflection blurRad="6350" stA="55000" endA="300" endPos="45500" dir="5400000" sy="-100000" algn="bl" rotWithShape="0"/>
                </a:effectLst>
                <a:latin typeface="Franklin Gothic Heavy" pitchFamily="34" charset="0"/>
              </a:rPr>
              <a:t>Θερμοκηπιακά</a:t>
            </a:r>
            <a:r>
              <a:rPr lang="el-GR" sz="4000" dirty="0" smtClean="0">
                <a:solidFill>
                  <a:srgbClr val="3CE44C"/>
                </a:solidFill>
                <a:effectLst>
                  <a:outerShdw blurRad="63500" dir="3600000" algn="tl" rotWithShape="0">
                    <a:srgbClr val="000000">
                      <a:alpha val="70000"/>
                    </a:srgbClr>
                  </a:outerShdw>
                  <a:reflection blurRad="6350" stA="55000" endA="300" endPos="45500" dir="5400000" sy="-100000" algn="bl" rotWithShape="0"/>
                </a:effectLst>
                <a:latin typeface="Franklin Gothic Heavy" pitchFamily="34" charset="0"/>
              </a:rPr>
              <a:t> αέρια</a:t>
            </a:r>
            <a:endParaRPr lang="el-GR" sz="4000" dirty="0">
              <a:solidFill>
                <a:srgbClr val="3CE44C"/>
              </a:solidFill>
              <a:effectLst>
                <a:outerShdw blurRad="63500" dir="3600000" algn="tl" rotWithShape="0">
                  <a:srgbClr val="000000">
                    <a:alpha val="70000"/>
                  </a:srgbClr>
                </a:outerShdw>
                <a:reflection blurRad="6350" stA="55000" endA="300" endPos="45500" dir="5400000" sy="-100000" algn="bl" rotWithShape="0"/>
              </a:effectLst>
              <a:latin typeface="Franklin Gothic Heavy" pitchFamily="34" charset="0"/>
            </a:endParaRPr>
          </a:p>
        </p:txBody>
      </p:sp>
      <p:pic>
        <p:nvPicPr>
          <p:cNvPr id="7170" name="Picture 2"/>
          <p:cNvPicPr preferRelativeResize="0">
            <a:picLocks noChangeAspect="1" noChangeArrowheads="1"/>
          </p:cNvPicPr>
          <p:nvPr/>
        </p:nvPicPr>
        <p:blipFill>
          <a:blip r:embed="rId3" cstate="print"/>
          <a:srcRect/>
          <a:stretch>
            <a:fillRect/>
          </a:stretch>
        </p:blipFill>
        <p:spPr bwMode="auto">
          <a:xfrm>
            <a:off x="1071538" y="2000240"/>
            <a:ext cx="6667500" cy="4610100"/>
          </a:xfrm>
          <a:prstGeom prst="rect">
            <a:avLst/>
          </a:prstGeom>
          <a:noFill/>
          <a:ln w="9525">
            <a:noFill/>
            <a:miter lim="800000"/>
            <a:headEnd/>
            <a:tailEnd/>
          </a:ln>
          <a:effectLst/>
        </p:spPr>
      </p:pic>
      <p:sp>
        <p:nvSpPr>
          <p:cNvPr id="4" name="3 - TextBox"/>
          <p:cNvSpPr txBox="1"/>
          <p:nvPr/>
        </p:nvSpPr>
        <p:spPr>
          <a:xfrm>
            <a:off x="1142976" y="1428736"/>
            <a:ext cx="6643735" cy="369332"/>
          </a:xfrm>
          <a:prstGeom prst="rect">
            <a:avLst/>
          </a:prstGeom>
        </p:spPr>
        <p:style>
          <a:lnRef idx="1">
            <a:schemeClr val="accent5"/>
          </a:lnRef>
          <a:fillRef idx="2">
            <a:schemeClr val="accent5"/>
          </a:fillRef>
          <a:effectRef idx="1">
            <a:schemeClr val="accent5"/>
          </a:effectRef>
          <a:fontRef idx="minor">
            <a:schemeClr val="dk1"/>
          </a:fontRef>
        </p:style>
        <p:txBody>
          <a:bodyPr wrap="square" rtlCol="0">
            <a:spAutoFit/>
          </a:bodyPr>
          <a:lstStyle/>
          <a:p>
            <a:r>
              <a:rPr lang="el-GR" dirty="0" smtClean="0"/>
              <a:t>                    Η αύξηση της συγκέντρωσης </a:t>
            </a:r>
            <a:r>
              <a:rPr lang="en-US" dirty="0" smtClean="0"/>
              <a:t>CO2 </a:t>
            </a:r>
            <a:r>
              <a:rPr lang="el-GR" dirty="0" smtClean="0"/>
              <a:t>στην ατμόσφαιρα</a:t>
            </a:r>
            <a:endParaRPr lang="el-GR" dirty="0"/>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a:xfrm>
            <a:off x="500034" y="0"/>
            <a:ext cx="8229600" cy="1219200"/>
          </a:xfrm>
        </p:spPr>
        <p:txBody>
          <a:bodyPr>
            <a:normAutofit/>
          </a:bodyPr>
          <a:lstStyle/>
          <a:p>
            <a:pPr algn="ctr"/>
            <a:r>
              <a:rPr lang="el-GR" sz="4000" dirty="0" smtClean="0">
                <a:solidFill>
                  <a:srgbClr val="3CE44C"/>
                </a:solidFill>
                <a:latin typeface="Franklin Gothic Heavy" pitchFamily="34" charset="0"/>
              </a:rPr>
              <a:t>Μεθάνιο</a:t>
            </a:r>
            <a:endParaRPr lang="el-GR" sz="4000" dirty="0">
              <a:solidFill>
                <a:srgbClr val="3CE44C"/>
              </a:solidFill>
              <a:latin typeface="Franklin Gothic Heavy" pitchFamily="34" charset="0"/>
            </a:endParaRPr>
          </a:p>
        </p:txBody>
      </p:sp>
      <p:sp>
        <p:nvSpPr>
          <p:cNvPr id="29697" name="Rectangle 1"/>
          <p:cNvSpPr>
            <a:spLocks noChangeArrowheads="1"/>
          </p:cNvSpPr>
          <p:nvPr/>
        </p:nvSpPr>
        <p:spPr bwMode="auto">
          <a:xfrm>
            <a:off x="-72562" y="-6509475"/>
            <a:ext cx="9216562" cy="1301894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l-GR" sz="1200" b="1" i="0" u="none" strike="noStrike" cap="none" normalizeH="0" baseline="0" dirty="0" smtClean="0">
                <a:ln>
                  <a:noFill/>
                </a:ln>
                <a:solidFill>
                  <a:srgbClr val="CC3300"/>
                </a:solidFill>
                <a:effectLst/>
                <a:latin typeface="Arial" pitchFamily="34" charset="0"/>
                <a:ea typeface="Times New Roman" pitchFamily="18" charset="0"/>
                <a:cs typeface="Times New Roman" pitchFamily="18" charset="0"/>
              </a:rPr>
              <a:t> </a:t>
            </a:r>
          </a:p>
          <a:p>
            <a:pPr marL="0" marR="0" lvl="0" indent="0" algn="l" defTabSz="914400" rtl="0" eaLnBrk="1" fontAlgn="base" latinLnBrk="0" hangingPunct="1">
              <a:lnSpc>
                <a:spcPct val="100000"/>
              </a:lnSpc>
              <a:spcBef>
                <a:spcPct val="0"/>
              </a:spcBef>
              <a:spcAft>
                <a:spcPct val="0"/>
              </a:spcAft>
              <a:buClrTx/>
              <a:buSzTx/>
              <a:buFontTx/>
              <a:buNone/>
              <a:tabLst/>
            </a:pPr>
            <a:endParaRPr lang="el-GR" sz="1200" b="1" dirty="0" smtClean="0">
              <a:solidFill>
                <a:srgbClr val="CC3300"/>
              </a:solidFill>
              <a:latin typeface="Arial" pitchFamily="34" charset="0"/>
              <a:ea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l-GR" sz="1200" b="1" i="0" u="none" strike="noStrike" cap="none" normalizeH="0" baseline="0" dirty="0" smtClean="0">
              <a:ln>
                <a:noFill/>
              </a:ln>
              <a:solidFill>
                <a:srgbClr val="CC3300"/>
              </a:solidFill>
              <a:effectLst/>
              <a:latin typeface="Arial" pitchFamily="34" charset="0"/>
              <a:ea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lang="el-GR" sz="1200" b="1" dirty="0" smtClean="0">
              <a:solidFill>
                <a:srgbClr val="CC3300"/>
              </a:solidFill>
              <a:latin typeface="Arial" pitchFamily="34" charset="0"/>
              <a:ea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l-GR" sz="1200" b="1" i="0" u="none" strike="noStrike" cap="none" normalizeH="0" baseline="0" dirty="0" smtClean="0">
              <a:ln>
                <a:noFill/>
              </a:ln>
              <a:solidFill>
                <a:srgbClr val="CC3300"/>
              </a:solidFill>
              <a:effectLst/>
              <a:latin typeface="Arial" pitchFamily="34" charset="0"/>
              <a:ea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lang="el-GR" sz="1200" b="1" dirty="0" smtClean="0">
              <a:solidFill>
                <a:srgbClr val="CC3300"/>
              </a:solidFill>
              <a:latin typeface="Arial" pitchFamily="34" charset="0"/>
              <a:ea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l-GR" sz="1200" b="1" i="0" u="none" strike="noStrike" cap="none" normalizeH="0" baseline="0" dirty="0" smtClean="0">
              <a:ln>
                <a:noFill/>
              </a:ln>
              <a:solidFill>
                <a:srgbClr val="CC3300"/>
              </a:solidFill>
              <a:effectLst/>
              <a:latin typeface="Arial" pitchFamily="34" charset="0"/>
              <a:ea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lang="el-GR" sz="1200" b="1" dirty="0" smtClean="0">
              <a:solidFill>
                <a:srgbClr val="CC3300"/>
              </a:solidFill>
              <a:latin typeface="Arial" pitchFamily="34" charset="0"/>
              <a:ea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l-GR" sz="1200" b="1" i="0" u="none" strike="noStrike" cap="none" normalizeH="0" baseline="0" dirty="0" smtClean="0">
              <a:ln>
                <a:noFill/>
              </a:ln>
              <a:solidFill>
                <a:srgbClr val="CC3300"/>
              </a:solidFill>
              <a:effectLst/>
              <a:latin typeface="Arial" pitchFamily="34" charset="0"/>
              <a:ea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lang="el-GR" sz="1200" b="1" dirty="0" smtClean="0">
              <a:solidFill>
                <a:srgbClr val="CC3300"/>
              </a:solidFill>
              <a:latin typeface="Arial" pitchFamily="34" charset="0"/>
              <a:ea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l-GR" sz="1200" b="1" i="0" u="none" strike="noStrike" cap="none" normalizeH="0" baseline="0" dirty="0" smtClean="0">
              <a:ln>
                <a:noFill/>
              </a:ln>
              <a:solidFill>
                <a:srgbClr val="CC3300"/>
              </a:solidFill>
              <a:effectLst/>
              <a:latin typeface="Arial" pitchFamily="34" charset="0"/>
              <a:ea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lang="el-GR" sz="1200" b="1" dirty="0" smtClean="0">
              <a:solidFill>
                <a:srgbClr val="CC3300"/>
              </a:solidFill>
              <a:latin typeface="Arial" pitchFamily="34" charset="0"/>
              <a:ea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l-GR" sz="1200" b="1" i="0" u="none" strike="noStrike" cap="none" normalizeH="0" baseline="0" dirty="0" smtClean="0">
              <a:ln>
                <a:noFill/>
              </a:ln>
              <a:solidFill>
                <a:srgbClr val="CC3300"/>
              </a:solidFill>
              <a:effectLst/>
              <a:latin typeface="Arial" pitchFamily="34" charset="0"/>
              <a:ea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lang="el-GR" sz="1200" b="1" dirty="0" smtClean="0">
              <a:solidFill>
                <a:srgbClr val="CC3300"/>
              </a:solidFill>
              <a:latin typeface="Arial" pitchFamily="34" charset="0"/>
              <a:ea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l-GR" sz="1200" b="1" i="0" u="none" strike="noStrike" cap="none" normalizeH="0" baseline="0" dirty="0" smtClean="0">
              <a:ln>
                <a:noFill/>
              </a:ln>
              <a:solidFill>
                <a:srgbClr val="CC3300"/>
              </a:solidFill>
              <a:effectLst/>
              <a:latin typeface="Arial" pitchFamily="34" charset="0"/>
              <a:ea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lang="el-GR" sz="1200" b="1" dirty="0" smtClean="0">
              <a:solidFill>
                <a:srgbClr val="CC3300"/>
              </a:solidFill>
              <a:latin typeface="Arial" pitchFamily="34" charset="0"/>
              <a:ea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l-GR" sz="1200" b="1" i="0" u="none" strike="noStrike" cap="none" normalizeH="0" baseline="0" dirty="0" smtClean="0">
              <a:ln>
                <a:noFill/>
              </a:ln>
              <a:solidFill>
                <a:srgbClr val="CC3300"/>
              </a:solidFill>
              <a:effectLst/>
              <a:latin typeface="Arial" pitchFamily="34" charset="0"/>
              <a:ea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lang="el-GR" sz="1200" b="1" dirty="0" smtClean="0">
              <a:solidFill>
                <a:srgbClr val="CC3300"/>
              </a:solidFill>
              <a:latin typeface="Arial" pitchFamily="34" charset="0"/>
              <a:ea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l-GR" sz="1200" b="1" i="0" u="none" strike="noStrike" cap="none" normalizeH="0" baseline="0" dirty="0" smtClean="0">
              <a:ln>
                <a:noFill/>
              </a:ln>
              <a:solidFill>
                <a:srgbClr val="CC3300"/>
              </a:solidFill>
              <a:effectLst/>
              <a:latin typeface="Arial" pitchFamily="34" charset="0"/>
              <a:ea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lang="el-GR" sz="1200" b="1" dirty="0" smtClean="0">
              <a:solidFill>
                <a:srgbClr val="CC3300"/>
              </a:solidFill>
              <a:latin typeface="Arial" pitchFamily="34" charset="0"/>
              <a:ea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l-GR" sz="1200" b="1" i="0" u="none" strike="noStrike" cap="none" normalizeH="0" baseline="0" dirty="0" smtClean="0">
              <a:ln>
                <a:noFill/>
              </a:ln>
              <a:solidFill>
                <a:srgbClr val="CC3300"/>
              </a:solidFill>
              <a:effectLst/>
              <a:latin typeface="Arial" pitchFamily="34" charset="0"/>
              <a:ea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lang="el-GR" sz="1200" b="1" dirty="0" smtClean="0">
              <a:solidFill>
                <a:srgbClr val="CC3300"/>
              </a:solidFill>
              <a:latin typeface="Arial" pitchFamily="34" charset="0"/>
              <a:ea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l-GR" sz="1200" b="1" i="0" u="none" strike="noStrike" cap="none" normalizeH="0" baseline="0" dirty="0" smtClean="0">
              <a:ln>
                <a:noFill/>
              </a:ln>
              <a:solidFill>
                <a:srgbClr val="CC3300"/>
              </a:solidFill>
              <a:effectLst/>
              <a:latin typeface="Arial" pitchFamily="34" charset="0"/>
              <a:ea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lang="el-GR" sz="1200" b="1" dirty="0" smtClean="0">
              <a:solidFill>
                <a:srgbClr val="CC3300"/>
              </a:solidFill>
              <a:latin typeface="Arial" pitchFamily="34" charset="0"/>
              <a:ea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l-GR" sz="1200" b="1" i="0" u="none" strike="noStrike" cap="none" normalizeH="0" baseline="0" dirty="0" smtClean="0">
              <a:ln>
                <a:noFill/>
              </a:ln>
              <a:solidFill>
                <a:srgbClr val="CC3300"/>
              </a:solidFill>
              <a:effectLst/>
              <a:latin typeface="Arial" pitchFamily="34" charset="0"/>
              <a:ea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lang="el-GR" sz="1200" b="1" dirty="0" smtClean="0">
              <a:solidFill>
                <a:srgbClr val="CC3300"/>
              </a:solidFill>
              <a:latin typeface="Arial" pitchFamily="34" charset="0"/>
              <a:ea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l-GR" sz="1200" b="1" i="0" u="none" strike="noStrike" cap="none" normalizeH="0" baseline="0" dirty="0" smtClean="0">
              <a:ln>
                <a:noFill/>
              </a:ln>
              <a:solidFill>
                <a:srgbClr val="CC3300"/>
              </a:solidFill>
              <a:effectLst/>
              <a:latin typeface="Arial" pitchFamily="34" charset="0"/>
              <a:ea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lang="el-GR" sz="1200" b="1" dirty="0" smtClean="0">
              <a:solidFill>
                <a:srgbClr val="CC3300"/>
              </a:solidFill>
              <a:latin typeface="Arial" pitchFamily="34" charset="0"/>
              <a:ea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l-GR" sz="1200" b="1" i="0" u="none" strike="noStrike" cap="none" normalizeH="0" baseline="0" dirty="0" smtClean="0">
              <a:ln>
                <a:noFill/>
              </a:ln>
              <a:solidFill>
                <a:srgbClr val="CC3300"/>
              </a:solidFill>
              <a:effectLst/>
              <a:latin typeface="Arial" pitchFamily="34" charset="0"/>
              <a:ea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lang="el-GR" sz="1200" b="1" dirty="0" smtClean="0">
              <a:solidFill>
                <a:srgbClr val="CC3300"/>
              </a:solidFill>
              <a:latin typeface="Arial" pitchFamily="34" charset="0"/>
              <a:ea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l-GR" sz="1200" b="1" i="0" u="none" strike="noStrike" cap="none" normalizeH="0" baseline="0" dirty="0" smtClean="0">
                <a:ln>
                  <a:noFill/>
                </a:ln>
                <a:solidFill>
                  <a:srgbClr val="CC3300"/>
                </a:solidFill>
                <a:effectLst/>
                <a:latin typeface="Arial" pitchFamily="34" charset="0"/>
                <a:ea typeface="Times New Roman" pitchFamily="18" charset="0"/>
                <a:cs typeface="Times New Roman" pitchFamily="18" charset="0"/>
              </a:rPr>
              <a:t> </a:t>
            </a:r>
          </a:p>
          <a:p>
            <a:pPr marL="0" marR="0" lvl="0" indent="0" algn="l" defTabSz="914400" rtl="0" eaLnBrk="1" fontAlgn="base" latinLnBrk="0" hangingPunct="1">
              <a:lnSpc>
                <a:spcPct val="100000"/>
              </a:lnSpc>
              <a:spcBef>
                <a:spcPct val="0"/>
              </a:spcBef>
              <a:spcAft>
                <a:spcPct val="0"/>
              </a:spcAft>
              <a:buClrTx/>
              <a:buSzTx/>
              <a:buFontTx/>
              <a:buNone/>
              <a:tabLst/>
            </a:pPr>
            <a:endParaRPr lang="el-GR" sz="1200" b="1" dirty="0" smtClean="0">
              <a:solidFill>
                <a:srgbClr val="CC3300"/>
              </a:solidFill>
              <a:latin typeface="Arial" pitchFamily="34" charset="0"/>
              <a:ea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l-GR" sz="1200" b="1" i="0" u="none" strike="noStrike" cap="none" normalizeH="0" baseline="0" dirty="0" smtClean="0">
              <a:ln>
                <a:noFill/>
              </a:ln>
              <a:solidFill>
                <a:srgbClr val="CC3300"/>
              </a:solidFill>
              <a:effectLst/>
              <a:latin typeface="Arial" pitchFamily="34" charset="0"/>
              <a:ea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lang="el-GR" sz="1200" b="1" dirty="0" smtClean="0">
              <a:solidFill>
                <a:srgbClr val="CC3300"/>
              </a:solidFill>
              <a:latin typeface="Arial" pitchFamily="34" charset="0"/>
              <a:ea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l-GR" sz="1200" b="1" i="0" u="none" strike="noStrike" cap="none" normalizeH="0" baseline="0" dirty="0" smtClean="0">
              <a:ln>
                <a:noFill/>
              </a:ln>
              <a:solidFill>
                <a:srgbClr val="CC3300"/>
              </a:solidFill>
              <a:effectLst/>
              <a:latin typeface="Arial" pitchFamily="34" charset="0"/>
              <a:ea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lang="el-GR" sz="1200" b="1" dirty="0" smtClean="0">
              <a:solidFill>
                <a:srgbClr val="CC3300"/>
              </a:solidFill>
              <a:latin typeface="Arial" pitchFamily="34" charset="0"/>
              <a:ea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l-GR" sz="1200" b="1" i="0" u="none" strike="noStrike" cap="none" normalizeH="0" baseline="0" dirty="0" smtClean="0">
              <a:ln>
                <a:noFill/>
              </a:ln>
              <a:solidFill>
                <a:srgbClr val="CC3300"/>
              </a:solidFill>
              <a:effectLst/>
              <a:latin typeface="Arial" pitchFamily="34" charset="0"/>
              <a:ea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lang="el-GR" sz="1200" b="1" dirty="0" smtClean="0">
              <a:solidFill>
                <a:srgbClr val="CC3300"/>
              </a:solidFill>
              <a:latin typeface="Arial" pitchFamily="34" charset="0"/>
              <a:ea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l-GR" sz="1200" b="1" i="0" u="none" strike="noStrike" cap="none" normalizeH="0" baseline="0" dirty="0" smtClean="0">
              <a:ln>
                <a:noFill/>
              </a:ln>
              <a:solidFill>
                <a:srgbClr val="CC3300"/>
              </a:solidFill>
              <a:effectLst/>
              <a:latin typeface="Arial" pitchFamily="34" charset="0"/>
              <a:ea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lang="el-GR" sz="1200" b="1" dirty="0" smtClean="0">
              <a:solidFill>
                <a:srgbClr val="CC3300"/>
              </a:solidFill>
              <a:latin typeface="Arial" pitchFamily="34" charset="0"/>
              <a:ea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l-GR" sz="1200" b="1" i="0" u="none" strike="noStrike" cap="none" normalizeH="0" baseline="0" dirty="0" smtClean="0">
              <a:ln>
                <a:noFill/>
              </a:ln>
              <a:solidFill>
                <a:srgbClr val="CC3300"/>
              </a:solidFill>
              <a:effectLst/>
              <a:latin typeface="Arial" pitchFamily="34" charset="0"/>
              <a:ea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lang="el-GR" sz="1200" b="1" dirty="0" smtClean="0">
              <a:solidFill>
                <a:srgbClr val="CC3300"/>
              </a:solidFill>
              <a:latin typeface="Arial" pitchFamily="34" charset="0"/>
              <a:ea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l-GR" sz="2800" b="1" i="0" u="none" strike="noStrike" cap="none" normalizeH="0" baseline="0" dirty="0" smtClean="0">
                <a:ln>
                  <a:noFill/>
                </a:ln>
                <a:solidFill>
                  <a:schemeClr val="tx2"/>
                </a:solidFill>
                <a:effectLst/>
                <a:latin typeface="+mj-lt"/>
                <a:ea typeface="Times New Roman" pitchFamily="18" charset="0"/>
                <a:cs typeface="Times New Roman" pitchFamily="18" charset="0"/>
              </a:rPr>
              <a:t>                         </a:t>
            </a:r>
            <a:r>
              <a:rPr kumimoji="0" lang="el-GR" sz="2800" b="1" i="0" u="none" strike="noStrike" cap="none" normalizeH="0" baseline="0" dirty="0" smtClean="0">
                <a:ln>
                  <a:noFill/>
                </a:ln>
                <a:solidFill>
                  <a:srgbClr val="B56B9C"/>
                </a:solidFill>
                <a:effectLst/>
                <a:latin typeface="+mj-lt"/>
                <a:ea typeface="Times New Roman" pitchFamily="18" charset="0"/>
                <a:cs typeface="Times New Roman" pitchFamily="18" charset="0"/>
              </a:rPr>
              <a:t>Φυσικές πηγές :</a:t>
            </a:r>
          </a:p>
          <a:p>
            <a:pPr lvl="1" eaLnBrk="0" fontAlgn="base" hangingPunct="0">
              <a:spcBef>
                <a:spcPct val="0"/>
              </a:spcBef>
              <a:spcAft>
                <a:spcPct val="0"/>
              </a:spcAft>
              <a:buFont typeface="Wingdings" pitchFamily="2" charset="2"/>
              <a:buChar char="Ø"/>
            </a:pPr>
            <a:r>
              <a:rPr lang="el-GR" sz="2400" dirty="0" smtClean="0">
                <a:latin typeface="+mj-lt"/>
                <a:ea typeface="Times New Roman" pitchFamily="18" charset="0"/>
                <a:cs typeface="Times New Roman" pitchFamily="18" charset="0"/>
              </a:rPr>
              <a:t>   </a:t>
            </a:r>
            <a:r>
              <a:rPr kumimoji="0" lang="el-GR" sz="2400" b="0" i="0" u="none" strike="noStrike" cap="none" normalizeH="0" baseline="0" dirty="0" smtClean="0">
                <a:ln>
                  <a:noFill/>
                </a:ln>
                <a:effectLst/>
                <a:latin typeface="+mj-lt"/>
                <a:ea typeface="Times New Roman" pitchFamily="18" charset="0"/>
                <a:cs typeface="Times New Roman" pitchFamily="18" charset="0"/>
              </a:rPr>
              <a:t>  </a:t>
            </a:r>
            <a:r>
              <a:rPr kumimoji="0" lang="el-GR" sz="2400" b="0" i="0" u="none" strike="noStrike" cap="none" normalizeH="0" baseline="0" dirty="0" smtClean="0">
                <a:ln>
                  <a:noFill/>
                </a:ln>
                <a:effectLst/>
                <a:ea typeface="Times New Roman" pitchFamily="18" charset="0"/>
                <a:cs typeface="Times New Roman" pitchFamily="18" charset="0"/>
              </a:rPr>
              <a:t>Υγρότοποι με σχετική συμβολή 76%</a:t>
            </a:r>
            <a:endParaRPr lang="el-GR" sz="2400" dirty="0" smtClean="0"/>
          </a:p>
          <a:p>
            <a:pPr lvl="1" eaLnBrk="0" fontAlgn="base" hangingPunct="0">
              <a:spcBef>
                <a:spcPct val="0"/>
              </a:spcBef>
              <a:spcAft>
                <a:spcPct val="0"/>
              </a:spcAft>
              <a:buFont typeface="Wingdings" pitchFamily="2" charset="2"/>
              <a:buChar char="Ø"/>
            </a:pPr>
            <a:r>
              <a:rPr kumimoji="0" lang="el-GR" sz="2400" b="0" i="1" u="none" strike="noStrike" cap="none" normalizeH="0" baseline="0" dirty="0" smtClean="0">
                <a:ln>
                  <a:noFill/>
                </a:ln>
                <a:effectLst/>
                <a:ea typeface="Times New Roman" pitchFamily="18" charset="0"/>
                <a:cs typeface="Times New Roman" pitchFamily="18" charset="0"/>
              </a:rPr>
              <a:t>     Ωκεανοί με σχετική συμβολή 8%</a:t>
            </a:r>
            <a:endParaRPr kumimoji="0" lang="el-GR" sz="2400" b="0" i="1" u="none" strike="noStrike" cap="none" normalizeH="0" baseline="0" dirty="0" smtClean="0">
              <a:ln>
                <a:noFill/>
              </a:ln>
              <a:effectLst/>
            </a:endParaRPr>
          </a:p>
          <a:p>
            <a:pPr lvl="1" eaLnBrk="0" fontAlgn="base" hangingPunct="0">
              <a:spcBef>
                <a:spcPct val="0"/>
              </a:spcBef>
              <a:spcAft>
                <a:spcPct val="0"/>
              </a:spcAft>
              <a:buFont typeface="Wingdings" pitchFamily="2" charset="2"/>
              <a:buChar char="Ø"/>
            </a:pPr>
            <a:r>
              <a:rPr kumimoji="0" lang="en-US" sz="2400" b="0" i="0" u="none" strike="noStrike" cap="none" normalizeH="0" baseline="0" dirty="0" smtClean="0">
                <a:ln>
                  <a:noFill/>
                </a:ln>
                <a:effectLst/>
                <a:ea typeface="Times New Roman" pitchFamily="18" charset="0"/>
                <a:cs typeface="Times New Roman" pitchFamily="18" charset="0"/>
              </a:rPr>
              <a:t>     </a:t>
            </a:r>
            <a:r>
              <a:rPr kumimoji="0" lang="el-GR" sz="2400" b="0" i="0" u="none" strike="noStrike" cap="none" normalizeH="0" baseline="0" dirty="0" smtClean="0">
                <a:ln>
                  <a:noFill/>
                </a:ln>
                <a:effectLst/>
                <a:ea typeface="Times New Roman" pitchFamily="18" charset="0"/>
                <a:cs typeface="Times New Roman" pitchFamily="18" charset="0"/>
              </a:rPr>
              <a:t>Τερμίτες με σχετική συμβολή 11%</a:t>
            </a:r>
            <a:endParaRPr lang="el-GR" sz="2400" dirty="0" smtClean="0"/>
          </a:p>
          <a:p>
            <a:pPr lvl="1" eaLnBrk="0" fontAlgn="base" hangingPunct="0">
              <a:spcBef>
                <a:spcPct val="0"/>
              </a:spcBef>
              <a:spcAft>
                <a:spcPct val="0"/>
              </a:spcAft>
              <a:buFont typeface="Wingdings" pitchFamily="2" charset="2"/>
              <a:buChar char="Ø"/>
            </a:pPr>
            <a:r>
              <a:rPr kumimoji="0" lang="el-GR" sz="2400" b="0" i="0" u="none" strike="noStrike" cap="none" normalizeH="0" dirty="0" smtClean="0">
                <a:ln>
                  <a:noFill/>
                </a:ln>
                <a:effectLst/>
                <a:ea typeface="Times New Roman" pitchFamily="18" charset="0"/>
                <a:cs typeface="Times New Roman" pitchFamily="18" charset="0"/>
              </a:rPr>
              <a:t>    </a:t>
            </a:r>
            <a:r>
              <a:rPr kumimoji="0" lang="en-US" sz="2400" b="0" i="0" u="none" strike="noStrike" cap="none" normalizeH="0" baseline="0" dirty="0" smtClean="0">
                <a:ln>
                  <a:noFill/>
                </a:ln>
                <a:effectLst/>
                <a:ea typeface="Times New Roman" pitchFamily="18" charset="0"/>
                <a:cs typeface="Times New Roman" pitchFamily="18" charset="0"/>
              </a:rPr>
              <a:t> </a:t>
            </a:r>
            <a:r>
              <a:rPr kumimoji="0" lang="el-GR" sz="2400" b="0" i="0" u="none" strike="noStrike" cap="none" normalizeH="0" baseline="0" dirty="0" err="1" smtClean="0">
                <a:ln>
                  <a:noFill/>
                </a:ln>
                <a:effectLst/>
                <a:ea typeface="Times New Roman" pitchFamily="18" charset="0"/>
                <a:cs typeface="Times New Roman" pitchFamily="18" charset="0"/>
              </a:rPr>
              <a:t>Υδρίτες</a:t>
            </a:r>
            <a:r>
              <a:rPr kumimoji="0" lang="el-GR" sz="2400" b="0" i="0" u="none" strike="noStrike" cap="none" normalizeH="0" baseline="0" dirty="0" smtClean="0">
                <a:ln>
                  <a:noFill/>
                </a:ln>
                <a:effectLst/>
                <a:ea typeface="Times New Roman" pitchFamily="18" charset="0"/>
                <a:cs typeface="Times New Roman" pitchFamily="18" charset="0"/>
              </a:rPr>
              <a:t> μεθανίου με σχετική συμβολή 5%</a:t>
            </a:r>
          </a:p>
          <a:p>
            <a:pPr marL="0" marR="0" lvl="0" indent="0" algn="l" defTabSz="914400" rtl="0" eaLnBrk="1" fontAlgn="base" latinLnBrk="0" hangingPunct="1">
              <a:lnSpc>
                <a:spcPct val="100000"/>
              </a:lnSpc>
              <a:spcBef>
                <a:spcPct val="0"/>
              </a:spcBef>
              <a:spcAft>
                <a:spcPct val="0"/>
              </a:spcAft>
              <a:buClrTx/>
              <a:buSzTx/>
              <a:buFont typeface="Wingdings" pitchFamily="2" charset="2"/>
              <a:buChar char="v"/>
              <a:tabLst/>
            </a:pPr>
            <a:endParaRPr kumimoji="0" lang="el-GR" sz="2400" b="0" i="0" u="none" strike="noStrike" cap="none" normalizeH="0" baseline="0" dirty="0" smtClean="0">
              <a:ln>
                <a:noFill/>
              </a:ln>
              <a:effectLst/>
              <a:latin typeface="+mj-lt"/>
            </a:endParaRPr>
          </a:p>
          <a:p>
            <a:pPr marL="0" marR="0" lvl="0" indent="0" algn="l" defTabSz="914400" rtl="0" eaLnBrk="0" fontAlgn="base" latinLnBrk="0" hangingPunct="0">
              <a:lnSpc>
                <a:spcPct val="100000"/>
              </a:lnSpc>
              <a:spcBef>
                <a:spcPct val="0"/>
              </a:spcBef>
              <a:spcAft>
                <a:spcPct val="0"/>
              </a:spcAft>
              <a:buClrTx/>
              <a:buSzTx/>
              <a:tabLst/>
            </a:pPr>
            <a:r>
              <a:rPr kumimoji="0" lang="el-GR" sz="2400" b="1" i="0" u="none" strike="noStrike" cap="none" normalizeH="0" baseline="0" dirty="0" smtClean="0">
                <a:ln>
                  <a:noFill/>
                </a:ln>
                <a:effectLst/>
                <a:latin typeface="+mj-lt"/>
              </a:rPr>
              <a:t>		</a:t>
            </a:r>
            <a:r>
              <a:rPr kumimoji="0" lang="el-GR" sz="2400" b="1" i="0" u="none" strike="noStrike" cap="none" normalizeH="0" dirty="0" smtClean="0">
                <a:ln>
                  <a:noFill/>
                </a:ln>
                <a:solidFill>
                  <a:srgbClr val="B56B9C"/>
                </a:solidFill>
                <a:effectLst/>
                <a:latin typeface="+mj-lt"/>
              </a:rPr>
              <a:t>    </a:t>
            </a:r>
            <a:r>
              <a:rPr kumimoji="0" lang="el-GR" sz="2800" b="1" i="0" u="none" strike="noStrike" cap="none" normalizeH="0" baseline="0" dirty="0" smtClean="0">
                <a:ln>
                  <a:noFill/>
                </a:ln>
                <a:solidFill>
                  <a:srgbClr val="B56B9C"/>
                </a:solidFill>
                <a:effectLst/>
                <a:latin typeface="+mj-lt"/>
              </a:rPr>
              <a:t>Ανθρωπογενείς</a:t>
            </a:r>
            <a:r>
              <a:rPr kumimoji="0" lang="el-GR" sz="2800" b="1" i="0" u="none" strike="noStrike" cap="none" normalizeH="0" dirty="0" smtClean="0">
                <a:ln>
                  <a:noFill/>
                </a:ln>
                <a:solidFill>
                  <a:srgbClr val="B56B9C"/>
                </a:solidFill>
                <a:effectLst/>
                <a:latin typeface="+mj-lt"/>
              </a:rPr>
              <a:t> πηγές:</a:t>
            </a:r>
            <a:endParaRPr kumimoji="0" lang="el-GR" sz="2800" b="1" i="0" u="none" strike="noStrike" cap="none" normalizeH="0" baseline="0" dirty="0" smtClean="0">
              <a:ln>
                <a:noFill/>
              </a:ln>
              <a:solidFill>
                <a:srgbClr val="B56B9C"/>
              </a:solidFill>
              <a:effectLst/>
              <a:latin typeface="+mj-lt"/>
            </a:endParaRPr>
          </a:p>
          <a:p>
            <a:pPr lvl="1" eaLnBrk="0" fontAlgn="base" hangingPunct="0">
              <a:spcBef>
                <a:spcPct val="0"/>
              </a:spcBef>
              <a:spcAft>
                <a:spcPct val="0"/>
              </a:spcAft>
              <a:buFont typeface="Wingdings" pitchFamily="2" charset="2"/>
              <a:buChar char="Ø"/>
            </a:pPr>
            <a:r>
              <a:rPr lang="en-US" sz="2400" dirty="0" smtClean="0">
                <a:ea typeface="Times New Roman" pitchFamily="18" charset="0"/>
                <a:cs typeface="Times New Roman" pitchFamily="18" charset="0"/>
              </a:rPr>
              <a:t> </a:t>
            </a:r>
            <a:r>
              <a:rPr lang="el-GR" sz="2400" dirty="0" smtClean="0">
                <a:ea typeface="Times New Roman" pitchFamily="18" charset="0"/>
                <a:cs typeface="Times New Roman" pitchFamily="18" charset="0"/>
              </a:rPr>
              <a:t>     </a:t>
            </a:r>
            <a:r>
              <a:rPr lang="el-GR" sz="2400" dirty="0" err="1" smtClean="0">
                <a:ea typeface="Times New Roman" pitchFamily="18" charset="0"/>
                <a:cs typeface="Times New Roman" pitchFamily="18" charset="0"/>
              </a:rPr>
              <a:t>Επιχώσεις</a:t>
            </a:r>
            <a:r>
              <a:rPr lang="el-GR" sz="2400" dirty="0" smtClean="0">
                <a:ea typeface="Times New Roman" pitchFamily="18" charset="0"/>
                <a:cs typeface="Times New Roman" pitchFamily="18" charset="0"/>
              </a:rPr>
              <a:t> απορριμμάτων με σχετική συμβολή 24%</a:t>
            </a:r>
            <a:endParaRPr lang="el-GR" sz="2400" dirty="0" smtClean="0">
              <a:cs typeface="Times New Roman" pitchFamily="18" charset="0"/>
            </a:endParaRPr>
          </a:p>
          <a:p>
            <a:pPr lvl="1" eaLnBrk="0" fontAlgn="base" hangingPunct="0">
              <a:spcBef>
                <a:spcPct val="0"/>
              </a:spcBef>
              <a:spcAft>
                <a:spcPct val="0"/>
              </a:spcAft>
              <a:buFont typeface="Wingdings" pitchFamily="2" charset="2"/>
              <a:buChar char="Ø"/>
            </a:pPr>
            <a:r>
              <a:rPr lang="el-GR" sz="2400" dirty="0" smtClean="0">
                <a:ea typeface="Times New Roman" pitchFamily="18" charset="0"/>
                <a:cs typeface="Times New Roman" pitchFamily="18" charset="0"/>
              </a:rPr>
              <a:t>    </a:t>
            </a:r>
            <a:r>
              <a:rPr kumimoji="0" lang="el-GR" sz="2400" b="0" i="0" u="none" strike="noStrike" cap="none" normalizeH="0" baseline="0" dirty="0" smtClean="0">
                <a:ln>
                  <a:noFill/>
                </a:ln>
                <a:effectLst/>
                <a:ea typeface="Times New Roman" pitchFamily="18" charset="0"/>
                <a:cs typeface="Times New Roman" pitchFamily="18" charset="0"/>
              </a:rPr>
              <a:t>  Εντερική ζύμωση τροφών ζώων με σχετική συμβολή 21%</a:t>
            </a:r>
            <a:endParaRPr kumimoji="0" lang="el-GR" sz="2400" b="0" i="0" u="none" strike="noStrike" cap="none" normalizeH="0" baseline="0" dirty="0" smtClean="0">
              <a:ln>
                <a:noFill/>
              </a:ln>
              <a:effectLst/>
            </a:endParaRPr>
          </a:p>
          <a:p>
            <a:pPr lvl="1" eaLnBrk="0" fontAlgn="base" hangingPunct="0">
              <a:spcBef>
                <a:spcPct val="0"/>
              </a:spcBef>
              <a:spcAft>
                <a:spcPct val="0"/>
              </a:spcAft>
              <a:buFont typeface="Wingdings" pitchFamily="2" charset="2"/>
              <a:buChar char="Ø"/>
            </a:pPr>
            <a:r>
              <a:rPr lang="el-GR" sz="2400" dirty="0" smtClean="0">
                <a:ea typeface="Times New Roman" pitchFamily="18" charset="0"/>
                <a:cs typeface="Times New Roman" pitchFamily="18" charset="0"/>
              </a:rPr>
              <a:t>      Δ</a:t>
            </a:r>
            <a:r>
              <a:rPr kumimoji="0" lang="el-GR" sz="2400" b="0" i="0" u="none" strike="noStrike" cap="none" normalizeH="0" baseline="0" dirty="0" smtClean="0">
                <a:ln>
                  <a:noFill/>
                </a:ln>
                <a:effectLst/>
                <a:ea typeface="Times New Roman" pitchFamily="18" charset="0"/>
                <a:cs typeface="Times New Roman" pitchFamily="18" charset="0"/>
              </a:rPr>
              <a:t>ιαχείριση ζωικών λιπασμάτων με σχετική συμβολή 7%</a:t>
            </a:r>
            <a:endParaRPr kumimoji="0" lang="el-GR" sz="2400" b="0" i="0" u="none" strike="noStrike" cap="none" normalizeH="0" baseline="0" dirty="0" smtClean="0">
              <a:ln>
                <a:noFill/>
              </a:ln>
              <a:effectLst/>
            </a:endParaRPr>
          </a:p>
          <a:p>
            <a:pPr lvl="1" eaLnBrk="0" fontAlgn="base" hangingPunct="0">
              <a:spcBef>
                <a:spcPct val="0"/>
              </a:spcBef>
              <a:spcAft>
                <a:spcPct val="0"/>
              </a:spcAft>
              <a:buFont typeface="Wingdings" pitchFamily="2" charset="2"/>
              <a:buChar char="Ø"/>
            </a:pPr>
            <a:r>
              <a:rPr kumimoji="0" lang="el-GR" sz="2400" b="0" i="0" u="none" strike="noStrike" cap="none" normalizeH="0" baseline="0" dirty="0" smtClean="0">
                <a:ln>
                  <a:noFill/>
                </a:ln>
                <a:effectLst/>
                <a:ea typeface="Times New Roman" pitchFamily="18" charset="0"/>
                <a:cs typeface="Times New Roman" pitchFamily="18" charset="0"/>
              </a:rPr>
              <a:t>      Παραγωγή επεξεργασία πετρελαίου με σχετική συμβολή 7%</a:t>
            </a:r>
            <a:endParaRPr kumimoji="0" lang="el-GR" sz="2400" b="0" i="0" u="none" strike="noStrike" cap="none" normalizeH="0" baseline="0" dirty="0" smtClean="0">
              <a:ln>
                <a:noFill/>
              </a:ln>
              <a:effectLst/>
            </a:endParaRPr>
          </a:p>
          <a:p>
            <a:pPr lvl="1" eaLnBrk="0" fontAlgn="base" hangingPunct="0">
              <a:spcBef>
                <a:spcPct val="0"/>
              </a:spcBef>
              <a:spcAft>
                <a:spcPct val="0"/>
              </a:spcAft>
              <a:buFont typeface="Wingdings" pitchFamily="2" charset="2"/>
              <a:buChar char="Ø"/>
            </a:pPr>
            <a:r>
              <a:rPr kumimoji="0" lang="el-GR" sz="2400" b="0" i="0" u="none" strike="noStrike" cap="none" normalizeH="0" baseline="0" dirty="0" smtClean="0">
                <a:ln>
                  <a:noFill/>
                </a:ln>
                <a:effectLst/>
                <a:ea typeface="Times New Roman" pitchFamily="18" charset="0"/>
                <a:cs typeface="Times New Roman" pitchFamily="18" charset="0"/>
              </a:rPr>
              <a:t>      Απώλειες φυσικού αερίου με σχετική συμβολή 23%</a:t>
            </a:r>
            <a:endParaRPr kumimoji="0" lang="el-GR" sz="2400" b="0" i="0" u="none" strike="noStrike" cap="none" normalizeH="0" baseline="0" dirty="0" smtClean="0">
              <a:ln>
                <a:noFill/>
              </a:ln>
              <a:effectLst/>
            </a:endParaRPr>
          </a:p>
          <a:p>
            <a:pPr lvl="1" eaLnBrk="0" fontAlgn="base" hangingPunct="0">
              <a:spcBef>
                <a:spcPct val="0"/>
              </a:spcBef>
              <a:spcAft>
                <a:spcPct val="0"/>
              </a:spcAft>
              <a:buFont typeface="Wingdings" pitchFamily="2" charset="2"/>
              <a:buChar char="Ø"/>
            </a:pPr>
            <a:r>
              <a:rPr kumimoji="0" lang="el-GR" sz="2400" b="0" i="0" u="none" strike="noStrike" cap="none" normalizeH="0" baseline="0" dirty="0" smtClean="0">
                <a:ln>
                  <a:noFill/>
                </a:ln>
                <a:effectLst/>
                <a:ea typeface="Times New Roman" pitchFamily="18" charset="0"/>
                <a:cs typeface="Times New Roman" pitchFamily="18" charset="0"/>
              </a:rPr>
              <a:t>      Ανθρακωρυχεία με σχετική συμβολή 10%</a:t>
            </a:r>
            <a:endParaRPr kumimoji="0" lang="el-GR" sz="2400" b="0" i="0" u="none" strike="noStrike" cap="none" normalizeH="0" baseline="0" dirty="0" smtClean="0">
              <a:ln>
                <a:noFill/>
              </a:ln>
              <a:effectLst/>
            </a:endParaRPr>
          </a:p>
          <a:p>
            <a:pPr lvl="1" eaLnBrk="0" fontAlgn="base" hangingPunct="0">
              <a:spcBef>
                <a:spcPct val="0"/>
              </a:spcBef>
              <a:spcAft>
                <a:spcPct val="0"/>
              </a:spcAft>
              <a:buFont typeface="Wingdings" pitchFamily="2" charset="2"/>
              <a:buChar char="Ø"/>
            </a:pPr>
            <a:r>
              <a:rPr kumimoji="0" lang="el-GR" sz="2400" b="0" i="0" u="none" strike="noStrike" cap="none" normalizeH="0" baseline="0" dirty="0" smtClean="0">
                <a:ln>
                  <a:noFill/>
                </a:ln>
                <a:effectLst/>
                <a:ea typeface="Times New Roman" pitchFamily="18" charset="0"/>
                <a:cs typeface="Times New Roman" pitchFamily="18" charset="0"/>
              </a:rPr>
              <a:t>      Επεξεργασία λημμάτων με σχετική συμβολή 7%</a:t>
            </a:r>
            <a:endParaRPr kumimoji="0" lang="el-GR" sz="2400" b="0" i="0" u="none" strike="noStrike" cap="none" normalizeH="0" baseline="0" dirty="0" smtClean="0">
              <a:ln>
                <a:noFill/>
              </a:ln>
              <a:effectLst/>
            </a:endParaRP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ext Box 2"/>
          <p:cNvSpPr txBox="1">
            <a:spLocks noChangeArrowheads="1"/>
          </p:cNvSpPr>
          <p:nvPr/>
        </p:nvSpPr>
        <p:spPr bwMode="auto">
          <a:xfrm>
            <a:off x="285720" y="4643446"/>
            <a:ext cx="7924800" cy="2970044"/>
          </a:xfrm>
          <a:prstGeom prst="rect">
            <a:avLst/>
          </a:prstGeom>
          <a:noFill/>
          <a:ln w="9525">
            <a:noFill/>
            <a:miter lim="800000"/>
            <a:headEnd/>
            <a:tailEnd/>
          </a:ln>
        </p:spPr>
        <p:txBody>
          <a:bodyPr>
            <a:spAutoFit/>
          </a:bodyPr>
          <a:lstStyle/>
          <a:p>
            <a:pPr algn="just">
              <a:spcBef>
                <a:spcPct val="50000"/>
              </a:spcBef>
              <a:defRPr/>
            </a:pPr>
            <a:r>
              <a:rPr lang="el-GR" sz="2000" dirty="0" smtClean="0">
                <a:latin typeface="Arial" charset="0"/>
              </a:rPr>
              <a:t>Η παρουσίαση των παραγόντων (φυσικών και ανθρωπογενών)  που προκαλούν την κλιματική αλλαγή, των συνεπειών που αυτή θα επιφέρει , των μέτρων που έχουν ληφθεί  για τον περιορισμό του φαινομένου και των προτάσεων- λύσεων  της Πράσινης Χημείας για ένα βιώσιμο μέλλον του πλανήτη μας.</a:t>
            </a:r>
            <a:endParaRPr lang="el-GR" sz="2000" dirty="0">
              <a:latin typeface="Arial" charset="0"/>
            </a:endParaRPr>
          </a:p>
          <a:p>
            <a:pPr>
              <a:spcBef>
                <a:spcPct val="50000"/>
              </a:spcBef>
              <a:defRPr/>
            </a:pPr>
            <a:endParaRPr lang="el-GR" sz="2000" dirty="0">
              <a:latin typeface="Arial" charset="0"/>
            </a:endParaRPr>
          </a:p>
          <a:p>
            <a:pPr>
              <a:spcBef>
                <a:spcPct val="50000"/>
              </a:spcBef>
              <a:defRPr/>
            </a:pPr>
            <a:endParaRPr lang="el-GR" sz="2000" dirty="0"/>
          </a:p>
          <a:p>
            <a:pPr>
              <a:spcBef>
                <a:spcPct val="50000"/>
              </a:spcBef>
              <a:defRPr/>
            </a:pPr>
            <a:endParaRPr lang="el-GR" dirty="0"/>
          </a:p>
        </p:txBody>
      </p:sp>
      <p:sp>
        <p:nvSpPr>
          <p:cNvPr id="5123" name="Text Box 3"/>
          <p:cNvSpPr txBox="1">
            <a:spLocks noChangeArrowheads="1"/>
          </p:cNvSpPr>
          <p:nvPr/>
        </p:nvSpPr>
        <p:spPr bwMode="auto">
          <a:xfrm>
            <a:off x="285720" y="714356"/>
            <a:ext cx="3429000" cy="396875"/>
          </a:xfrm>
          <a:prstGeom prst="rect">
            <a:avLst/>
          </a:prstGeom>
          <a:solidFill>
            <a:schemeClr val="accent2">
              <a:lumMod val="20000"/>
              <a:lumOff val="80000"/>
            </a:schemeClr>
          </a:solidFill>
          <a:ln w="12700">
            <a:noFill/>
            <a:miter lim="800000"/>
            <a:headEnd type="none" w="sm" len="sm"/>
            <a:tailEnd type="none" w="sm" len="sm"/>
          </a:ln>
          <a:effectLst/>
        </p:spPr>
        <p:txBody>
          <a:bodyPr>
            <a:spAutoFit/>
          </a:bodyPr>
          <a:lstStyle/>
          <a:p>
            <a:pPr>
              <a:spcBef>
                <a:spcPct val="50000"/>
              </a:spcBef>
              <a:defRPr/>
            </a:pPr>
            <a:r>
              <a:rPr lang="el-GR" sz="2000" b="1" dirty="0">
                <a:solidFill>
                  <a:srgbClr val="3CE44C"/>
                </a:solidFill>
                <a:effectLst>
                  <a:outerShdw blurRad="38100" dist="38100" dir="2700000" algn="tl">
                    <a:srgbClr val="000000"/>
                  </a:outerShdw>
                </a:effectLst>
              </a:rPr>
              <a:t>ΤΙΤΛΟΣ ΕΡΓΑΣΙΑΣ-ΘΕΜΑ</a:t>
            </a:r>
          </a:p>
        </p:txBody>
      </p:sp>
      <p:sp>
        <p:nvSpPr>
          <p:cNvPr id="4100" name="Text Box 4"/>
          <p:cNvSpPr txBox="1">
            <a:spLocks noChangeArrowheads="1"/>
          </p:cNvSpPr>
          <p:nvPr/>
        </p:nvSpPr>
        <p:spPr bwMode="auto">
          <a:xfrm>
            <a:off x="228600" y="1214422"/>
            <a:ext cx="7620000" cy="861774"/>
          </a:xfrm>
          <a:prstGeom prst="rect">
            <a:avLst/>
          </a:prstGeom>
          <a:noFill/>
          <a:ln w="12700">
            <a:noFill/>
            <a:miter lim="800000"/>
            <a:headEnd type="none" w="sm" len="sm"/>
            <a:tailEnd type="none" w="sm" len="sm"/>
          </a:ln>
        </p:spPr>
        <p:txBody>
          <a:bodyPr wrap="square">
            <a:spAutoFit/>
          </a:bodyPr>
          <a:lstStyle/>
          <a:p>
            <a:pPr>
              <a:spcBef>
                <a:spcPct val="50000"/>
              </a:spcBef>
              <a:defRPr/>
            </a:pPr>
            <a:r>
              <a:rPr lang="el-GR" sz="2000" dirty="0" smtClean="0">
                <a:latin typeface="Arial" charset="0"/>
              </a:rPr>
              <a:t>Κλιματική  αλλαγή και Πράσινη Χημεία.</a:t>
            </a:r>
            <a:endParaRPr lang="el-GR" sz="2000" dirty="0">
              <a:latin typeface="Arial" charset="0"/>
            </a:endParaRPr>
          </a:p>
          <a:p>
            <a:pPr>
              <a:spcBef>
                <a:spcPct val="50000"/>
              </a:spcBef>
              <a:defRPr/>
            </a:pPr>
            <a:endParaRPr lang="el-GR" sz="2000" dirty="0">
              <a:latin typeface="Arial" charset="0"/>
            </a:endParaRPr>
          </a:p>
        </p:txBody>
      </p:sp>
      <p:sp>
        <p:nvSpPr>
          <p:cNvPr id="5127" name="Text Box 7"/>
          <p:cNvSpPr txBox="1">
            <a:spLocks noChangeArrowheads="1"/>
          </p:cNvSpPr>
          <p:nvPr/>
        </p:nvSpPr>
        <p:spPr bwMode="auto">
          <a:xfrm>
            <a:off x="304800" y="4114800"/>
            <a:ext cx="4495800" cy="396875"/>
          </a:xfrm>
          <a:prstGeom prst="rect">
            <a:avLst/>
          </a:prstGeom>
          <a:solidFill>
            <a:schemeClr val="accent2">
              <a:lumMod val="20000"/>
              <a:lumOff val="80000"/>
            </a:schemeClr>
          </a:solidFill>
          <a:ln w="12700">
            <a:noFill/>
            <a:miter lim="800000"/>
            <a:headEnd type="none" w="sm" len="sm"/>
            <a:tailEnd type="none" w="sm" len="sm"/>
          </a:ln>
          <a:effectLst/>
        </p:spPr>
        <p:txBody>
          <a:bodyPr>
            <a:spAutoFit/>
          </a:bodyPr>
          <a:lstStyle/>
          <a:p>
            <a:pPr>
              <a:spcBef>
                <a:spcPct val="50000"/>
              </a:spcBef>
              <a:defRPr/>
            </a:pPr>
            <a:r>
              <a:rPr lang="el-GR" sz="2000" b="1" dirty="0">
                <a:solidFill>
                  <a:srgbClr val="3CE44C"/>
                </a:solidFill>
                <a:effectLst>
                  <a:outerShdw blurRad="38100" dist="38100" dir="2700000" algn="tl">
                    <a:srgbClr val="000000"/>
                  </a:outerShdw>
                </a:effectLst>
              </a:rPr>
              <a:t>ΣΤΟΧΟΣ-ΣΚΟΠΟΣ ΤΗΣ ΕΡΓΑΣΙΑΣ</a:t>
            </a:r>
          </a:p>
        </p:txBody>
      </p:sp>
      <p:sp>
        <p:nvSpPr>
          <p:cNvPr id="4102" name="Text Box 8"/>
          <p:cNvSpPr txBox="1">
            <a:spLocks noChangeArrowheads="1"/>
          </p:cNvSpPr>
          <p:nvPr/>
        </p:nvSpPr>
        <p:spPr bwMode="auto">
          <a:xfrm>
            <a:off x="3810000" y="609600"/>
            <a:ext cx="3276600" cy="457200"/>
          </a:xfrm>
          <a:prstGeom prst="rect">
            <a:avLst/>
          </a:prstGeom>
          <a:noFill/>
          <a:ln w="12700">
            <a:noFill/>
            <a:miter lim="800000"/>
            <a:headEnd type="none" w="sm" len="sm"/>
            <a:tailEnd type="none" w="sm" len="sm"/>
          </a:ln>
        </p:spPr>
        <p:txBody>
          <a:bodyPr>
            <a:spAutoFit/>
          </a:bodyPr>
          <a:lstStyle/>
          <a:p>
            <a:pPr>
              <a:spcBef>
                <a:spcPct val="50000"/>
              </a:spcBef>
            </a:pPr>
            <a:endParaRPr lang="el-GR"/>
          </a:p>
        </p:txBody>
      </p:sp>
      <p:sp>
        <p:nvSpPr>
          <p:cNvPr id="4103" name="Text Box 10"/>
          <p:cNvSpPr txBox="1">
            <a:spLocks noChangeArrowheads="1"/>
          </p:cNvSpPr>
          <p:nvPr/>
        </p:nvSpPr>
        <p:spPr bwMode="auto">
          <a:xfrm>
            <a:off x="3657600" y="1981200"/>
            <a:ext cx="3429000" cy="457200"/>
          </a:xfrm>
          <a:prstGeom prst="rect">
            <a:avLst/>
          </a:prstGeom>
          <a:noFill/>
          <a:ln w="12700">
            <a:noFill/>
            <a:miter lim="800000"/>
            <a:headEnd type="none" w="sm" len="sm"/>
            <a:tailEnd type="none" w="sm" len="sm"/>
          </a:ln>
        </p:spPr>
        <p:txBody>
          <a:bodyPr>
            <a:spAutoFit/>
          </a:bodyPr>
          <a:lstStyle/>
          <a:p>
            <a:pPr>
              <a:spcBef>
                <a:spcPct val="50000"/>
              </a:spcBef>
            </a:pPr>
            <a:endParaRPr lang="el-GR"/>
          </a:p>
        </p:txBody>
      </p:sp>
      <p:sp>
        <p:nvSpPr>
          <p:cNvPr id="4104" name="Text Box 12"/>
          <p:cNvSpPr txBox="1">
            <a:spLocks noChangeArrowheads="1"/>
          </p:cNvSpPr>
          <p:nvPr/>
        </p:nvSpPr>
        <p:spPr bwMode="auto">
          <a:xfrm>
            <a:off x="3581400" y="1905000"/>
            <a:ext cx="4038600" cy="457200"/>
          </a:xfrm>
          <a:prstGeom prst="rect">
            <a:avLst/>
          </a:prstGeom>
          <a:noFill/>
          <a:ln w="12700">
            <a:noFill/>
            <a:miter lim="800000"/>
            <a:headEnd type="none" w="sm" len="sm"/>
            <a:tailEnd type="none" w="sm" len="sm"/>
          </a:ln>
        </p:spPr>
        <p:txBody>
          <a:bodyPr>
            <a:spAutoFit/>
          </a:bodyPr>
          <a:lstStyle/>
          <a:p>
            <a:pPr>
              <a:spcBef>
                <a:spcPct val="50000"/>
              </a:spcBef>
            </a:pPr>
            <a:endParaRPr lang="el-GR"/>
          </a:p>
        </p:txBody>
      </p:sp>
      <p:pic>
        <p:nvPicPr>
          <p:cNvPr id="4105" name="Picture 11" descr="http://upload.wikimedia.org/wikipedia/commons/thumb/d/d7/Schuelp_bilderbuchwindraeder.JPG/180px-Schuelp_bilderbuchwindraeder.JPG">
            <a:hlinkClick r:id="rId3"/>
          </p:cNvPr>
          <p:cNvPicPr>
            <a:picLocks noChangeAspect="1" noChangeArrowheads="1"/>
          </p:cNvPicPr>
          <p:nvPr/>
        </p:nvPicPr>
        <p:blipFill>
          <a:blip r:embed="rId4" cstate="print"/>
          <a:srcRect/>
          <a:stretch>
            <a:fillRect/>
          </a:stretch>
        </p:blipFill>
        <p:spPr bwMode="auto">
          <a:xfrm>
            <a:off x="5929322" y="1785926"/>
            <a:ext cx="2214563" cy="1785950"/>
          </a:xfrm>
          <a:prstGeom prst="rect">
            <a:avLst/>
          </a:prstGeom>
          <a:noFill/>
          <a:ln w="9525">
            <a:noFill/>
            <a:miter lim="800000"/>
            <a:headEnd/>
            <a:tailEnd/>
          </a:ln>
        </p:spPr>
      </p:pic>
      <p:pic>
        <p:nvPicPr>
          <p:cNvPr id="24577" name="Picture 1" descr="C:\Documents and Settings\User\Επιφάνεια εργασίας\ΙΩΑΝΝΑ ΔιΧηΝΕΤ\εικονες ιωαννα\klimatikesallages[1].jpg"/>
          <p:cNvPicPr>
            <a:picLocks noChangeAspect="1" noChangeArrowheads="1"/>
          </p:cNvPicPr>
          <p:nvPr/>
        </p:nvPicPr>
        <p:blipFill>
          <a:blip r:embed="rId5" cstate="print"/>
          <a:srcRect/>
          <a:stretch>
            <a:fillRect/>
          </a:stretch>
        </p:blipFill>
        <p:spPr bwMode="auto">
          <a:xfrm>
            <a:off x="428596" y="1785926"/>
            <a:ext cx="2214577" cy="1857388"/>
          </a:xfrm>
          <a:prstGeom prst="rect">
            <a:avLst/>
          </a:prstGeom>
          <a:noFill/>
        </p:spPr>
      </p:pic>
      <p:pic>
        <p:nvPicPr>
          <p:cNvPr id="24579" name="Picture 3" descr="C:\Documents and Settings\User\Επιφάνεια εργασίας\ΙΩΑΝΝΑ ΔιΧηΝΕΤ\εικονες ιωαννα\climate-change-crisis-catastrophic[1].jpg"/>
          <p:cNvPicPr preferRelativeResize="0">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3143240" y="1785926"/>
            <a:ext cx="2357454" cy="1802759"/>
          </a:xfrm>
          <a:prstGeom prst="rect">
            <a:avLst/>
          </a:prstGeom>
          <a:noFill/>
        </p:spPr>
      </p:pic>
    </p:spTree>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5127"/>
                                        </p:tgtEl>
                                        <p:attrNameLst>
                                          <p:attrName>style.visibility</p:attrName>
                                        </p:attrNameLst>
                                      </p:cBhvr>
                                      <p:to>
                                        <p:strVal val="visible"/>
                                      </p:to>
                                    </p:set>
                                    <p:anim calcmode="lin" valueType="num">
                                      <p:cBhvr additive="base">
                                        <p:cTn id="7" dur="500" fill="hold"/>
                                        <p:tgtEl>
                                          <p:spTgt spid="5127"/>
                                        </p:tgtEl>
                                        <p:attrNameLst>
                                          <p:attrName>ppt_x</p:attrName>
                                        </p:attrNameLst>
                                      </p:cBhvr>
                                      <p:tavLst>
                                        <p:tav tm="0">
                                          <p:val>
                                            <p:strVal val="0-#ppt_w/2"/>
                                          </p:val>
                                        </p:tav>
                                        <p:tav tm="100000">
                                          <p:val>
                                            <p:strVal val="#ppt_x"/>
                                          </p:val>
                                        </p:tav>
                                      </p:tavLst>
                                    </p:anim>
                                    <p:anim calcmode="lin" valueType="num">
                                      <p:cBhvr additive="base">
                                        <p:cTn id="8" dur="500" fill="hold"/>
                                        <p:tgtEl>
                                          <p:spTgt spid="512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5122"/>
                                        </p:tgtEl>
                                        <p:attrNameLst>
                                          <p:attrName>style.visibility</p:attrName>
                                        </p:attrNameLst>
                                      </p:cBhvr>
                                      <p:to>
                                        <p:strVal val="visible"/>
                                      </p:to>
                                    </p:set>
                                    <p:anim calcmode="lin" valueType="num">
                                      <p:cBhvr additive="base">
                                        <p:cTn id="13" dur="500" fill="hold"/>
                                        <p:tgtEl>
                                          <p:spTgt spid="5122"/>
                                        </p:tgtEl>
                                        <p:attrNameLst>
                                          <p:attrName>ppt_x</p:attrName>
                                        </p:attrNameLst>
                                      </p:cBhvr>
                                      <p:tavLst>
                                        <p:tav tm="0">
                                          <p:val>
                                            <p:strVal val="0-#ppt_w/2"/>
                                          </p:val>
                                        </p:tav>
                                        <p:tav tm="100000">
                                          <p:val>
                                            <p:strVal val="#ppt_x"/>
                                          </p:val>
                                        </p:tav>
                                      </p:tavLst>
                                    </p:anim>
                                    <p:anim calcmode="lin" valueType="num">
                                      <p:cBhvr additive="base">
                                        <p:cTn id="14" dur="500" fill="hold"/>
                                        <p:tgtEl>
                                          <p:spTgt spid="51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2" grpId="0" autoUpdateAnimBg="0"/>
      <p:bldP spid="5127" grpId="0" animBg="1" autoUpdateAnimBg="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3" name="Rectangle 3"/>
          <p:cNvSpPr>
            <a:spLocks noChangeArrowheads="1"/>
          </p:cNvSpPr>
          <p:nvPr/>
        </p:nvSpPr>
        <p:spPr bwMode="auto">
          <a:xfrm>
            <a:off x="642910" y="357166"/>
            <a:ext cx="7786742" cy="624786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tabLst/>
            </a:pPr>
            <a:r>
              <a:rPr kumimoji="0" lang="el-GR" sz="2800" b="1" i="0" u="none" strike="noStrike" cap="none" normalizeH="0" baseline="0" dirty="0" smtClean="0">
                <a:ln>
                  <a:noFill/>
                </a:ln>
                <a:solidFill>
                  <a:srgbClr val="3CE44C"/>
                </a:solidFill>
                <a:effectLst/>
                <a:latin typeface="Franklin Gothic Heavy" pitchFamily="34" charset="0"/>
                <a:ea typeface="Calibri" pitchFamily="34" charset="0"/>
                <a:cs typeface="Times New Roman" pitchFamily="18" charset="0"/>
              </a:rPr>
              <a:t>Οι ανθρωπογενείς παράγοντες που επιδεινώνουν το φαινόμενο του θερμοκηπίου και επηρεάζουν τις κλιματικές αλλαγές είναι οι εξής:</a:t>
            </a:r>
            <a:endParaRPr kumimoji="0" lang="el-GR" sz="2800" b="0" i="0" u="none" strike="noStrike" cap="none" normalizeH="0" baseline="0" dirty="0" smtClean="0">
              <a:ln>
                <a:noFill/>
              </a:ln>
              <a:solidFill>
                <a:srgbClr val="3CE44C"/>
              </a:solidFill>
              <a:effectLst/>
              <a:latin typeface="Franklin Gothic Heavy" pitchFamily="34" charset="0"/>
            </a:endParaRPr>
          </a:p>
          <a:p>
            <a:pPr marL="0" marR="0" lvl="0" indent="0" algn="l" defTabSz="914400" rtl="0" eaLnBrk="0" fontAlgn="base" latinLnBrk="0" hangingPunct="0">
              <a:lnSpc>
                <a:spcPct val="100000"/>
              </a:lnSpc>
              <a:spcBef>
                <a:spcPct val="0"/>
              </a:spcBef>
              <a:spcAft>
                <a:spcPct val="0"/>
              </a:spcAft>
              <a:buClrTx/>
              <a:buSzTx/>
              <a:buFont typeface="Wingdings" pitchFamily="2" charset="2"/>
              <a:buChar char="Ø"/>
              <a:tabLst/>
            </a:pPr>
            <a:r>
              <a:rPr kumimoji="0" lang="el-GR" b="0" i="0" u="none" strike="noStrike" cap="none" normalizeH="0" baseline="0" dirty="0" smtClean="0">
                <a:ln>
                  <a:noFill/>
                </a:ln>
                <a:effectLst/>
                <a:ea typeface="Times New Roman" pitchFamily="18" charset="0"/>
                <a:cs typeface="Times New Roman" pitchFamily="18" charset="0"/>
              </a:rPr>
              <a:t>Τα εργοστάσια παραγωγής ηλεκτρικής ενέργειας (κυρίως αυτά που χρησιμοποιούν ορυκτά καύσιμα)</a:t>
            </a:r>
            <a:endParaRPr kumimoji="0" lang="el-GR" b="0" i="0" u="none" strike="noStrike" cap="none" normalizeH="0" baseline="0" dirty="0" smtClean="0">
              <a:ln>
                <a:noFill/>
              </a:ln>
              <a:effectLst/>
            </a:endParaRPr>
          </a:p>
          <a:p>
            <a:pPr marL="0" marR="0" lvl="0" indent="0" algn="l" defTabSz="914400" rtl="0" eaLnBrk="0" fontAlgn="base" latinLnBrk="0" hangingPunct="0">
              <a:lnSpc>
                <a:spcPct val="100000"/>
              </a:lnSpc>
              <a:spcBef>
                <a:spcPct val="0"/>
              </a:spcBef>
              <a:spcAft>
                <a:spcPct val="0"/>
              </a:spcAft>
              <a:buClrTx/>
              <a:buSzTx/>
              <a:buFont typeface="Wingdings" pitchFamily="2" charset="2"/>
              <a:buChar char="Ø"/>
              <a:tabLst/>
            </a:pPr>
            <a:r>
              <a:rPr kumimoji="0" lang="el-GR" b="0" i="0" u="none" strike="noStrike" cap="none" normalizeH="0" baseline="0" dirty="0" smtClean="0">
                <a:ln>
                  <a:noFill/>
                </a:ln>
                <a:effectLst/>
                <a:ea typeface="Times New Roman" pitchFamily="18" charset="0"/>
                <a:cs typeface="Times New Roman" pitchFamily="18" charset="0"/>
              </a:rPr>
              <a:t>Η πετροχημική βιομηχανία</a:t>
            </a:r>
            <a:endParaRPr kumimoji="0" lang="el-GR" b="0" i="0" u="none" strike="noStrike" cap="none" normalizeH="0" baseline="0" dirty="0" smtClean="0">
              <a:ln>
                <a:noFill/>
              </a:ln>
              <a:effectLst/>
            </a:endParaRPr>
          </a:p>
          <a:p>
            <a:pPr marL="0" marR="0" lvl="0" indent="0" algn="l" defTabSz="914400" rtl="0" eaLnBrk="0" fontAlgn="base" latinLnBrk="0" hangingPunct="0">
              <a:lnSpc>
                <a:spcPct val="100000"/>
              </a:lnSpc>
              <a:spcBef>
                <a:spcPct val="0"/>
              </a:spcBef>
              <a:spcAft>
                <a:spcPct val="0"/>
              </a:spcAft>
              <a:buClrTx/>
              <a:buSzTx/>
              <a:buFont typeface="Wingdings" pitchFamily="2" charset="2"/>
              <a:buChar char="Ø"/>
              <a:tabLst/>
            </a:pPr>
            <a:r>
              <a:rPr kumimoji="0" lang="el-GR" b="0" i="0" u="none" strike="noStrike" cap="none" normalizeH="0" baseline="0" dirty="0" smtClean="0">
                <a:ln>
                  <a:noFill/>
                </a:ln>
                <a:effectLst/>
                <a:ea typeface="Times New Roman" pitchFamily="18" charset="0"/>
                <a:cs typeface="Times New Roman" pitchFamily="18" charset="0"/>
              </a:rPr>
              <a:t>Η αύξηση του πληθυσμού της γης</a:t>
            </a:r>
            <a:endParaRPr kumimoji="0" lang="el-GR" b="0" i="0" u="none" strike="noStrike" cap="none" normalizeH="0" baseline="0" dirty="0" smtClean="0">
              <a:ln>
                <a:noFill/>
              </a:ln>
              <a:effectLst/>
            </a:endParaRPr>
          </a:p>
          <a:p>
            <a:pPr marL="0" marR="0" lvl="0" indent="0" algn="l" defTabSz="914400" rtl="0" eaLnBrk="0" fontAlgn="base" latinLnBrk="0" hangingPunct="0">
              <a:lnSpc>
                <a:spcPct val="100000"/>
              </a:lnSpc>
              <a:spcBef>
                <a:spcPct val="0"/>
              </a:spcBef>
              <a:spcAft>
                <a:spcPct val="0"/>
              </a:spcAft>
              <a:buClrTx/>
              <a:buSzTx/>
              <a:buFont typeface="Wingdings" pitchFamily="2" charset="2"/>
              <a:buChar char="Ø"/>
              <a:tabLst/>
            </a:pPr>
            <a:r>
              <a:rPr kumimoji="0" lang="el-GR" b="0" i="0" u="none" strike="noStrike" cap="none" normalizeH="0" baseline="0" dirty="0" smtClean="0">
                <a:ln>
                  <a:noFill/>
                </a:ln>
                <a:effectLst/>
                <a:ea typeface="Times New Roman" pitchFamily="18" charset="0"/>
                <a:cs typeface="Times New Roman" pitchFamily="18" charset="0"/>
              </a:rPr>
              <a:t>Τα οχήματα</a:t>
            </a:r>
            <a:endParaRPr kumimoji="0" lang="el-GR" b="0" i="0" u="none" strike="noStrike" cap="none" normalizeH="0" baseline="0" dirty="0" smtClean="0">
              <a:ln>
                <a:noFill/>
              </a:ln>
              <a:effectLst/>
            </a:endParaRPr>
          </a:p>
          <a:p>
            <a:pPr marL="0" marR="0" lvl="0" indent="0" algn="l" defTabSz="914400" rtl="0" eaLnBrk="0" fontAlgn="base" latinLnBrk="0" hangingPunct="0">
              <a:lnSpc>
                <a:spcPct val="100000"/>
              </a:lnSpc>
              <a:spcBef>
                <a:spcPct val="0"/>
              </a:spcBef>
              <a:spcAft>
                <a:spcPct val="0"/>
              </a:spcAft>
              <a:buClrTx/>
              <a:buSzTx/>
              <a:buFont typeface="Wingdings" pitchFamily="2" charset="2"/>
              <a:buChar char="Ø"/>
              <a:tabLst/>
            </a:pPr>
            <a:r>
              <a:rPr kumimoji="0" lang="el-GR" b="0" i="0" u="none" strike="noStrike" cap="none" normalizeH="0" baseline="0" dirty="0" smtClean="0">
                <a:ln>
                  <a:noFill/>
                </a:ln>
                <a:effectLst/>
                <a:ea typeface="Times New Roman" pitchFamily="18" charset="0"/>
                <a:cs typeface="Times New Roman" pitchFamily="18" charset="0"/>
              </a:rPr>
              <a:t>Καταστροφή των δασών, ξυλεία και χαρτί</a:t>
            </a:r>
            <a:endParaRPr kumimoji="0" lang="el-GR" b="0" i="0" u="none" strike="noStrike" cap="none" normalizeH="0" baseline="0" dirty="0" smtClean="0">
              <a:ln>
                <a:noFill/>
              </a:ln>
              <a:effectLst/>
            </a:endParaRPr>
          </a:p>
          <a:p>
            <a:pPr marL="0" marR="0" lvl="0" indent="0" algn="l" defTabSz="914400" rtl="0" eaLnBrk="0" fontAlgn="base" latinLnBrk="0" hangingPunct="0">
              <a:lnSpc>
                <a:spcPct val="100000"/>
              </a:lnSpc>
              <a:spcBef>
                <a:spcPct val="0"/>
              </a:spcBef>
              <a:spcAft>
                <a:spcPct val="0"/>
              </a:spcAft>
              <a:buClrTx/>
              <a:buSzTx/>
              <a:buFont typeface="Wingdings" pitchFamily="2" charset="2"/>
              <a:buChar char="Ø"/>
              <a:tabLst/>
            </a:pPr>
            <a:r>
              <a:rPr kumimoji="0" lang="el-GR" b="0" i="0" u="none" strike="noStrike" cap="none" normalizeH="0" baseline="0" dirty="0" smtClean="0">
                <a:ln>
                  <a:noFill/>
                </a:ln>
                <a:effectLst/>
                <a:ea typeface="Times New Roman" pitchFamily="18" charset="0"/>
                <a:cs typeface="Times New Roman" pitchFamily="18" charset="0"/>
              </a:rPr>
              <a:t>Οι φωτιές που καίνε μεγάλες δασικές εκτάσεις</a:t>
            </a:r>
            <a:endParaRPr kumimoji="0" lang="el-GR" b="0" i="0" u="none" strike="noStrike" cap="none" normalizeH="0" baseline="0" dirty="0" smtClean="0">
              <a:ln>
                <a:noFill/>
              </a:ln>
              <a:effectLst/>
            </a:endParaRPr>
          </a:p>
          <a:p>
            <a:pPr marL="0" marR="0" lvl="0" indent="0" algn="l" defTabSz="914400" rtl="0" eaLnBrk="0" fontAlgn="base" latinLnBrk="0" hangingPunct="0">
              <a:lnSpc>
                <a:spcPct val="100000"/>
              </a:lnSpc>
              <a:spcBef>
                <a:spcPct val="0"/>
              </a:spcBef>
              <a:spcAft>
                <a:spcPct val="0"/>
              </a:spcAft>
              <a:buClrTx/>
              <a:buSzTx/>
              <a:buFont typeface="Wingdings" pitchFamily="2" charset="2"/>
              <a:buChar char="Ø"/>
              <a:tabLst/>
            </a:pPr>
            <a:r>
              <a:rPr kumimoji="0" lang="el-GR" b="0" i="0" u="none" strike="noStrike" cap="none" normalizeH="0" baseline="0" dirty="0" smtClean="0">
                <a:ln>
                  <a:noFill/>
                </a:ln>
                <a:effectLst/>
                <a:ea typeface="Times New Roman" pitchFamily="18" charset="0"/>
                <a:cs typeface="Times New Roman" pitchFamily="18" charset="0"/>
              </a:rPr>
              <a:t>Η παραγωγή μεγάλων ποσοτήτων μεθανίου από τις χωματερές</a:t>
            </a:r>
            <a:endParaRPr kumimoji="0" lang="el-GR" b="0" i="0" u="none" strike="noStrike" cap="none" normalizeH="0" baseline="0" dirty="0" smtClean="0">
              <a:ln>
                <a:noFill/>
              </a:ln>
              <a:effectLst/>
            </a:endParaRPr>
          </a:p>
          <a:p>
            <a:pPr marL="0" marR="0" lvl="0" indent="0" algn="l" defTabSz="914400" rtl="0" eaLnBrk="0" fontAlgn="base" latinLnBrk="0" hangingPunct="0">
              <a:lnSpc>
                <a:spcPct val="100000"/>
              </a:lnSpc>
              <a:spcBef>
                <a:spcPct val="0"/>
              </a:spcBef>
              <a:spcAft>
                <a:spcPct val="0"/>
              </a:spcAft>
              <a:buClrTx/>
              <a:buSzTx/>
              <a:buFont typeface="Wingdings" pitchFamily="2" charset="2"/>
              <a:buChar char="Ø"/>
              <a:tabLst/>
            </a:pPr>
            <a:r>
              <a:rPr kumimoji="0" lang="el-GR" b="0" i="0" u="none" strike="noStrike" cap="none" normalizeH="0" baseline="0" dirty="0" smtClean="0">
                <a:ln>
                  <a:noFill/>
                </a:ln>
                <a:effectLst/>
                <a:ea typeface="Times New Roman" pitchFamily="18" charset="0"/>
                <a:cs typeface="Times New Roman" pitchFamily="18" charset="0"/>
              </a:rPr>
              <a:t>Η παραγωγή μεγάλων ποσοτήτων μεθανίου από την κτηνοτροφία</a:t>
            </a:r>
          </a:p>
          <a:p>
            <a:pPr marL="0" marR="0" lvl="0" indent="0" algn="l" defTabSz="914400" rtl="0" eaLnBrk="0" fontAlgn="base" latinLnBrk="0" hangingPunct="0">
              <a:lnSpc>
                <a:spcPct val="100000"/>
              </a:lnSpc>
              <a:spcBef>
                <a:spcPct val="0"/>
              </a:spcBef>
              <a:spcAft>
                <a:spcPct val="0"/>
              </a:spcAft>
              <a:buClrTx/>
              <a:buSzTx/>
              <a:buFont typeface="Wingdings" pitchFamily="2" charset="2"/>
              <a:buChar char="v"/>
              <a:tabLst/>
            </a:pPr>
            <a:endParaRPr kumimoji="0" lang="el-GR" b="0" i="0" u="none" strike="noStrike" cap="none" normalizeH="0" baseline="0" dirty="0" smtClean="0">
              <a:ln>
                <a:noFill/>
              </a:ln>
              <a:effectLst/>
              <a:latin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el-GR" b="0" i="0" u="none" strike="noStrike" cap="none" normalizeH="0" baseline="0" dirty="0" smtClean="0">
                <a:ln>
                  <a:noFill/>
                </a:ln>
                <a:solidFill>
                  <a:srgbClr val="B56B9C"/>
                </a:solidFill>
                <a:effectLst/>
                <a:ea typeface="Calibri" pitchFamily="34" charset="0"/>
                <a:cs typeface="Times New Roman" pitchFamily="18" charset="0"/>
              </a:rPr>
              <a:t>Τα αέρια του θερμοκηπίου παράγονται από τη χρήση ορυκτών καυσίμων για την παραγωγή ενέργειας και τις μεταφορές κυρίως. Παγκοσμίως στην παραγωγή ενέργειας οφείλεται το 25,9% των εκπομπών, στη βιομηχανία το 19,4%, στην καταστροφή των δασών το 17,4%, στη γεωργία το 13,5%, στις μεταφορές το 13,1%, στα κτίρια το 7,9% και στα σκουπίδια το 2,8%.</a:t>
            </a:r>
            <a:endParaRPr kumimoji="0" lang="el-GR" b="0" i="0" u="none" strike="noStrike" cap="none" normalizeH="0" baseline="0" dirty="0" smtClean="0">
              <a:ln>
                <a:noFill/>
              </a:ln>
              <a:solidFill>
                <a:srgbClr val="B56B9C"/>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l-GR" sz="1800" b="0" i="0" u="none" strike="noStrike" cap="none" normalizeH="0" baseline="0" dirty="0" smtClean="0">
              <a:ln>
                <a:noFill/>
              </a:ln>
              <a:solidFill>
                <a:srgbClr val="FFFF00"/>
              </a:solidFill>
              <a:effectLst/>
              <a:latin typeface="+mj-lt"/>
            </a:endParaRP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normAutofit fontScale="90000"/>
          </a:bodyPr>
          <a:lstStyle/>
          <a:p>
            <a:pPr algn="ctr"/>
            <a:r>
              <a:rPr lang="el-GR" sz="4000" dirty="0" smtClean="0">
                <a:ln w="18415" cmpd="sng">
                  <a:solidFill>
                    <a:srgbClr val="27EC18"/>
                  </a:solidFill>
                  <a:prstDash val="solid"/>
                </a:ln>
                <a:solidFill>
                  <a:srgbClr val="27EC18"/>
                </a:solidFill>
                <a:effectLst>
                  <a:outerShdw blurRad="63500" dir="3600000" algn="tl" rotWithShape="0">
                    <a:srgbClr val="000000">
                      <a:alpha val="70000"/>
                    </a:srgbClr>
                  </a:outerShdw>
                  <a:reflection blurRad="6350" stA="55000" endA="300" endPos="45500" dir="5400000" sy="-100000" algn="bl" rotWithShape="0"/>
                </a:effectLst>
                <a:latin typeface="Franklin Gothic Heavy" pitchFamily="34" charset="0"/>
              </a:rPr>
              <a:t>Εργοστάσια παραγωγής ηλεκτρικής ενέργειας με χρήση ορυκτών καυσίμων</a:t>
            </a:r>
            <a:endParaRPr lang="el-GR" sz="4000" dirty="0">
              <a:effectLst>
                <a:outerShdw blurRad="63500" dir="3600000" algn="tl" rotWithShape="0">
                  <a:srgbClr val="000000">
                    <a:alpha val="70000"/>
                  </a:srgbClr>
                </a:outerShdw>
                <a:reflection blurRad="6350" stA="55000" endA="300" endPos="45500" dir="5400000" sy="-100000" algn="bl" rotWithShape="0"/>
              </a:effectLst>
              <a:latin typeface="Franklin Gothic Heavy" pitchFamily="34" charset="0"/>
            </a:endParaRPr>
          </a:p>
        </p:txBody>
      </p:sp>
      <p:sp>
        <p:nvSpPr>
          <p:cNvPr id="6" name="5 - TextBox"/>
          <p:cNvSpPr txBox="1"/>
          <p:nvPr/>
        </p:nvSpPr>
        <p:spPr>
          <a:xfrm>
            <a:off x="1071538" y="1857364"/>
            <a:ext cx="7215238" cy="3139321"/>
          </a:xfrm>
          <a:prstGeom prst="rect">
            <a:avLst/>
          </a:prstGeom>
          <a:noFill/>
        </p:spPr>
        <p:txBody>
          <a:bodyPr wrap="square" rtlCol="0">
            <a:spAutoFit/>
          </a:bodyPr>
          <a:lstStyle/>
          <a:p>
            <a:pPr algn="just">
              <a:buClr>
                <a:srgbClr val="27EC18"/>
              </a:buClr>
              <a:buFont typeface="Wingdings" pitchFamily="2" charset="2"/>
              <a:buChar char="Ø"/>
            </a:pPr>
            <a:r>
              <a:rPr lang="el-GR" dirty="0" smtClean="0"/>
              <a:t> Τα </a:t>
            </a:r>
            <a:r>
              <a:rPr lang="el-GR" b="1" dirty="0" smtClean="0"/>
              <a:t>ορυκτά καύσιμα</a:t>
            </a:r>
            <a:r>
              <a:rPr lang="el-GR" dirty="0" smtClean="0"/>
              <a:t> (</a:t>
            </a:r>
            <a:r>
              <a:rPr lang="en-US" dirty="0" smtClean="0"/>
              <a:t>Fossil fuels</a:t>
            </a:r>
            <a:r>
              <a:rPr lang="el-GR" dirty="0" smtClean="0"/>
              <a:t>) είναι θαμμένα στη γη αναφλέξιμα, γεωλογικά αποθέματα οργανικών υλικών. </a:t>
            </a:r>
            <a:endParaRPr lang="el-GR" i="1" dirty="0" smtClean="0"/>
          </a:p>
          <a:p>
            <a:pPr algn="just">
              <a:buClr>
                <a:srgbClr val="27EC18"/>
              </a:buClr>
              <a:buFont typeface="Wingdings" pitchFamily="2" charset="2"/>
              <a:buChar char="Ø"/>
            </a:pPr>
            <a:endParaRPr lang="el-GR" dirty="0" smtClean="0"/>
          </a:p>
          <a:p>
            <a:pPr algn="just">
              <a:buClr>
                <a:srgbClr val="27EC18"/>
              </a:buClr>
              <a:buFont typeface="Wingdings" pitchFamily="2" charset="2"/>
              <a:buChar char="Ø"/>
            </a:pPr>
            <a:r>
              <a:rPr lang="el-GR" dirty="0" smtClean="0"/>
              <a:t> Πρόκειται για μία αρκετά </a:t>
            </a:r>
            <a:r>
              <a:rPr lang="el-GR" b="1" dirty="0" smtClean="0"/>
              <a:t>συμπυκνωμένη και καθαρή πηγή ενέργειας,</a:t>
            </a:r>
            <a:r>
              <a:rPr lang="el-GR" dirty="0" smtClean="0"/>
              <a:t> που αποδίδει σχετικά εύκολα και φθηνά, αξιοποιήσιμη ενέργεια, αλλά με τεράστιο περιβαλλοντικό κόστος. Το τελευταίο οφείλεται κυρίως στο παραγόμενο διοξείδιο του άνθρακα που εκλύεται στην ατμόσφαιρα από την καύση του άνθρακα και των υδρογονανθράκων και συμβάλλει στο «φαινόμενο του θερμοκηπίου».</a:t>
            </a:r>
          </a:p>
          <a:p>
            <a:pPr algn="just">
              <a:buClr>
                <a:srgbClr val="27EC18"/>
              </a:buClr>
              <a:buFont typeface="Wingdings" pitchFamily="2" charset="2"/>
              <a:buChar char="v"/>
            </a:pPr>
            <a:endParaRPr lang="el-GR" dirty="0" smtClean="0">
              <a:solidFill>
                <a:schemeClr val="tx2"/>
              </a:solidFill>
            </a:endParaRPr>
          </a:p>
          <a:p>
            <a:pPr algn="just">
              <a:buClr>
                <a:srgbClr val="27EC18"/>
              </a:buClr>
            </a:pPr>
            <a:endParaRPr lang="el-GR" dirty="0">
              <a:solidFill>
                <a:schemeClr val="tx2"/>
              </a:solidFill>
            </a:endParaRPr>
          </a:p>
        </p:txBody>
      </p:sp>
      <p:pic>
        <p:nvPicPr>
          <p:cNvPr id="4" name="3 - Εικόνα"/>
          <p:cNvPicPr preferRelativeResize="0"/>
          <p:nvPr/>
        </p:nvPicPr>
        <p:blipFill>
          <a:blip r:embed="rId3" cstate="email">
            <a:extLst>
              <a:ext uri="{28A0092B-C50C-407E-A947-70E740481C1C}">
                <a14:useLocalDpi xmlns:a14="http://schemas.microsoft.com/office/drawing/2010/main"/>
              </a:ext>
            </a:extLst>
          </a:blip>
          <a:srcRect/>
          <a:stretch>
            <a:fillRect/>
          </a:stretch>
        </p:blipFill>
        <p:spPr bwMode="auto">
          <a:xfrm>
            <a:off x="1571604" y="4429132"/>
            <a:ext cx="4451350" cy="2200275"/>
          </a:xfrm>
          <a:prstGeom prst="rect">
            <a:avLst/>
          </a:prstGeom>
          <a:noFill/>
          <a:ln w="9525">
            <a:solidFill>
              <a:schemeClr val="bg2"/>
            </a:solidFill>
            <a:miter lim="800000"/>
            <a:headEnd/>
            <a:tailEnd/>
          </a:ln>
        </p:spPr>
      </p:pic>
      <p:pic>
        <p:nvPicPr>
          <p:cNvPr id="5" name="4 - Εικόνα"/>
          <p:cNvPicPr preferRelativeResize="0"/>
          <p:nvPr/>
        </p:nvPicPr>
        <p:blipFill>
          <a:blip r:embed="rId4" cstate="email">
            <a:extLst>
              <a:ext uri="{28A0092B-C50C-407E-A947-70E740481C1C}">
                <a14:useLocalDpi xmlns:a14="http://schemas.microsoft.com/office/drawing/2010/main"/>
              </a:ext>
            </a:extLst>
          </a:blip>
          <a:srcRect/>
          <a:stretch>
            <a:fillRect/>
          </a:stretch>
        </p:blipFill>
        <p:spPr bwMode="auto">
          <a:xfrm>
            <a:off x="5715008" y="4714884"/>
            <a:ext cx="1790700" cy="1714500"/>
          </a:xfrm>
          <a:prstGeom prst="rect">
            <a:avLst/>
          </a:prstGeom>
          <a:noFill/>
          <a:ln w="9525">
            <a:solidFill>
              <a:schemeClr val="bg2"/>
            </a:solidFill>
            <a:miter lim="800000"/>
            <a:headEnd/>
            <a:tailEnd/>
          </a:ln>
        </p:spPr>
      </p:pic>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202755" name="Picture 3" descr="COAL-BURNING POWER PLANT"/>
          <p:cNvPicPr>
            <a:picLocks noChangeAspect="1" noChangeArrowheads="1"/>
          </p:cNvPicPr>
          <p:nvPr/>
        </p:nvPicPr>
        <p:blipFill>
          <a:blip r:embed="rId3" cstate="print"/>
          <a:srcRect/>
          <a:stretch>
            <a:fillRect/>
          </a:stretch>
        </p:blipFill>
        <p:spPr bwMode="auto">
          <a:xfrm>
            <a:off x="3571868" y="2428868"/>
            <a:ext cx="4835525" cy="2971800"/>
          </a:xfrm>
          <a:prstGeom prst="rect">
            <a:avLst/>
          </a:prstGeom>
          <a:noFill/>
          <a:ln>
            <a:solidFill>
              <a:schemeClr val="bg1"/>
            </a:solidFill>
          </a:ln>
        </p:spPr>
      </p:pic>
      <p:sp>
        <p:nvSpPr>
          <p:cNvPr id="202757" name="Text Box 5"/>
          <p:cNvSpPr txBox="1">
            <a:spLocks noChangeArrowheads="1"/>
          </p:cNvSpPr>
          <p:nvPr/>
        </p:nvSpPr>
        <p:spPr bwMode="auto">
          <a:xfrm>
            <a:off x="3581400" y="5581672"/>
            <a:ext cx="4876800" cy="1006429"/>
          </a:xfrm>
          <a:prstGeom prst="rect">
            <a:avLst/>
          </a:prstGeom>
          <a:noFill/>
          <a:ln w="12700">
            <a:noFill/>
            <a:miter lim="800000"/>
            <a:headEnd type="none" w="sm" len="sm"/>
            <a:tailEnd type="none" w="sm" len="sm"/>
          </a:ln>
          <a:effectLst/>
        </p:spPr>
        <p:txBody>
          <a:bodyPr>
            <a:spAutoFit/>
          </a:bodyPr>
          <a:lstStyle/>
          <a:p>
            <a:pPr algn="ctr">
              <a:lnSpc>
                <a:spcPct val="90000"/>
              </a:lnSpc>
              <a:spcBef>
                <a:spcPct val="20000"/>
              </a:spcBef>
            </a:pPr>
            <a:r>
              <a:rPr lang="el-GR" dirty="0"/>
              <a:t>Μονάδα παραγωγής ηλεκτρικής ενέργειας με καύση λιθάνθρακα στις Η.Π.Α. </a:t>
            </a:r>
          </a:p>
          <a:p>
            <a:pPr algn="ctr">
              <a:spcBef>
                <a:spcPct val="50000"/>
              </a:spcBef>
            </a:pPr>
            <a:endParaRPr lang="el-GR" dirty="0"/>
          </a:p>
        </p:txBody>
      </p:sp>
      <p:sp>
        <p:nvSpPr>
          <p:cNvPr id="202762" name="Text Box 10"/>
          <p:cNvSpPr txBox="1">
            <a:spLocks noChangeArrowheads="1"/>
          </p:cNvSpPr>
          <p:nvPr/>
        </p:nvSpPr>
        <p:spPr bwMode="auto">
          <a:xfrm>
            <a:off x="990600" y="4343400"/>
            <a:ext cx="2209800" cy="396875"/>
          </a:xfrm>
          <a:prstGeom prst="rect">
            <a:avLst/>
          </a:prstGeom>
          <a:noFill/>
          <a:ln w="12700">
            <a:noFill/>
            <a:miter lim="800000"/>
            <a:headEnd type="none" w="sm" len="sm"/>
            <a:tailEnd type="none" w="sm" len="sm"/>
          </a:ln>
          <a:effectLst/>
        </p:spPr>
        <p:txBody>
          <a:bodyPr>
            <a:spAutoFit/>
          </a:bodyPr>
          <a:lstStyle/>
          <a:p>
            <a:pPr algn="ctr">
              <a:spcBef>
                <a:spcPct val="50000"/>
              </a:spcBef>
            </a:pPr>
            <a:endParaRPr lang="el-GR"/>
          </a:p>
        </p:txBody>
      </p:sp>
      <p:sp>
        <p:nvSpPr>
          <p:cNvPr id="202763" name="Text Box 11"/>
          <p:cNvSpPr txBox="1">
            <a:spLocks noChangeArrowheads="1"/>
          </p:cNvSpPr>
          <p:nvPr/>
        </p:nvSpPr>
        <p:spPr bwMode="auto">
          <a:xfrm>
            <a:off x="571472" y="4456131"/>
            <a:ext cx="2209800" cy="1616075"/>
          </a:xfrm>
          <a:prstGeom prst="rect">
            <a:avLst/>
          </a:prstGeom>
          <a:solidFill>
            <a:srgbClr val="6699FF"/>
          </a:solidFill>
          <a:ln w="12700">
            <a:noFill/>
            <a:miter lim="800000"/>
            <a:headEnd type="none" w="sm" len="sm"/>
            <a:tailEnd type="none" w="sm" len="sm"/>
          </a:ln>
          <a:effectLst/>
        </p:spPr>
        <p:txBody>
          <a:bodyPr anchor="ctr">
            <a:spAutoFit/>
          </a:bodyPr>
          <a:lstStyle/>
          <a:p>
            <a:pPr algn="ctr">
              <a:spcBef>
                <a:spcPct val="50000"/>
              </a:spcBef>
            </a:pPr>
            <a:r>
              <a:rPr lang="el-GR" dirty="0">
                <a:solidFill>
                  <a:srgbClr val="990000"/>
                </a:solidFill>
                <a:effectLst>
                  <a:outerShdw blurRad="38100" dist="38100" dir="2700000" algn="tl">
                    <a:srgbClr val="000000"/>
                  </a:outerShdw>
                </a:effectLst>
              </a:rPr>
              <a:t>Η αξιοποίηση τους συνεπάγεται τεράστια περιβαλλοντικά προβλήματα</a:t>
            </a:r>
          </a:p>
        </p:txBody>
      </p:sp>
      <p:sp>
        <p:nvSpPr>
          <p:cNvPr id="13" name="12 - TextBox"/>
          <p:cNvSpPr txBox="1"/>
          <p:nvPr/>
        </p:nvSpPr>
        <p:spPr>
          <a:xfrm>
            <a:off x="3143240" y="1428737"/>
            <a:ext cx="4714908" cy="1200329"/>
          </a:xfrm>
          <a:prstGeom prst="rect">
            <a:avLst/>
          </a:prstGeom>
          <a:noFill/>
        </p:spPr>
        <p:txBody>
          <a:bodyPr wrap="square" rtlCol="0">
            <a:spAutoFit/>
          </a:bodyPr>
          <a:lstStyle/>
          <a:p>
            <a:pPr algn="ctr"/>
            <a:r>
              <a:rPr lang="el-GR" sz="3600" b="1" dirty="0" smtClean="0">
                <a:effectLst>
                  <a:outerShdw blurRad="38100" dist="38100" dir="2700000" algn="tl">
                    <a:srgbClr val="FFFFFF"/>
                  </a:outerShdw>
                </a:effectLst>
              </a:rPr>
              <a:t>                         </a:t>
            </a:r>
            <a:r>
              <a:rPr lang="el-GR" sz="3600" b="1" dirty="0" smtClean="0">
                <a:solidFill>
                  <a:srgbClr val="B56B9C"/>
                </a:solidFill>
                <a:effectLst>
                  <a:outerShdw blurRad="38100" dist="38100" dir="2700000" algn="tl">
                    <a:srgbClr val="FFFFFF"/>
                  </a:outerShdw>
                </a:effectLst>
              </a:rPr>
              <a:t>Γαιάνθρακες</a:t>
            </a:r>
            <a:endParaRPr lang="el-GR" sz="3600" dirty="0">
              <a:solidFill>
                <a:srgbClr val="B56B9C"/>
              </a:solidFill>
            </a:endParaRPr>
          </a:p>
        </p:txBody>
      </p:sp>
      <p:sp>
        <p:nvSpPr>
          <p:cNvPr id="17" name="16 - TextBox"/>
          <p:cNvSpPr txBox="1"/>
          <p:nvPr/>
        </p:nvSpPr>
        <p:spPr>
          <a:xfrm>
            <a:off x="714348" y="2143116"/>
            <a:ext cx="2357454" cy="3416320"/>
          </a:xfrm>
          <a:prstGeom prst="rect">
            <a:avLst/>
          </a:prstGeom>
          <a:noFill/>
        </p:spPr>
        <p:txBody>
          <a:bodyPr wrap="square" rtlCol="0">
            <a:spAutoFit/>
          </a:bodyPr>
          <a:lstStyle/>
          <a:p>
            <a:pPr>
              <a:lnSpc>
                <a:spcPct val="150000"/>
              </a:lnSpc>
              <a:buFont typeface="Wingdings" pitchFamily="2" charset="2"/>
              <a:buChar char="Ø"/>
            </a:pPr>
            <a:r>
              <a:rPr lang="el-GR" sz="2400" dirty="0" smtClean="0"/>
              <a:t> Ανθρακίτης</a:t>
            </a:r>
          </a:p>
          <a:p>
            <a:pPr>
              <a:lnSpc>
                <a:spcPct val="150000"/>
              </a:lnSpc>
              <a:buFont typeface="Wingdings" pitchFamily="2" charset="2"/>
              <a:buChar char="Ø"/>
            </a:pPr>
            <a:r>
              <a:rPr lang="el-GR" sz="2400" dirty="0" smtClean="0"/>
              <a:t>Λιθάνθρακας</a:t>
            </a:r>
          </a:p>
          <a:p>
            <a:pPr>
              <a:lnSpc>
                <a:spcPct val="150000"/>
              </a:lnSpc>
              <a:buFont typeface="Wingdings" pitchFamily="2" charset="2"/>
              <a:buChar char="Ø"/>
            </a:pPr>
            <a:r>
              <a:rPr lang="el-GR" sz="2400" dirty="0" smtClean="0"/>
              <a:t>Λιγνίτης</a:t>
            </a:r>
          </a:p>
          <a:p>
            <a:pPr>
              <a:lnSpc>
                <a:spcPct val="150000"/>
              </a:lnSpc>
              <a:buFont typeface="Wingdings" pitchFamily="2" charset="2"/>
              <a:buChar char="Ø"/>
            </a:pPr>
            <a:r>
              <a:rPr lang="el-GR" sz="2400" dirty="0" smtClean="0"/>
              <a:t>Τύρφη</a:t>
            </a:r>
          </a:p>
          <a:p>
            <a:endParaRPr lang="el-GR" dirty="0" smtClean="0"/>
          </a:p>
          <a:p>
            <a:endParaRPr lang="el-GR" dirty="0" smtClean="0"/>
          </a:p>
          <a:p>
            <a:endParaRPr lang="el-GR" dirty="0" smtClean="0"/>
          </a:p>
          <a:p>
            <a:endParaRPr lang="el-GR" dirty="0"/>
          </a:p>
        </p:txBody>
      </p:sp>
      <p:sp>
        <p:nvSpPr>
          <p:cNvPr id="21" name="20 - Τίτλος"/>
          <p:cNvSpPr>
            <a:spLocks noGrp="1"/>
          </p:cNvSpPr>
          <p:nvPr>
            <p:ph type="title"/>
          </p:nvPr>
        </p:nvSpPr>
        <p:spPr>
          <a:xfrm>
            <a:off x="500034" y="285728"/>
            <a:ext cx="8305800" cy="1143000"/>
          </a:xfrm>
        </p:spPr>
        <p:txBody>
          <a:bodyPr>
            <a:normAutofit/>
          </a:bodyPr>
          <a:lstStyle/>
          <a:p>
            <a:pPr algn="ctr"/>
            <a:r>
              <a:rPr lang="el-GR" sz="4000" dirty="0" smtClean="0">
                <a:ln w="18415" cmpd="sng">
                  <a:solidFill>
                    <a:srgbClr val="27EC18"/>
                  </a:solidFill>
                  <a:prstDash val="solid"/>
                </a:ln>
                <a:solidFill>
                  <a:srgbClr val="27EC18"/>
                </a:solidFill>
                <a:effectLst>
                  <a:outerShdw blurRad="63500" dir="3600000" algn="tl" rotWithShape="0">
                    <a:srgbClr val="000000">
                      <a:alpha val="70000"/>
                    </a:srgbClr>
                  </a:outerShdw>
                  <a:reflection blurRad="6350" stA="55000" endA="300" endPos="45500" dir="5400000" sy="-100000" algn="bl" rotWithShape="0"/>
                </a:effectLst>
                <a:latin typeface="Franklin Gothic Heavy" pitchFamily="34" charset="0"/>
              </a:rPr>
              <a:t>Τα ορυκτά καύσιμα</a:t>
            </a:r>
            <a:endParaRPr lang="el-GR" sz="4000" dirty="0">
              <a:effectLst>
                <a:outerShdw blurRad="63500" dir="3600000" algn="tl" rotWithShape="0">
                  <a:srgbClr val="000000">
                    <a:alpha val="70000"/>
                  </a:srgbClr>
                </a:outerShdw>
                <a:reflection blurRad="6350" stA="55000" endA="300" endPos="45500" dir="5400000" sy="-100000" algn="bl" rotWithShape="0"/>
              </a:effectLst>
              <a:latin typeface="Franklin Gothic Heavy" pitchFamily="34" charset="0"/>
            </a:endParaRP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9 - Τίτλος"/>
          <p:cNvSpPr>
            <a:spLocks noGrp="1"/>
          </p:cNvSpPr>
          <p:nvPr>
            <p:ph type="title"/>
          </p:nvPr>
        </p:nvSpPr>
        <p:spPr>
          <a:xfrm>
            <a:off x="457200" y="152400"/>
            <a:ext cx="8229600" cy="776270"/>
          </a:xfrm>
        </p:spPr>
        <p:txBody>
          <a:bodyPr>
            <a:normAutofit/>
          </a:bodyPr>
          <a:lstStyle/>
          <a:p>
            <a:pPr algn="ctr"/>
            <a:r>
              <a:rPr lang="el-GR" sz="4000" dirty="0" smtClean="0">
                <a:ln w="18415" cmpd="sng">
                  <a:solidFill>
                    <a:srgbClr val="27EC18"/>
                  </a:solidFill>
                  <a:prstDash val="solid"/>
                </a:ln>
                <a:solidFill>
                  <a:srgbClr val="27EC18"/>
                </a:solidFill>
                <a:effectLst>
                  <a:outerShdw blurRad="63500" dir="3600000" algn="tl" rotWithShape="0">
                    <a:srgbClr val="000000">
                      <a:alpha val="70000"/>
                    </a:srgbClr>
                  </a:outerShdw>
                  <a:reflection blurRad="6350" stA="55000" endA="300" endPos="45500" dir="5400000" sy="-100000" algn="bl" rotWithShape="0"/>
                </a:effectLst>
                <a:latin typeface="Franklin Gothic Heavy" pitchFamily="34" charset="0"/>
              </a:rPr>
              <a:t>Τα ορυκτά καύσιμα</a:t>
            </a:r>
            <a:endParaRPr lang="el-GR" sz="4000" dirty="0">
              <a:effectLst>
                <a:outerShdw blurRad="63500" dir="3600000" algn="tl" rotWithShape="0">
                  <a:srgbClr val="000000">
                    <a:alpha val="70000"/>
                  </a:srgbClr>
                </a:outerShdw>
                <a:reflection blurRad="6350" stA="55000" endA="300" endPos="45500" dir="5400000" sy="-100000" algn="bl" rotWithShape="0"/>
              </a:effectLst>
              <a:latin typeface="Franklin Gothic Heavy" pitchFamily="34" charset="0"/>
            </a:endParaRPr>
          </a:p>
        </p:txBody>
      </p:sp>
      <p:sp>
        <p:nvSpPr>
          <p:cNvPr id="204802" name="Rectangle 2"/>
          <p:cNvSpPr>
            <a:spLocks noGrp="1" noChangeArrowheads="1"/>
          </p:cNvSpPr>
          <p:nvPr>
            <p:ph type="body" sz="half" idx="4294967295"/>
          </p:nvPr>
        </p:nvSpPr>
        <p:spPr>
          <a:xfrm>
            <a:off x="4429124" y="1000108"/>
            <a:ext cx="4038600" cy="357188"/>
          </a:xfrm>
        </p:spPr>
        <p:txBody>
          <a:bodyPr>
            <a:noAutofit/>
          </a:bodyPr>
          <a:lstStyle/>
          <a:p>
            <a:pPr algn="ctr">
              <a:lnSpc>
                <a:spcPct val="90000"/>
              </a:lnSpc>
              <a:buFontTx/>
              <a:buNone/>
            </a:pPr>
            <a:r>
              <a:rPr lang="el-GR" sz="2400" b="1" dirty="0" smtClean="0">
                <a:solidFill>
                  <a:srgbClr val="B56B9C"/>
                </a:solidFill>
              </a:rPr>
              <a:t>Φυσικό αέριο</a:t>
            </a:r>
            <a:endParaRPr lang="el-GR" sz="2400" b="1" dirty="0">
              <a:solidFill>
                <a:srgbClr val="B56B9C"/>
              </a:solidFill>
            </a:endParaRPr>
          </a:p>
        </p:txBody>
      </p:sp>
      <p:graphicFrame>
        <p:nvGraphicFramePr>
          <p:cNvPr id="258048" name="Object 0" descr="An oil refinery"/>
          <p:cNvGraphicFramePr>
            <a:graphicFrameLocks noGrp="1" noChangeAspect="1"/>
          </p:cNvGraphicFramePr>
          <p:nvPr>
            <p:ph sz="quarter" idx="4294967295"/>
          </p:nvPr>
        </p:nvGraphicFramePr>
        <p:xfrm>
          <a:off x="785786" y="1357298"/>
          <a:ext cx="2643188" cy="1954212"/>
        </p:xfrm>
        <a:graphic>
          <a:graphicData uri="http://schemas.openxmlformats.org/presentationml/2006/ole">
            <mc:AlternateContent xmlns:mc="http://schemas.openxmlformats.org/markup-compatibility/2006">
              <mc:Choice xmlns:v="urn:schemas-microsoft-com:vml" Requires="v">
                <p:oleObj spid="_x0000_s2056" name="Εικόνα" r:id="rId4" imgW="2666880" imgH="1971720" progId="Word.Picture.8">
                  <p:embed/>
                </p:oleObj>
              </mc:Choice>
              <mc:Fallback>
                <p:oleObj name="Εικόνα" r:id="rId4" imgW="2666880" imgH="1971720" progId="Word.Picture.8">
                  <p:embed/>
                  <p:pic>
                    <p:nvPicPr>
                      <p:cNvPr id="0" name="Picture 2" descr="An oil refinery"/>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85786" y="1357298"/>
                        <a:ext cx="2643188" cy="1954212"/>
                      </a:xfrm>
                      <a:prstGeom prst="rect">
                        <a:avLst/>
                      </a:prstGeom>
                      <a:noFill/>
                      <a:ln w="3175">
                        <a:solidFill>
                          <a:srgbClr val="000000"/>
                        </a:solidFill>
                        <a:miter lim="800000"/>
                        <a:headEnd/>
                        <a:tailEnd/>
                      </a:ln>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9" name="8 - Ορθογώνιο"/>
          <p:cNvSpPr/>
          <p:nvPr/>
        </p:nvSpPr>
        <p:spPr>
          <a:xfrm>
            <a:off x="500034" y="928670"/>
            <a:ext cx="4572000" cy="830997"/>
          </a:xfrm>
          <a:prstGeom prst="rect">
            <a:avLst/>
          </a:prstGeom>
        </p:spPr>
        <p:txBody>
          <a:bodyPr wrap="square">
            <a:spAutoFit/>
          </a:bodyPr>
          <a:lstStyle/>
          <a:p>
            <a:r>
              <a:rPr lang="el-GR" b="1" dirty="0" smtClean="0">
                <a:solidFill>
                  <a:schemeClr val="tx2"/>
                </a:solidFill>
                <a:effectLst>
                  <a:outerShdw blurRad="38100" dist="38100" dir="2700000" algn="tl">
                    <a:srgbClr val="FFFFFF"/>
                  </a:outerShdw>
                </a:effectLst>
              </a:rPr>
              <a:t>               </a:t>
            </a:r>
            <a:r>
              <a:rPr lang="el-GR" b="1" dirty="0" smtClean="0">
                <a:solidFill>
                  <a:srgbClr val="B56B9C"/>
                </a:solidFill>
                <a:effectLst>
                  <a:outerShdw blurRad="38100" dist="38100" dir="2700000" algn="tl">
                    <a:srgbClr val="FFFFFF"/>
                  </a:outerShdw>
                </a:effectLst>
              </a:rPr>
              <a:t>      </a:t>
            </a:r>
            <a:r>
              <a:rPr lang="el-GR" sz="2400" b="1" dirty="0" smtClean="0">
                <a:solidFill>
                  <a:srgbClr val="B56B9C"/>
                </a:solidFill>
                <a:effectLst>
                  <a:outerShdw blurRad="38100" dist="38100" dir="2700000" algn="tl">
                    <a:srgbClr val="FFFFFF"/>
                  </a:outerShdw>
                </a:effectLst>
              </a:rPr>
              <a:t>Πετρέλαιο  </a:t>
            </a:r>
            <a:r>
              <a:rPr lang="el-GR" sz="2400" dirty="0" smtClean="0">
                <a:solidFill>
                  <a:schemeClr val="tx2"/>
                </a:solidFill>
              </a:rPr>
              <a:t/>
            </a:r>
            <a:br>
              <a:rPr lang="el-GR" sz="2400" dirty="0" smtClean="0">
                <a:solidFill>
                  <a:schemeClr val="tx2"/>
                </a:solidFill>
              </a:rPr>
            </a:br>
            <a:endParaRPr lang="el-GR" sz="2400" b="1" dirty="0">
              <a:solidFill>
                <a:srgbClr val="990000"/>
              </a:solidFill>
              <a:effectLst>
                <a:outerShdw blurRad="38100" dist="38100" dir="2700000" algn="tl">
                  <a:srgbClr val="000000"/>
                </a:outerShdw>
              </a:effectLst>
            </a:endParaRPr>
          </a:p>
        </p:txBody>
      </p:sp>
      <p:pic>
        <p:nvPicPr>
          <p:cNvPr id="11" name="10 - Εικόνα" descr="http://www.selasenergy.gr/pictures/GAS.jpg"/>
          <p:cNvPicPr/>
          <p:nvPr/>
        </p:nvPicPr>
        <p:blipFill>
          <a:blip r:embed="rId6" cstate="print"/>
          <a:srcRect/>
          <a:stretch>
            <a:fillRect/>
          </a:stretch>
        </p:blipFill>
        <p:spPr bwMode="auto">
          <a:xfrm>
            <a:off x="5286380" y="1428736"/>
            <a:ext cx="2571768" cy="2000264"/>
          </a:xfrm>
          <a:prstGeom prst="rect">
            <a:avLst/>
          </a:prstGeom>
          <a:noFill/>
          <a:ln w="9525">
            <a:solidFill>
              <a:schemeClr val="tx1"/>
            </a:solidFill>
            <a:miter lim="800000"/>
            <a:headEnd/>
            <a:tailEnd/>
          </a:ln>
        </p:spPr>
      </p:pic>
      <p:pic>
        <p:nvPicPr>
          <p:cNvPr id="12" name="11 - Εικόνα"/>
          <p:cNvPicPr preferRelativeResize="0"/>
          <p:nvPr/>
        </p:nvPicPr>
        <p:blipFill>
          <a:blip r:embed="rId7" cstate="print"/>
          <a:srcRect/>
          <a:stretch>
            <a:fillRect/>
          </a:stretch>
        </p:blipFill>
        <p:spPr bwMode="auto">
          <a:xfrm>
            <a:off x="1285852" y="3500438"/>
            <a:ext cx="6215106" cy="3071834"/>
          </a:xfrm>
          <a:prstGeom prst="rect">
            <a:avLst/>
          </a:prstGeom>
          <a:noFill/>
          <a:ln w="9525">
            <a:solidFill>
              <a:schemeClr val="bg1"/>
            </a:solidFill>
            <a:miter lim="800000"/>
            <a:headEnd/>
            <a:tailEnd/>
          </a:ln>
        </p:spPr>
      </p:pic>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 Τίτλος"/>
          <p:cNvSpPr>
            <a:spLocks noGrp="1"/>
          </p:cNvSpPr>
          <p:nvPr>
            <p:ph type="title"/>
          </p:nvPr>
        </p:nvSpPr>
        <p:spPr>
          <a:xfrm>
            <a:off x="642910" y="571480"/>
            <a:ext cx="8229600" cy="500066"/>
          </a:xfrm>
        </p:spPr>
        <p:txBody>
          <a:bodyPr>
            <a:noAutofit/>
          </a:bodyPr>
          <a:lstStyle/>
          <a:p>
            <a:pPr algn="ctr"/>
            <a:r>
              <a:rPr lang="el-GR" sz="4000" b="1" dirty="0" smtClean="0">
                <a:solidFill>
                  <a:srgbClr val="3CE44C"/>
                </a:solidFill>
                <a:latin typeface="Franklin Gothic Heavy" pitchFamily="34" charset="0"/>
              </a:rPr>
              <a:t>Οχήματα- υπερπληθυσμός</a:t>
            </a:r>
            <a:endParaRPr lang="el-GR" sz="4000" b="1" dirty="0">
              <a:solidFill>
                <a:srgbClr val="3CE44C"/>
              </a:solidFill>
              <a:latin typeface="Franklin Gothic Heavy" pitchFamily="34" charset="0"/>
            </a:endParaRPr>
          </a:p>
        </p:txBody>
      </p:sp>
      <p:sp>
        <p:nvSpPr>
          <p:cNvPr id="4" name="3 - Θέση κειμένου"/>
          <p:cNvSpPr>
            <a:spLocks noGrp="1"/>
          </p:cNvSpPr>
          <p:nvPr>
            <p:ph type="body" idx="1"/>
          </p:nvPr>
        </p:nvSpPr>
        <p:spPr>
          <a:xfrm>
            <a:off x="457200" y="1071546"/>
            <a:ext cx="4043362" cy="1090047"/>
          </a:xfrm>
        </p:spPr>
        <p:txBody>
          <a:bodyPr>
            <a:normAutofit/>
          </a:bodyPr>
          <a:lstStyle/>
          <a:p>
            <a:r>
              <a:rPr lang="el-GR" sz="2000" dirty="0" smtClean="0">
                <a:solidFill>
                  <a:schemeClr val="tx1"/>
                </a:solidFill>
              </a:rPr>
              <a:t>Φωτοχημική ρύπανση που οφείλεται κυρίως  στα καυσαέρια των αυτοκίνητων</a:t>
            </a:r>
            <a:r>
              <a:rPr lang="el-GR" dirty="0" smtClean="0">
                <a:solidFill>
                  <a:schemeClr val="tx1"/>
                </a:solidFill>
              </a:rPr>
              <a:t>. </a:t>
            </a:r>
            <a:endParaRPr lang="el-GR" dirty="0">
              <a:solidFill>
                <a:schemeClr val="tx1"/>
              </a:solidFill>
            </a:endParaRPr>
          </a:p>
        </p:txBody>
      </p:sp>
      <p:sp>
        <p:nvSpPr>
          <p:cNvPr id="6" name="5 - Θέση κειμένου"/>
          <p:cNvSpPr>
            <a:spLocks noGrp="1"/>
          </p:cNvSpPr>
          <p:nvPr>
            <p:ph type="body" sz="half" idx="3"/>
          </p:nvPr>
        </p:nvSpPr>
        <p:spPr>
          <a:xfrm>
            <a:off x="4500562" y="1071546"/>
            <a:ext cx="3929090" cy="2286016"/>
          </a:xfrm>
        </p:spPr>
        <p:txBody>
          <a:bodyPr/>
          <a:lstStyle/>
          <a:p>
            <a:endParaRPr lang="el-GR" sz="1600" dirty="0" smtClean="0"/>
          </a:p>
          <a:p>
            <a:endParaRPr lang="el-GR" sz="1600" dirty="0" smtClean="0"/>
          </a:p>
          <a:p>
            <a:endParaRPr lang="el-GR" sz="1600" dirty="0" smtClean="0"/>
          </a:p>
          <a:p>
            <a:endParaRPr lang="el-GR" sz="1600" dirty="0" smtClean="0"/>
          </a:p>
          <a:p>
            <a:endParaRPr lang="el-GR" sz="1800" b="0" dirty="0"/>
          </a:p>
        </p:txBody>
      </p:sp>
      <p:pic>
        <p:nvPicPr>
          <p:cNvPr id="46082" name="Picture 2" descr="C:\Documents and Settings\User\Επιφάνεια εργασίας\clip_image002.jpg"/>
          <p:cNvPicPr preferRelativeResize="0">
            <a:picLocks noGrp="1" noChangeAspect="1" noChangeArrowheads="1"/>
          </p:cNvPicPr>
          <p:nvPr>
            <p:ph sz="quarter" idx="2"/>
          </p:nvPr>
        </p:nvPicPr>
        <p:blipFill>
          <a:blip r:embed="rId2" cstate="email">
            <a:extLst>
              <a:ext uri="{28A0092B-C50C-407E-A947-70E740481C1C}">
                <a14:useLocalDpi xmlns:a14="http://schemas.microsoft.com/office/drawing/2010/main"/>
              </a:ext>
            </a:extLst>
          </a:blip>
          <a:stretch>
            <a:fillRect/>
          </a:stretch>
        </p:blipFill>
        <p:spPr bwMode="auto">
          <a:xfrm>
            <a:off x="500034" y="2285992"/>
            <a:ext cx="3439745" cy="3941762"/>
          </a:xfrm>
          <a:prstGeom prst="rect">
            <a:avLst/>
          </a:prstGeom>
          <a:noFill/>
        </p:spPr>
      </p:pic>
      <p:sp>
        <p:nvSpPr>
          <p:cNvPr id="7" name="6 - Θέση περιεχομένου"/>
          <p:cNvSpPr>
            <a:spLocks noGrp="1"/>
          </p:cNvSpPr>
          <p:nvPr>
            <p:ph sz="quarter" idx="4"/>
          </p:nvPr>
        </p:nvSpPr>
        <p:spPr>
          <a:xfrm>
            <a:off x="4572000" y="3714752"/>
            <a:ext cx="4038600" cy="2786058"/>
          </a:xfrm>
        </p:spPr>
        <p:txBody>
          <a:bodyPr>
            <a:noAutofit/>
          </a:bodyPr>
          <a:lstStyle/>
          <a:p>
            <a:pPr>
              <a:buNone/>
            </a:pPr>
            <a:r>
              <a:rPr lang="el-GR" sz="1800" dirty="0" smtClean="0"/>
              <a:t>    </a:t>
            </a:r>
            <a:r>
              <a:rPr lang="el-GR" sz="1800" b="1" dirty="0" smtClean="0"/>
              <a:t>Τα νοικοκυριά έχουν  ευθύνη σε ποσοστό 16% για τις εκπομπές των αερίων  του θερμοκηπίου.  </a:t>
            </a:r>
          </a:p>
          <a:p>
            <a:pPr>
              <a:buFont typeface="Wingdings" pitchFamily="2" charset="2"/>
              <a:buChar char="Ø"/>
            </a:pPr>
            <a:r>
              <a:rPr lang="el-GR" sz="1800" b="1" dirty="0" smtClean="0"/>
              <a:t>70%  για την θέρμανση του σπιτιού, </a:t>
            </a:r>
          </a:p>
          <a:p>
            <a:pPr>
              <a:buFont typeface="Wingdings" pitchFamily="2" charset="2"/>
              <a:buChar char="Ø"/>
            </a:pPr>
            <a:r>
              <a:rPr lang="el-GR" sz="1800" b="1" dirty="0" smtClean="0"/>
              <a:t>14% για τη θέρμανση του νερού</a:t>
            </a:r>
          </a:p>
          <a:p>
            <a:pPr>
              <a:buFont typeface="Wingdings" pitchFamily="2" charset="2"/>
              <a:buChar char="Ø"/>
            </a:pPr>
            <a:r>
              <a:rPr lang="el-GR" sz="1800" b="1" dirty="0" smtClean="0"/>
              <a:t> το 12% για φωτισμό και ηλεκτρικές συσκευές</a:t>
            </a:r>
          </a:p>
          <a:p>
            <a:pPr>
              <a:buFont typeface="Wingdings" pitchFamily="2" charset="2"/>
              <a:buChar char="Ø"/>
            </a:pPr>
            <a:r>
              <a:rPr lang="el-GR" sz="1800" b="1" dirty="0" smtClean="0"/>
              <a:t> 10% τα ιδιωτικά αυτοκίνητα</a:t>
            </a:r>
          </a:p>
          <a:p>
            <a:endParaRPr lang="el-GR" sz="1800" b="1" dirty="0"/>
          </a:p>
        </p:txBody>
      </p:sp>
      <p:pic>
        <p:nvPicPr>
          <p:cNvPr id="46083" name="Picture 3" descr="C:\Documents and Settings\User\Επιφάνεια εργασίας\world-population-growth-to-20501[1].jpg"/>
          <p:cNvPicPr preferRelativeResize="0">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786314" y="1071546"/>
            <a:ext cx="3605943" cy="2518526"/>
          </a:xfrm>
          <a:prstGeom prst="rect">
            <a:avLst/>
          </a:prstGeom>
          <a:noFill/>
        </p:spPr>
      </p:pic>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 Τίτλος"/>
          <p:cNvSpPr>
            <a:spLocks noGrp="1"/>
          </p:cNvSpPr>
          <p:nvPr>
            <p:ph type="title"/>
          </p:nvPr>
        </p:nvSpPr>
        <p:spPr>
          <a:xfrm>
            <a:off x="714348" y="285728"/>
            <a:ext cx="7772400" cy="749284"/>
          </a:xfrm>
        </p:spPr>
        <p:txBody>
          <a:bodyPr>
            <a:normAutofit/>
          </a:bodyPr>
          <a:lstStyle/>
          <a:p>
            <a:pPr algn="ctr"/>
            <a:r>
              <a:rPr lang="el-GR" sz="4000" b="1" dirty="0" smtClean="0">
                <a:solidFill>
                  <a:srgbClr val="3CE44C"/>
                </a:solidFill>
                <a:latin typeface="Franklin Gothic Heavy" pitchFamily="34" charset="0"/>
              </a:rPr>
              <a:t>Πετροχημική βιομηχανία</a:t>
            </a:r>
            <a:endParaRPr lang="el-GR" sz="4000" b="1" dirty="0">
              <a:solidFill>
                <a:srgbClr val="3CE44C"/>
              </a:solidFill>
              <a:latin typeface="Franklin Gothic Heavy" pitchFamily="34" charset="0"/>
            </a:endParaRPr>
          </a:p>
        </p:txBody>
      </p:sp>
      <p:sp>
        <p:nvSpPr>
          <p:cNvPr id="6" name="5 - Θέση κειμένου"/>
          <p:cNvSpPr>
            <a:spLocks noGrp="1"/>
          </p:cNvSpPr>
          <p:nvPr>
            <p:ph type="body" sz="half" idx="1"/>
          </p:nvPr>
        </p:nvSpPr>
        <p:spPr>
          <a:xfrm>
            <a:off x="500034" y="1214422"/>
            <a:ext cx="4714908" cy="5357826"/>
          </a:xfrm>
        </p:spPr>
        <p:txBody>
          <a:bodyPr>
            <a:noAutofit/>
          </a:bodyPr>
          <a:lstStyle/>
          <a:p>
            <a:pPr algn="just">
              <a:buNone/>
            </a:pPr>
            <a:r>
              <a:rPr lang="el-GR" sz="2000" dirty="0" smtClean="0">
                <a:solidFill>
                  <a:schemeClr val="tx2"/>
                </a:solidFill>
              </a:rPr>
              <a:t>	</a:t>
            </a:r>
            <a:r>
              <a:rPr lang="el-GR" sz="2000" dirty="0" smtClean="0"/>
              <a:t>Η βιομηχανία πετροχημικών συμπεριλαμβάνει την παρασκευή όλων των χημικών προϊόντων που προέρχονται από υδρογονάνθρακες, πετρέλαιο και φυσικό αέριο. Γενικά η ορολογία δεν συμπεριλαμβάνει καύσιμα υδρογονανθράκων, λιπαντικά, κεριά ή πίσσες. </a:t>
            </a:r>
          </a:p>
          <a:p>
            <a:pPr algn="just">
              <a:buNone/>
            </a:pPr>
            <a:r>
              <a:rPr lang="el-GR" sz="2000" b="1" dirty="0" smtClean="0"/>
              <a:t> </a:t>
            </a:r>
            <a:r>
              <a:rPr lang="el-GR" sz="1800" b="1" dirty="0" smtClean="0"/>
              <a:t>	Η τεράστια ποικιλία τελικών προϊόντων της πετροχημικής βιομηχανίας μπορεί να ταξινομηθεί σε 5 ομάδες: </a:t>
            </a:r>
          </a:p>
          <a:p>
            <a:pPr algn="just">
              <a:buFont typeface="Wingdings" pitchFamily="2" charset="2"/>
              <a:buChar char="Ø"/>
            </a:pPr>
            <a:r>
              <a:rPr lang="el-GR" sz="2000" b="1" dirty="0" smtClean="0">
                <a:solidFill>
                  <a:srgbClr val="B56B9C"/>
                </a:solidFill>
              </a:rPr>
              <a:t>πλαστικά</a:t>
            </a:r>
          </a:p>
          <a:p>
            <a:pPr algn="just">
              <a:buFont typeface="Wingdings" pitchFamily="2" charset="2"/>
              <a:buChar char="Ø"/>
            </a:pPr>
            <a:r>
              <a:rPr lang="el-GR" sz="2000" b="1" dirty="0" smtClean="0">
                <a:solidFill>
                  <a:srgbClr val="B56B9C"/>
                </a:solidFill>
              </a:rPr>
              <a:t> συνθετικές ίνες</a:t>
            </a:r>
          </a:p>
          <a:p>
            <a:pPr algn="just">
              <a:buFont typeface="Wingdings" pitchFamily="2" charset="2"/>
              <a:buChar char="Ø"/>
            </a:pPr>
            <a:r>
              <a:rPr lang="el-GR" sz="2000" b="1" dirty="0" smtClean="0">
                <a:solidFill>
                  <a:srgbClr val="B56B9C"/>
                </a:solidFill>
              </a:rPr>
              <a:t> συνθετικό λάστιχο </a:t>
            </a:r>
          </a:p>
          <a:p>
            <a:pPr algn="just">
              <a:buFont typeface="Wingdings" pitchFamily="2" charset="2"/>
              <a:buChar char="Ø"/>
            </a:pPr>
            <a:r>
              <a:rPr lang="el-GR" sz="2000" b="1" dirty="0" smtClean="0">
                <a:solidFill>
                  <a:srgbClr val="B56B9C"/>
                </a:solidFill>
              </a:rPr>
              <a:t>απορρυπαντικά </a:t>
            </a:r>
          </a:p>
          <a:p>
            <a:pPr algn="just">
              <a:buFont typeface="Wingdings" pitchFamily="2" charset="2"/>
              <a:buChar char="Ø"/>
            </a:pPr>
            <a:r>
              <a:rPr lang="el-GR" sz="2000" b="1" dirty="0" smtClean="0">
                <a:solidFill>
                  <a:srgbClr val="B56B9C"/>
                </a:solidFill>
              </a:rPr>
              <a:t> λιπάσματα αζώτου.</a:t>
            </a:r>
          </a:p>
          <a:p>
            <a:pPr algn="just"/>
            <a:endParaRPr lang="el-GR" sz="2000" dirty="0"/>
          </a:p>
        </p:txBody>
      </p:sp>
      <p:pic>
        <p:nvPicPr>
          <p:cNvPr id="8" name="Picture 2"/>
          <p:cNvPicPr>
            <a:picLocks noGrp="1" noChangeAspect="1" noChangeArrowheads="1"/>
          </p:cNvPicPr>
          <p:nvPr>
            <p:ph type="clipArt" sz="half" idx="2"/>
          </p:nvPr>
        </p:nvPicPr>
        <p:blipFill>
          <a:blip r:embed="rId2" cstate="email">
            <a:extLst>
              <a:ext uri="{28A0092B-C50C-407E-A947-70E740481C1C}">
                <a14:useLocalDpi xmlns:a14="http://schemas.microsoft.com/office/drawing/2010/main"/>
              </a:ext>
            </a:extLst>
          </a:blip>
          <a:srcRect/>
          <a:stretch>
            <a:fillRect/>
          </a:stretch>
        </p:blipFill>
        <p:spPr bwMode="auto">
          <a:xfrm>
            <a:off x="5429256" y="1571612"/>
            <a:ext cx="3357585" cy="479378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normAutofit/>
          </a:bodyPr>
          <a:lstStyle/>
          <a:p>
            <a:pPr algn="ctr"/>
            <a:r>
              <a:rPr lang="el-GR" sz="4000" b="1" dirty="0" smtClean="0">
                <a:solidFill>
                  <a:srgbClr val="3CE44C"/>
                </a:solidFill>
                <a:latin typeface="Franklin Gothic Heavy" pitchFamily="34" charset="0"/>
              </a:rPr>
              <a:t>Παραγωγή μεθανίου από την κτηνοτροφία</a:t>
            </a:r>
            <a:endParaRPr lang="el-GR" sz="4000" b="1" dirty="0">
              <a:solidFill>
                <a:srgbClr val="3CE44C"/>
              </a:solidFill>
              <a:latin typeface="Franklin Gothic Heavy" pitchFamily="34" charset="0"/>
            </a:endParaRPr>
          </a:p>
        </p:txBody>
      </p:sp>
      <p:sp>
        <p:nvSpPr>
          <p:cNvPr id="3" name="2 - Θέση κειμένου"/>
          <p:cNvSpPr>
            <a:spLocks noGrp="1"/>
          </p:cNvSpPr>
          <p:nvPr>
            <p:ph type="body" sz="half" idx="1"/>
          </p:nvPr>
        </p:nvSpPr>
        <p:spPr>
          <a:xfrm>
            <a:off x="428596" y="1981200"/>
            <a:ext cx="3429024" cy="4114800"/>
          </a:xfrm>
        </p:spPr>
        <p:txBody>
          <a:bodyPr>
            <a:normAutofit/>
          </a:bodyPr>
          <a:lstStyle/>
          <a:p>
            <a:pPr>
              <a:buFont typeface="Wingdings" pitchFamily="2" charset="2"/>
              <a:buChar char="Ø"/>
            </a:pPr>
            <a:r>
              <a:rPr lang="el-GR" sz="2400" dirty="0" smtClean="0">
                <a:solidFill>
                  <a:schemeClr val="accent2">
                    <a:lumMod val="75000"/>
                  </a:schemeClr>
                </a:solidFill>
                <a:ea typeface="Times New Roman" pitchFamily="18" charset="0"/>
                <a:cs typeface="Times New Roman" pitchFamily="18" charset="0"/>
              </a:rPr>
              <a:t>Εντερική ζύμωση τροφών ζώων (τ</a:t>
            </a:r>
            <a:r>
              <a:rPr lang="el-GR" sz="2400" dirty="0" smtClean="0">
                <a:solidFill>
                  <a:schemeClr val="accent2">
                    <a:lumMod val="75000"/>
                  </a:schemeClr>
                </a:solidFill>
              </a:rPr>
              <a:t>α αέρια των αγελάδων, το ρέψιμο των μηρυκαστικών)</a:t>
            </a:r>
          </a:p>
          <a:p>
            <a:pPr>
              <a:buFont typeface="Wingdings" pitchFamily="2" charset="2"/>
              <a:buChar char="Ø"/>
            </a:pPr>
            <a:r>
              <a:rPr lang="el-GR" sz="2400" dirty="0" smtClean="0">
                <a:solidFill>
                  <a:schemeClr val="accent2">
                    <a:lumMod val="75000"/>
                  </a:schemeClr>
                </a:solidFill>
              </a:rPr>
              <a:t>Διαχείριση της κόπρου</a:t>
            </a:r>
          </a:p>
          <a:p>
            <a:pPr>
              <a:buFont typeface="Wingdings" pitchFamily="2" charset="2"/>
              <a:buChar char="v"/>
            </a:pPr>
            <a:endParaRPr lang="el-GR" sz="2400" dirty="0" smtClean="0"/>
          </a:p>
          <a:p>
            <a:pPr>
              <a:buNone/>
            </a:pPr>
            <a:r>
              <a:rPr lang="el-GR" sz="1800" dirty="0" smtClean="0">
                <a:solidFill>
                  <a:srgbClr val="B56B9C"/>
                </a:solidFill>
              </a:rPr>
              <a:t>      Η μέση γαλακτοπαραγωγός αγελάδα παράγει κάθε μέρα 100-200 λίτρα μεθανίου.</a:t>
            </a:r>
            <a:endParaRPr lang="el-GR" sz="1800" dirty="0">
              <a:solidFill>
                <a:srgbClr val="B56B9C"/>
              </a:solidFill>
            </a:endParaRPr>
          </a:p>
        </p:txBody>
      </p:sp>
      <p:pic>
        <p:nvPicPr>
          <p:cNvPr id="47106" name="Picture 2" descr="C:\Documents and Settings\User\Επιφάνεια εργασίας\ανέκδοτο.bmp"/>
          <p:cNvPicPr>
            <a:picLocks noGrp="1" noChangeAspect="1" noChangeArrowheads="1"/>
          </p:cNvPicPr>
          <p:nvPr>
            <p:ph type="clipArt" sz="half" idx="2"/>
          </p:nvPr>
        </p:nvPicPr>
        <p:blipFill>
          <a:blip r:embed="rId2" cstate="print"/>
          <a:srcRect/>
          <a:stretch>
            <a:fillRect/>
          </a:stretch>
        </p:blipFill>
        <p:spPr bwMode="auto">
          <a:xfrm>
            <a:off x="4000496" y="2214554"/>
            <a:ext cx="4714908" cy="4147930"/>
          </a:xfrm>
          <a:prstGeom prst="rect">
            <a:avLst/>
          </a:prstGeom>
          <a:noFill/>
        </p:spPr>
      </p:pic>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1 - Εικόνα" descr="C:\Τα έγγραφά μου\ΑΛ.Μ.ΜΕ\cowfarts[1].jpg"/>
          <p:cNvPicPr preferRelativeResize="0"/>
          <p:nvPr/>
        </p:nvPicPr>
        <p:blipFill>
          <a:blip r:embed="rId3" cstate="print"/>
          <a:srcRect/>
          <a:stretch>
            <a:fillRect/>
          </a:stretch>
        </p:blipFill>
        <p:spPr bwMode="auto">
          <a:xfrm>
            <a:off x="1857356" y="3929066"/>
            <a:ext cx="5214974" cy="2571768"/>
          </a:xfrm>
          <a:prstGeom prst="rect">
            <a:avLst/>
          </a:prstGeom>
          <a:noFill/>
          <a:ln w="9525">
            <a:solidFill>
              <a:schemeClr val="tx1">
                <a:lumMod val="95000"/>
                <a:lumOff val="5000"/>
              </a:schemeClr>
            </a:solidFill>
            <a:miter lim="800000"/>
            <a:headEnd/>
            <a:tailEnd/>
          </a:ln>
        </p:spPr>
      </p:pic>
      <p:sp>
        <p:nvSpPr>
          <p:cNvPr id="3" name="2 - Ορθογώνιο"/>
          <p:cNvSpPr/>
          <p:nvPr/>
        </p:nvSpPr>
        <p:spPr>
          <a:xfrm>
            <a:off x="428596" y="571480"/>
            <a:ext cx="8143932" cy="3785652"/>
          </a:xfrm>
          <a:prstGeom prst="rect">
            <a:avLst/>
          </a:prstGeom>
        </p:spPr>
        <p:txBody>
          <a:bodyPr wrap="square">
            <a:spAutoFit/>
          </a:bodyPr>
          <a:lstStyle/>
          <a:p>
            <a:pPr algn="ctr"/>
            <a:r>
              <a:rPr lang="el-GR" sz="4000" b="1" dirty="0" smtClean="0">
                <a:solidFill>
                  <a:srgbClr val="3CE44C"/>
                </a:solidFill>
                <a:latin typeface="Franklin Gothic Heavy" pitchFamily="34" charset="0"/>
              </a:rPr>
              <a:t>Παραγωγή μεθανίου από την κτηνοτροφία</a:t>
            </a:r>
          </a:p>
          <a:p>
            <a:pPr lvl="0"/>
            <a:r>
              <a:rPr lang="el-GR" sz="2000" b="1" dirty="0" smtClean="0">
                <a:solidFill>
                  <a:srgbClr val="B56B9C"/>
                </a:solidFill>
                <a:latin typeface="+mj-lt"/>
              </a:rPr>
              <a:t>Για την μείωση του ποσού του μεθανίου που απελευθερώνεται προτείνονται οι παρακάτω δράσεις:</a:t>
            </a:r>
          </a:p>
          <a:p>
            <a:pPr lvl="0">
              <a:buFont typeface="Wingdings" pitchFamily="2" charset="2"/>
              <a:buChar char="Ø"/>
            </a:pPr>
            <a:r>
              <a:rPr lang="el-GR" sz="2000" dirty="0" smtClean="0">
                <a:solidFill>
                  <a:schemeClr val="accent2">
                    <a:lumMod val="50000"/>
                  </a:schemeClr>
                </a:solidFill>
              </a:rPr>
              <a:t>Η μείωση της κατανάλωσης κρέατος και γαλακτοκομικών προϊόντων στις ανεπτυγμένες χώρες </a:t>
            </a:r>
          </a:p>
          <a:p>
            <a:pPr lvl="0">
              <a:buFont typeface="Wingdings" pitchFamily="2" charset="2"/>
              <a:buChar char="Ø"/>
            </a:pPr>
            <a:r>
              <a:rPr lang="el-GR" sz="2000" dirty="0" smtClean="0">
                <a:solidFill>
                  <a:schemeClr val="accent2">
                    <a:lumMod val="50000"/>
                  </a:schemeClr>
                </a:solidFill>
              </a:rPr>
              <a:t>Η διατήρηση της παραγωγής στα επίπεδα του 2000</a:t>
            </a:r>
          </a:p>
          <a:p>
            <a:pPr lvl="0">
              <a:buFont typeface="Wingdings" pitchFamily="2" charset="2"/>
              <a:buChar char="Ø"/>
            </a:pPr>
            <a:r>
              <a:rPr lang="el-GR" sz="2000" dirty="0" smtClean="0">
                <a:solidFill>
                  <a:schemeClr val="accent2">
                    <a:lumMod val="50000"/>
                  </a:schemeClr>
                </a:solidFill>
              </a:rPr>
              <a:t>Η αλλαγή του σιτηρεσίου (ώστε οι αγελάδες να αερίζονται λιγότερο)</a:t>
            </a:r>
          </a:p>
          <a:p>
            <a:endParaRPr lang="el-GR" sz="2000" b="1" dirty="0" smtClean="0">
              <a:solidFill>
                <a:srgbClr val="3CE44C"/>
              </a:solidFill>
              <a:latin typeface="+mj-lt"/>
            </a:endParaRPr>
          </a:p>
          <a:p>
            <a:endParaRPr lang="el-GR" sz="2000" dirty="0">
              <a:latin typeface="+mj-lt"/>
            </a:endParaRPr>
          </a:p>
        </p:txBody>
      </p:sp>
    </p:spTree>
  </p:cSld>
  <p:clrMapOvr>
    <a:masterClrMapping/>
  </p:clrMapOvr>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 Τίτλος"/>
          <p:cNvSpPr>
            <a:spLocks noGrp="1"/>
          </p:cNvSpPr>
          <p:nvPr>
            <p:ph type="title"/>
          </p:nvPr>
        </p:nvSpPr>
        <p:spPr>
          <a:xfrm>
            <a:off x="785786" y="214290"/>
            <a:ext cx="7772400" cy="2000264"/>
          </a:xfrm>
        </p:spPr>
        <p:txBody>
          <a:bodyPr>
            <a:normAutofit fontScale="90000"/>
          </a:bodyPr>
          <a:lstStyle/>
          <a:p>
            <a:pPr lvl="0" algn="ctr"/>
            <a:r>
              <a:rPr lang="el-GR" sz="2200" b="1" dirty="0" smtClean="0">
                <a:solidFill>
                  <a:srgbClr val="3CE44C"/>
                </a:solidFill>
                <a:latin typeface="Franklin Gothic Heavy" pitchFamily="34" charset="0"/>
              </a:rPr>
              <a:t/>
            </a:r>
            <a:br>
              <a:rPr lang="el-GR" sz="2200" b="1" dirty="0" smtClean="0">
                <a:solidFill>
                  <a:srgbClr val="3CE44C"/>
                </a:solidFill>
                <a:latin typeface="Franklin Gothic Heavy" pitchFamily="34" charset="0"/>
              </a:rPr>
            </a:br>
            <a:r>
              <a:rPr lang="el-GR" sz="2200" b="1" dirty="0" smtClean="0">
                <a:solidFill>
                  <a:srgbClr val="3CE44C"/>
                </a:solidFill>
                <a:latin typeface="Franklin Gothic Heavy" pitchFamily="34" charset="0"/>
              </a:rPr>
              <a:t/>
            </a:r>
            <a:br>
              <a:rPr lang="el-GR" sz="2200" b="1" dirty="0" smtClean="0">
                <a:solidFill>
                  <a:srgbClr val="3CE44C"/>
                </a:solidFill>
                <a:latin typeface="Franklin Gothic Heavy" pitchFamily="34" charset="0"/>
              </a:rPr>
            </a:br>
            <a:r>
              <a:rPr lang="el-GR" sz="2200" b="1" dirty="0" smtClean="0">
                <a:solidFill>
                  <a:srgbClr val="3CE44C"/>
                </a:solidFill>
                <a:latin typeface="Franklin Gothic Heavy" pitchFamily="34" charset="0"/>
              </a:rPr>
              <a:t/>
            </a:r>
            <a:br>
              <a:rPr lang="el-GR" sz="2200" b="1" dirty="0" smtClean="0">
                <a:solidFill>
                  <a:srgbClr val="3CE44C"/>
                </a:solidFill>
                <a:latin typeface="Franklin Gothic Heavy" pitchFamily="34" charset="0"/>
              </a:rPr>
            </a:br>
            <a:r>
              <a:rPr lang="el-GR" sz="2200" b="1" dirty="0" smtClean="0">
                <a:solidFill>
                  <a:srgbClr val="3CE44C"/>
                </a:solidFill>
                <a:latin typeface="Franklin Gothic Heavy" pitchFamily="34" charset="0"/>
              </a:rPr>
              <a:t/>
            </a:r>
            <a:br>
              <a:rPr lang="el-GR" sz="2200" b="1" dirty="0" smtClean="0">
                <a:solidFill>
                  <a:srgbClr val="3CE44C"/>
                </a:solidFill>
                <a:latin typeface="Franklin Gothic Heavy" pitchFamily="34" charset="0"/>
              </a:rPr>
            </a:br>
            <a:r>
              <a:rPr lang="el-GR" sz="3600" b="1" dirty="0" smtClean="0">
                <a:solidFill>
                  <a:srgbClr val="3CE44C"/>
                </a:solidFill>
                <a:latin typeface="Franklin Gothic Heavy" pitchFamily="34" charset="0"/>
              </a:rPr>
              <a:t>Πυρκαγιές και αποψίλωση των δασών</a:t>
            </a:r>
            <a:r>
              <a:rPr lang="el-GR" sz="2000" b="1" dirty="0" smtClean="0">
                <a:solidFill>
                  <a:schemeClr val="tx2"/>
                </a:solidFill>
                <a:latin typeface="Constantia" pitchFamily="18" charset="0"/>
              </a:rPr>
              <a:t/>
            </a:r>
            <a:br>
              <a:rPr lang="el-GR" sz="2000" b="1" dirty="0" smtClean="0">
                <a:solidFill>
                  <a:schemeClr val="tx2"/>
                </a:solidFill>
                <a:latin typeface="Constantia" pitchFamily="18" charset="0"/>
              </a:rPr>
            </a:br>
            <a:r>
              <a:rPr lang="el-GR" sz="2000" b="1" dirty="0" smtClean="0">
                <a:solidFill>
                  <a:srgbClr val="B56B9C"/>
                </a:solidFill>
                <a:latin typeface="+mn-lt"/>
              </a:rPr>
              <a:t>Η καταστροφή των δασών προέκυψε για τους παρακάτω λόγους:</a:t>
            </a:r>
            <a:br>
              <a:rPr lang="el-GR" sz="2000" b="1" dirty="0" smtClean="0">
                <a:solidFill>
                  <a:srgbClr val="B56B9C"/>
                </a:solidFill>
                <a:latin typeface="+mn-lt"/>
              </a:rPr>
            </a:br>
            <a:r>
              <a:rPr lang="el-GR" sz="2000" b="1" dirty="0" smtClean="0">
                <a:solidFill>
                  <a:srgbClr val="B56B9C"/>
                </a:solidFill>
                <a:latin typeface="+mn-lt"/>
              </a:rPr>
              <a:t>Μετατροπή της γης κυρίως σε βοσκοτόπια για την παραγωγή κρέατος </a:t>
            </a:r>
            <a:br>
              <a:rPr lang="el-GR" sz="2000" b="1" dirty="0" smtClean="0">
                <a:solidFill>
                  <a:srgbClr val="B56B9C"/>
                </a:solidFill>
                <a:latin typeface="+mn-lt"/>
              </a:rPr>
            </a:br>
            <a:r>
              <a:rPr lang="el-GR" sz="2000" b="1" dirty="0" smtClean="0">
                <a:solidFill>
                  <a:srgbClr val="B56B9C"/>
                </a:solidFill>
                <a:latin typeface="+mn-lt"/>
              </a:rPr>
              <a:t>Παραγωγή δασικής ξυλείας. Επέκταση της γεωργικής γης. </a:t>
            </a:r>
            <a:br>
              <a:rPr lang="el-GR" sz="2000" b="1" dirty="0" smtClean="0">
                <a:solidFill>
                  <a:srgbClr val="B56B9C"/>
                </a:solidFill>
                <a:latin typeface="+mn-lt"/>
              </a:rPr>
            </a:br>
            <a:r>
              <a:rPr lang="el-GR" sz="2000" b="1" dirty="0" smtClean="0">
                <a:solidFill>
                  <a:srgbClr val="B56B9C"/>
                </a:solidFill>
                <a:latin typeface="+mn-lt"/>
              </a:rPr>
              <a:t>Δημιουργία βιομηχανικών ζωνών.  Καύσιμος ύλη. Δασικές Βιομηχανίες</a:t>
            </a:r>
            <a:endParaRPr lang="el-GR" sz="2000" b="1" dirty="0">
              <a:solidFill>
                <a:srgbClr val="B56B9C"/>
              </a:solidFill>
              <a:latin typeface="+mn-lt"/>
            </a:endParaRPr>
          </a:p>
        </p:txBody>
      </p:sp>
      <p:sp>
        <p:nvSpPr>
          <p:cNvPr id="6" name="5 - Θέση κειμένου"/>
          <p:cNvSpPr>
            <a:spLocks noGrp="1"/>
          </p:cNvSpPr>
          <p:nvPr>
            <p:ph type="body" sz="half" idx="1"/>
          </p:nvPr>
        </p:nvSpPr>
        <p:spPr>
          <a:xfrm>
            <a:off x="642910" y="2714596"/>
            <a:ext cx="3781452" cy="4143404"/>
          </a:xfrm>
        </p:spPr>
        <p:txBody>
          <a:bodyPr>
            <a:normAutofit fontScale="70000" lnSpcReduction="20000"/>
          </a:bodyPr>
          <a:lstStyle/>
          <a:p>
            <a:pPr>
              <a:buNone/>
            </a:pPr>
            <a:r>
              <a:rPr lang="el-GR" sz="2900" b="1" dirty="0" smtClean="0">
                <a:solidFill>
                  <a:schemeClr val="accent2">
                    <a:lumMod val="50000"/>
                  </a:schemeClr>
                </a:solidFill>
                <a:latin typeface="+mj-lt"/>
              </a:rPr>
              <a:t>     Οι κυριότερες αιτίες των δασικών πυρκαγιών είναι:</a:t>
            </a:r>
          </a:p>
          <a:p>
            <a:pPr lvl="0">
              <a:buFont typeface="Wingdings" pitchFamily="2" charset="2"/>
              <a:buChar char="Ø"/>
            </a:pPr>
            <a:r>
              <a:rPr lang="el-GR" dirty="0" smtClean="0">
                <a:solidFill>
                  <a:schemeClr val="accent2">
                    <a:lumMod val="50000"/>
                  </a:schemeClr>
                </a:solidFill>
              </a:rPr>
              <a:t>Οι διάφορες γεωργικές δραστηριότητες . </a:t>
            </a:r>
          </a:p>
          <a:p>
            <a:pPr lvl="0">
              <a:buFont typeface="Wingdings" pitchFamily="2" charset="2"/>
              <a:buChar char="Ø"/>
            </a:pPr>
            <a:r>
              <a:rPr lang="el-GR" dirty="0" smtClean="0">
                <a:solidFill>
                  <a:schemeClr val="accent2">
                    <a:lumMod val="50000"/>
                  </a:schemeClr>
                </a:solidFill>
              </a:rPr>
              <a:t>Η απόρριψη αναμμένων τσιγάρων και σπίρτων ή το άναμμα φωτιάς σε μη επιτρεπόμενους χώρους. </a:t>
            </a:r>
          </a:p>
          <a:p>
            <a:pPr lvl="0">
              <a:buFont typeface="Wingdings" pitchFamily="2" charset="2"/>
              <a:buChar char="Ø"/>
            </a:pPr>
            <a:r>
              <a:rPr lang="el-GR" dirty="0" err="1" smtClean="0">
                <a:solidFill>
                  <a:schemeClr val="accent2">
                    <a:lumMod val="50000"/>
                  </a:schemeClr>
                </a:solidFill>
              </a:rPr>
              <a:t>Tο</a:t>
            </a:r>
            <a:r>
              <a:rPr lang="el-GR" dirty="0" smtClean="0">
                <a:solidFill>
                  <a:schemeClr val="accent2">
                    <a:lumMod val="50000"/>
                  </a:schemeClr>
                </a:solidFill>
              </a:rPr>
              <a:t> κάψιμο σκουπιδιών. </a:t>
            </a:r>
          </a:p>
          <a:p>
            <a:pPr lvl="0">
              <a:buFont typeface="Wingdings" pitchFamily="2" charset="2"/>
              <a:buChar char="Ø"/>
            </a:pPr>
            <a:r>
              <a:rPr lang="el-GR" dirty="0" err="1" smtClean="0">
                <a:solidFill>
                  <a:schemeClr val="accent2">
                    <a:lumMod val="50000"/>
                  </a:schemeClr>
                </a:solidFill>
              </a:rPr>
              <a:t>Oι</a:t>
            </a:r>
            <a:r>
              <a:rPr lang="el-GR" dirty="0" smtClean="0">
                <a:solidFill>
                  <a:schemeClr val="accent2">
                    <a:lumMod val="50000"/>
                  </a:schemeClr>
                </a:solidFill>
              </a:rPr>
              <a:t> στρατιωτικές δραστηριότητες. </a:t>
            </a:r>
          </a:p>
          <a:p>
            <a:pPr lvl="0">
              <a:buFont typeface="Wingdings" pitchFamily="2" charset="2"/>
              <a:buChar char="Ø"/>
            </a:pPr>
            <a:r>
              <a:rPr lang="el-GR" dirty="0" smtClean="0">
                <a:solidFill>
                  <a:schemeClr val="accent2">
                    <a:lumMod val="50000"/>
                  </a:schemeClr>
                </a:solidFill>
              </a:rPr>
              <a:t>Οι δραστηριότητες κυνηγών. </a:t>
            </a:r>
          </a:p>
          <a:p>
            <a:pPr lvl="0">
              <a:buFont typeface="Wingdings" pitchFamily="2" charset="2"/>
              <a:buChar char="Ø"/>
            </a:pPr>
            <a:r>
              <a:rPr lang="el-GR" dirty="0" smtClean="0">
                <a:solidFill>
                  <a:schemeClr val="accent2">
                    <a:lumMod val="50000"/>
                  </a:schemeClr>
                </a:solidFill>
              </a:rPr>
              <a:t>Διάφορες δραστηριότητες σε εξοχικές κατοικίες. </a:t>
            </a:r>
          </a:p>
          <a:p>
            <a:pPr lvl="0">
              <a:buFont typeface="Wingdings" pitchFamily="2" charset="2"/>
              <a:buChar char="Ø"/>
            </a:pPr>
            <a:r>
              <a:rPr lang="el-GR" dirty="0" smtClean="0">
                <a:solidFill>
                  <a:schemeClr val="accent2">
                    <a:lumMod val="50000"/>
                  </a:schemeClr>
                </a:solidFill>
              </a:rPr>
              <a:t>Κακόβουλες ενέργειες (εμπρησμοί). </a:t>
            </a:r>
          </a:p>
          <a:p>
            <a:pPr lvl="0">
              <a:buFont typeface="Wingdings" pitchFamily="2" charset="2"/>
              <a:buChar char="Ø"/>
            </a:pPr>
            <a:r>
              <a:rPr lang="el-GR" dirty="0" smtClean="0">
                <a:solidFill>
                  <a:schemeClr val="accent2">
                    <a:lumMod val="50000"/>
                  </a:schemeClr>
                </a:solidFill>
              </a:rPr>
              <a:t>Οι κεραυνοί</a:t>
            </a:r>
          </a:p>
          <a:p>
            <a:endParaRPr lang="el-GR" dirty="0"/>
          </a:p>
        </p:txBody>
      </p:sp>
      <p:pic>
        <p:nvPicPr>
          <p:cNvPr id="95233" name="Picture 1" descr="C:\Documents and Settings\User\Επιφάνεια εργασίας\ΙΩΑΝΝΑ ΔιΧηΝΕΤ\news-fire-nea-makri[1].jpg"/>
          <p:cNvPicPr>
            <a:picLocks noGrp="1" noChangeAspect="1" noChangeArrowheads="1"/>
          </p:cNvPicPr>
          <p:nvPr>
            <p:ph type="clipArt" sz="half" idx="2"/>
          </p:nvPr>
        </p:nvPicPr>
        <p:blipFill>
          <a:blip r:embed="rId2" cstate="print"/>
          <a:srcRect/>
          <a:stretch>
            <a:fillRect/>
          </a:stretch>
        </p:blipFill>
        <p:spPr bwMode="auto">
          <a:xfrm>
            <a:off x="6215074" y="2428868"/>
            <a:ext cx="2571768" cy="2000264"/>
          </a:xfrm>
          <a:prstGeom prst="rect">
            <a:avLst/>
          </a:prstGeom>
          <a:noFill/>
        </p:spPr>
      </p:pic>
      <p:pic>
        <p:nvPicPr>
          <p:cNvPr id="8" name="7 - Εικόνα" descr="http://www.unibas.it/desertnet/dis4me/images/photos/issues/deforestation/issue_deforestation_1.jpg"/>
          <p:cNvPicPr/>
          <p:nvPr/>
        </p:nvPicPr>
        <p:blipFill>
          <a:blip r:embed="rId3" cstate="print"/>
          <a:srcRect/>
          <a:stretch>
            <a:fillRect/>
          </a:stretch>
        </p:blipFill>
        <p:spPr bwMode="auto">
          <a:xfrm>
            <a:off x="4714876" y="4143380"/>
            <a:ext cx="3429000" cy="2428875"/>
          </a:xfrm>
          <a:prstGeom prst="rect">
            <a:avLst/>
          </a:prstGeom>
          <a:noFill/>
          <a:ln w="9525">
            <a:noFill/>
            <a:miter lim="800000"/>
            <a:headEnd/>
            <a:tailEnd/>
          </a:ln>
        </p:spPr>
      </p:pic>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a:xfrm>
            <a:off x="457200" y="152400"/>
            <a:ext cx="8229600" cy="704832"/>
          </a:xfrm>
        </p:spPr>
        <p:txBody>
          <a:bodyPr>
            <a:normAutofit/>
          </a:bodyPr>
          <a:lstStyle/>
          <a:p>
            <a:pPr algn="ctr"/>
            <a:r>
              <a:rPr lang="el-GR" sz="4000" b="1" dirty="0" smtClean="0">
                <a:ln w="18415" cmpd="sng">
                  <a:solidFill>
                    <a:srgbClr val="27EC18"/>
                  </a:solidFill>
                  <a:prstDash val="solid"/>
                </a:ln>
                <a:solidFill>
                  <a:srgbClr val="27EC18"/>
                </a:solidFill>
                <a:effectLst>
                  <a:outerShdw blurRad="63500" dir="3600000" algn="tl" rotWithShape="0">
                    <a:srgbClr val="000000">
                      <a:alpha val="70000"/>
                    </a:srgbClr>
                  </a:outerShdw>
                  <a:reflection blurRad="6350" stA="55000" endA="300" endPos="45500" dir="5400000" sy="-100000" algn="bl" rotWithShape="0"/>
                </a:effectLst>
              </a:rPr>
              <a:t>Ακραία</a:t>
            </a:r>
            <a:r>
              <a:rPr lang="el-GR" sz="4000" dirty="0" smtClean="0">
                <a:ln w="18415" cmpd="sng">
                  <a:solidFill>
                    <a:srgbClr val="27EC18"/>
                  </a:solidFill>
                  <a:prstDash val="solid"/>
                </a:ln>
                <a:solidFill>
                  <a:srgbClr val="27EC18"/>
                </a:solidFill>
                <a:effectLst>
                  <a:outerShdw blurRad="63500" dir="3600000" algn="tl" rotWithShape="0">
                    <a:srgbClr val="000000">
                      <a:alpha val="70000"/>
                    </a:srgbClr>
                  </a:outerShdw>
                  <a:reflection blurRad="6350" stA="55000" endA="300" endPos="45500" dir="5400000" sy="-100000" algn="bl" rotWithShape="0"/>
                </a:effectLst>
              </a:rPr>
              <a:t> </a:t>
            </a:r>
            <a:r>
              <a:rPr lang="el-GR" sz="4000" b="1" dirty="0" smtClean="0">
                <a:ln w="18415" cmpd="sng">
                  <a:solidFill>
                    <a:srgbClr val="27EC18"/>
                  </a:solidFill>
                  <a:prstDash val="solid"/>
                </a:ln>
                <a:solidFill>
                  <a:srgbClr val="27EC18"/>
                </a:solidFill>
                <a:effectLst>
                  <a:outerShdw blurRad="63500" dir="3600000" algn="tl" rotWithShape="0">
                    <a:srgbClr val="000000">
                      <a:alpha val="70000"/>
                    </a:srgbClr>
                  </a:outerShdw>
                  <a:reflection blurRad="6350" stA="55000" endA="300" endPos="45500" dir="5400000" sy="-100000" algn="bl" rotWithShape="0"/>
                </a:effectLst>
              </a:rPr>
              <a:t>καιρικά φαινόμενα</a:t>
            </a:r>
            <a:endParaRPr lang="el-GR" sz="4000" b="1" dirty="0">
              <a:effectLst>
                <a:outerShdw blurRad="63500" dir="3600000" algn="tl" rotWithShape="0">
                  <a:srgbClr val="000000">
                    <a:alpha val="70000"/>
                  </a:srgbClr>
                </a:outerShdw>
                <a:reflection blurRad="6350" stA="55000" endA="300" endPos="45500" dir="5400000" sy="-100000" algn="bl" rotWithShape="0"/>
              </a:effectLst>
            </a:endParaRPr>
          </a:p>
        </p:txBody>
      </p:sp>
      <p:pic>
        <p:nvPicPr>
          <p:cNvPr id="118785" name="Picture 1" descr="D:\DIXHNET\Χ-ΑΝΤΩΝΙΟΥ\Κλιματική αλλαγή και Πράσινη Χημεία\βιβλιογραφία για κλιματική αλλαγή\φωτογραφίες\%CE%91%CE%9A%CE%A1%CE%91%CE%99%CE%91%20%CE%9A%CE%91%CE%99%CE%A1%CE%99%CE%9A%CE%91%20%CE%A6%CE%91%CE%99%CE%9D%CE%9F%CE%9C%CE%95%CE%9D%CE%91[1].jpg"/>
          <p:cNvPicPr preferRelativeResize="0">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642910" y="1142984"/>
            <a:ext cx="3571900" cy="2286016"/>
          </a:xfrm>
          <a:prstGeom prst="rect">
            <a:avLst/>
          </a:prstGeom>
          <a:noFill/>
        </p:spPr>
      </p:pic>
      <p:pic>
        <p:nvPicPr>
          <p:cNvPr id="118786" name="Picture 2" descr="D:\DIXHNET\Χ-ΑΝΤΩΝΙΟΥ\Κλιματική αλλαγή και Πράσινη Χημεία\βιβλιογραφία για κλιματική αλλαγή\φωτογραφίες\tornado_nguyen_big.small[1].jpg"/>
          <p:cNvPicPr preferRelativeResize="0">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4857752" y="928670"/>
            <a:ext cx="2643206" cy="2571768"/>
          </a:xfrm>
          <a:prstGeom prst="rect">
            <a:avLst/>
          </a:prstGeom>
          <a:noFill/>
        </p:spPr>
      </p:pic>
      <p:pic>
        <p:nvPicPr>
          <p:cNvPr id="118787" name="Picture 3" descr="D:\DIXHNET\Χ-ΑΝΤΩΝΙΟΥ\Κλιματική αλλαγή και Πράσινη Χημεία\εικονες ιωαννα\12[1].jpg"/>
          <p:cNvPicPr preferRelativeResize="0">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571472" y="3929066"/>
            <a:ext cx="3643338" cy="2428892"/>
          </a:xfrm>
          <a:prstGeom prst="rect">
            <a:avLst/>
          </a:prstGeom>
          <a:noFill/>
        </p:spPr>
      </p:pic>
      <p:pic>
        <p:nvPicPr>
          <p:cNvPr id="118788" name="Picture 4" descr="D:\DIXHNET\Χ-ΑΝΤΩΝΙΟΥ\Κλιματική αλλαγή και Πράσινη Χημεία\εικονες ιωαννα\drought-kenya-causes-hunger[1].jpg"/>
          <p:cNvPicPr>
            <a:picLocks noChangeAspect="1" noChangeArrowheads="1"/>
          </p:cNvPicPr>
          <p:nvPr/>
        </p:nvPicPr>
        <p:blipFill>
          <a:blip r:embed="rId6" cstate="print"/>
          <a:srcRect/>
          <a:stretch>
            <a:fillRect/>
          </a:stretch>
        </p:blipFill>
        <p:spPr bwMode="auto">
          <a:xfrm>
            <a:off x="4572000" y="3929066"/>
            <a:ext cx="4000528" cy="2357454"/>
          </a:xfrm>
          <a:prstGeom prst="rect">
            <a:avLst/>
          </a:prstGeom>
          <a:noFill/>
        </p:spPr>
      </p:pic>
      <p:sp>
        <p:nvSpPr>
          <p:cNvPr id="8" name="TextBox 7"/>
          <p:cNvSpPr txBox="1"/>
          <p:nvPr/>
        </p:nvSpPr>
        <p:spPr>
          <a:xfrm>
            <a:off x="1500166" y="3571876"/>
            <a:ext cx="1216423" cy="369332"/>
          </a:xfrm>
          <a:prstGeom prst="rect">
            <a:avLst/>
          </a:prstGeom>
          <a:noFill/>
        </p:spPr>
        <p:txBody>
          <a:bodyPr wrap="none" rtlCol="0">
            <a:spAutoFit/>
          </a:bodyPr>
          <a:lstStyle/>
          <a:p>
            <a:r>
              <a:rPr lang="el-GR" dirty="0" smtClean="0"/>
              <a:t>καταιγίδες</a:t>
            </a:r>
            <a:endParaRPr lang="el-GR" dirty="0"/>
          </a:p>
        </p:txBody>
      </p:sp>
      <p:sp>
        <p:nvSpPr>
          <p:cNvPr id="9" name="TextBox 8"/>
          <p:cNvSpPr txBox="1"/>
          <p:nvPr/>
        </p:nvSpPr>
        <p:spPr>
          <a:xfrm>
            <a:off x="1571604" y="6286520"/>
            <a:ext cx="1268424" cy="369332"/>
          </a:xfrm>
          <a:prstGeom prst="rect">
            <a:avLst/>
          </a:prstGeom>
          <a:noFill/>
        </p:spPr>
        <p:txBody>
          <a:bodyPr wrap="none" rtlCol="0">
            <a:spAutoFit/>
          </a:bodyPr>
          <a:lstStyle/>
          <a:p>
            <a:r>
              <a:rPr lang="el-GR" dirty="0" smtClean="0"/>
              <a:t>πλημμύρες</a:t>
            </a:r>
            <a:endParaRPr lang="el-GR" dirty="0"/>
          </a:p>
        </p:txBody>
      </p:sp>
      <p:sp>
        <p:nvSpPr>
          <p:cNvPr id="10" name="TextBox 9"/>
          <p:cNvSpPr txBox="1"/>
          <p:nvPr/>
        </p:nvSpPr>
        <p:spPr>
          <a:xfrm>
            <a:off x="4857752" y="3500438"/>
            <a:ext cx="2531527" cy="369332"/>
          </a:xfrm>
          <a:prstGeom prst="rect">
            <a:avLst/>
          </a:prstGeom>
          <a:noFill/>
        </p:spPr>
        <p:txBody>
          <a:bodyPr wrap="none" rtlCol="0">
            <a:spAutoFit/>
          </a:bodyPr>
          <a:lstStyle/>
          <a:p>
            <a:r>
              <a:rPr lang="el-GR" dirty="0" smtClean="0"/>
              <a:t>Ισχυροί ανεμοστρόβιλοι</a:t>
            </a:r>
            <a:endParaRPr lang="el-GR" dirty="0"/>
          </a:p>
        </p:txBody>
      </p:sp>
      <p:sp>
        <p:nvSpPr>
          <p:cNvPr id="11" name="TextBox 10"/>
          <p:cNvSpPr txBox="1"/>
          <p:nvPr/>
        </p:nvSpPr>
        <p:spPr>
          <a:xfrm>
            <a:off x="5715008" y="6286520"/>
            <a:ext cx="1055866" cy="369332"/>
          </a:xfrm>
          <a:prstGeom prst="rect">
            <a:avLst/>
          </a:prstGeom>
          <a:noFill/>
        </p:spPr>
        <p:txBody>
          <a:bodyPr wrap="none" rtlCol="0">
            <a:spAutoFit/>
          </a:bodyPr>
          <a:lstStyle/>
          <a:p>
            <a:r>
              <a:rPr lang="el-GR" dirty="0" smtClean="0"/>
              <a:t>ξηρασίες</a:t>
            </a:r>
            <a:endParaRPr lang="el-GR" dirty="0"/>
          </a:p>
        </p:txBody>
      </p:sp>
    </p:spTree>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21" name="Picture 1" descr="D:\geplog.chart.jpg"/>
          <p:cNvPicPr>
            <a:picLocks noChangeAspect="1" noChangeArrowheads="1"/>
          </p:cNvPicPr>
          <p:nvPr/>
        </p:nvPicPr>
        <p:blipFill>
          <a:blip r:embed="rId3" cstate="print"/>
          <a:srcRect/>
          <a:stretch>
            <a:fillRect/>
          </a:stretch>
        </p:blipFill>
        <p:spPr bwMode="auto">
          <a:xfrm>
            <a:off x="4357686" y="2285992"/>
            <a:ext cx="4067175" cy="3867150"/>
          </a:xfrm>
          <a:prstGeom prst="rect">
            <a:avLst/>
          </a:prstGeom>
          <a:noFill/>
        </p:spPr>
      </p:pic>
      <p:sp>
        <p:nvSpPr>
          <p:cNvPr id="14" name="Right Arrow 13"/>
          <p:cNvSpPr/>
          <p:nvPr/>
        </p:nvSpPr>
        <p:spPr>
          <a:xfrm>
            <a:off x="3357554" y="2428868"/>
            <a:ext cx="1357322" cy="357190"/>
          </a:xfrm>
          <a:prstGeom prst="rightArrow">
            <a:avLst/>
          </a:prstGeom>
          <a:solidFill>
            <a:srgbClr val="B56B9C"/>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dirty="0">
              <a:solidFill>
                <a:srgbClr val="B56B9C"/>
              </a:solidFill>
            </a:endParaRPr>
          </a:p>
        </p:txBody>
      </p:sp>
      <p:sp>
        <p:nvSpPr>
          <p:cNvPr id="15" name="Right Arrow 14"/>
          <p:cNvSpPr/>
          <p:nvPr/>
        </p:nvSpPr>
        <p:spPr>
          <a:xfrm>
            <a:off x="3571868" y="3357562"/>
            <a:ext cx="1785950" cy="357190"/>
          </a:xfrm>
          <a:prstGeom prst="rightArrow">
            <a:avLst/>
          </a:prstGeom>
          <a:solidFill>
            <a:srgbClr val="B56B9C"/>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16" name="Right Arrow 15"/>
          <p:cNvSpPr/>
          <p:nvPr/>
        </p:nvSpPr>
        <p:spPr>
          <a:xfrm rot="1209726">
            <a:off x="3165706" y="4793068"/>
            <a:ext cx="3412660" cy="322558"/>
          </a:xfrm>
          <a:prstGeom prst="rightArrow">
            <a:avLst/>
          </a:prstGeom>
          <a:solidFill>
            <a:srgbClr val="B56B9C"/>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17" name="TextBox 16"/>
          <p:cNvSpPr txBox="1"/>
          <p:nvPr/>
        </p:nvSpPr>
        <p:spPr>
          <a:xfrm>
            <a:off x="1500166" y="642918"/>
            <a:ext cx="5639684" cy="1200329"/>
          </a:xfrm>
          <a:prstGeom prst="rect">
            <a:avLst/>
          </a:prstGeom>
          <a:noFill/>
        </p:spPr>
        <p:txBody>
          <a:bodyPr wrap="none" rtlCol="0">
            <a:spAutoFit/>
          </a:bodyPr>
          <a:lstStyle/>
          <a:p>
            <a:pPr algn="ctr"/>
            <a:r>
              <a:rPr lang="el-GR" sz="3600" b="1" dirty="0" smtClean="0">
                <a:solidFill>
                  <a:srgbClr val="3CE44C"/>
                </a:solidFill>
                <a:latin typeface="Franklin Gothic Heavy" pitchFamily="34" charset="0"/>
              </a:rPr>
              <a:t>Οι κλιματικές αλλαγές</a:t>
            </a:r>
          </a:p>
          <a:p>
            <a:pPr algn="ctr"/>
            <a:r>
              <a:rPr lang="el-GR" sz="3600" b="1" dirty="0" smtClean="0">
                <a:solidFill>
                  <a:srgbClr val="3CE44C"/>
                </a:solidFill>
                <a:latin typeface="Franklin Gothic Heavy" pitchFamily="34" charset="0"/>
              </a:rPr>
              <a:t> στο γεωλογικό παρελθόν</a:t>
            </a:r>
            <a:endParaRPr lang="el-GR" sz="3600" b="1" dirty="0">
              <a:solidFill>
                <a:srgbClr val="3CE44C"/>
              </a:solidFill>
              <a:latin typeface="Franklin Gothic Heavy" pitchFamily="34" charset="0"/>
            </a:endParaRPr>
          </a:p>
        </p:txBody>
      </p:sp>
      <p:sp>
        <p:nvSpPr>
          <p:cNvPr id="18" name="TextBox 17"/>
          <p:cNvSpPr txBox="1"/>
          <p:nvPr/>
        </p:nvSpPr>
        <p:spPr>
          <a:xfrm>
            <a:off x="571472" y="2357430"/>
            <a:ext cx="2707472" cy="400110"/>
          </a:xfrm>
          <a:prstGeom prst="rect">
            <a:avLst/>
          </a:prstGeom>
          <a:noFill/>
        </p:spPr>
        <p:txBody>
          <a:bodyPr wrap="none" rtlCol="0">
            <a:spAutoFit/>
          </a:bodyPr>
          <a:lstStyle/>
          <a:p>
            <a:r>
              <a:rPr lang="el-GR" sz="2000" dirty="0" smtClean="0">
                <a:solidFill>
                  <a:srgbClr val="B56B9C"/>
                </a:solidFill>
              </a:rPr>
              <a:t>1</a:t>
            </a:r>
            <a:r>
              <a:rPr lang="el-GR" sz="2000" baseline="30000" dirty="0" smtClean="0">
                <a:solidFill>
                  <a:srgbClr val="B56B9C"/>
                </a:solidFill>
              </a:rPr>
              <a:t>η</a:t>
            </a:r>
            <a:r>
              <a:rPr lang="el-GR" sz="2000" dirty="0" smtClean="0">
                <a:solidFill>
                  <a:srgbClr val="B56B9C"/>
                </a:solidFill>
              </a:rPr>
              <a:t> Παγετώδης περίοδος</a:t>
            </a:r>
            <a:endParaRPr lang="el-GR" sz="2000" dirty="0">
              <a:solidFill>
                <a:srgbClr val="B56B9C"/>
              </a:solidFill>
            </a:endParaRPr>
          </a:p>
        </p:txBody>
      </p:sp>
      <p:sp>
        <p:nvSpPr>
          <p:cNvPr id="19" name="TextBox 18"/>
          <p:cNvSpPr txBox="1"/>
          <p:nvPr/>
        </p:nvSpPr>
        <p:spPr>
          <a:xfrm>
            <a:off x="428596" y="3286124"/>
            <a:ext cx="2752357" cy="400110"/>
          </a:xfrm>
          <a:prstGeom prst="rect">
            <a:avLst/>
          </a:prstGeom>
          <a:noFill/>
        </p:spPr>
        <p:txBody>
          <a:bodyPr wrap="none" rtlCol="0">
            <a:spAutoFit/>
          </a:bodyPr>
          <a:lstStyle/>
          <a:p>
            <a:r>
              <a:rPr lang="el-GR" sz="2000" dirty="0" smtClean="0">
                <a:solidFill>
                  <a:srgbClr val="B56B9C"/>
                </a:solidFill>
              </a:rPr>
              <a:t>2</a:t>
            </a:r>
            <a:r>
              <a:rPr lang="el-GR" sz="2000" baseline="30000" dirty="0" smtClean="0">
                <a:solidFill>
                  <a:srgbClr val="B56B9C"/>
                </a:solidFill>
              </a:rPr>
              <a:t>η</a:t>
            </a:r>
            <a:r>
              <a:rPr lang="el-GR" sz="2000" dirty="0" smtClean="0">
                <a:solidFill>
                  <a:srgbClr val="B56B9C"/>
                </a:solidFill>
              </a:rPr>
              <a:t> Παγετώδης περίοδος</a:t>
            </a:r>
            <a:endParaRPr lang="el-GR" sz="2000" dirty="0">
              <a:solidFill>
                <a:srgbClr val="B56B9C"/>
              </a:solidFill>
            </a:endParaRPr>
          </a:p>
        </p:txBody>
      </p:sp>
      <p:sp>
        <p:nvSpPr>
          <p:cNvPr id="20" name="TextBox 19"/>
          <p:cNvSpPr txBox="1"/>
          <p:nvPr/>
        </p:nvSpPr>
        <p:spPr>
          <a:xfrm>
            <a:off x="500034" y="3964900"/>
            <a:ext cx="3286148" cy="2893100"/>
          </a:xfrm>
          <a:prstGeom prst="rect">
            <a:avLst/>
          </a:prstGeom>
          <a:noFill/>
        </p:spPr>
        <p:txBody>
          <a:bodyPr wrap="square" rtlCol="0">
            <a:spAutoFit/>
          </a:bodyPr>
          <a:lstStyle/>
          <a:p>
            <a:r>
              <a:rPr lang="el-GR" sz="2000" dirty="0" smtClean="0">
                <a:solidFill>
                  <a:srgbClr val="B56B9C"/>
                </a:solidFill>
              </a:rPr>
              <a:t>3</a:t>
            </a:r>
            <a:r>
              <a:rPr lang="el-GR" sz="2000" baseline="30000" dirty="0" smtClean="0">
                <a:solidFill>
                  <a:srgbClr val="B56B9C"/>
                </a:solidFill>
              </a:rPr>
              <a:t>η</a:t>
            </a:r>
            <a:r>
              <a:rPr lang="el-GR" sz="2000" dirty="0" smtClean="0">
                <a:solidFill>
                  <a:srgbClr val="B56B9C"/>
                </a:solidFill>
              </a:rPr>
              <a:t> Παγετώδης περίοδος:</a:t>
            </a:r>
          </a:p>
          <a:p>
            <a:endParaRPr lang="el-GR" dirty="0" smtClean="0"/>
          </a:p>
          <a:p>
            <a:r>
              <a:rPr lang="el-GR" b="1" u="sng" dirty="0" smtClean="0"/>
              <a:t>Εναλλαγή  μικροτέρων παγετωδών περιόδων</a:t>
            </a:r>
          </a:p>
          <a:p>
            <a:r>
              <a:rPr lang="el-GR" dirty="0" smtClean="0"/>
              <a:t>Η τελευταία πριν 85.000 χρ. </a:t>
            </a:r>
          </a:p>
          <a:p>
            <a:r>
              <a:rPr lang="el-GR" dirty="0" smtClean="0"/>
              <a:t>Με 30% παγοκάλυψη </a:t>
            </a:r>
          </a:p>
          <a:p>
            <a:r>
              <a:rPr lang="el-GR" dirty="0" smtClean="0"/>
              <a:t>85μ. Χαμηλότερα η θάλασσα</a:t>
            </a:r>
          </a:p>
          <a:p>
            <a:r>
              <a:rPr lang="el-GR" dirty="0" smtClean="0"/>
              <a:t>3</a:t>
            </a:r>
            <a:r>
              <a:rPr lang="en-US" baseline="30000" dirty="0" smtClean="0"/>
              <a:t>o</a:t>
            </a:r>
            <a:r>
              <a:rPr lang="en-US" dirty="0" smtClean="0"/>
              <a:t>  C, 5o C(</a:t>
            </a:r>
            <a:r>
              <a:rPr lang="el-GR" dirty="0" smtClean="0"/>
              <a:t>χαμηλότερη η μέση θερμοκρασία  ωκεανών και αέρα αντισ).</a:t>
            </a:r>
            <a:endParaRPr lang="el-GR" dirty="0"/>
          </a:p>
        </p:txBody>
      </p:sp>
    </p:spTree>
  </p:cSld>
  <p:clrMapOvr>
    <a:masterClrMapping/>
  </p:clrMapOvr>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a:xfrm>
            <a:off x="285720" y="357166"/>
            <a:ext cx="8610600" cy="882650"/>
          </a:xfrm>
        </p:spPr>
        <p:txBody>
          <a:bodyPr/>
          <a:lstStyle/>
          <a:p>
            <a:pPr algn="ctr"/>
            <a:r>
              <a:rPr lang="el-GR" dirty="0" smtClean="0">
                <a:ln w="18415" cmpd="sng">
                  <a:solidFill>
                    <a:srgbClr val="27EC18"/>
                  </a:solidFill>
                  <a:prstDash val="solid"/>
                </a:ln>
                <a:solidFill>
                  <a:srgbClr val="27EC18"/>
                </a:solidFill>
                <a:effectLst>
                  <a:outerShdw blurRad="63500" dir="3600000" algn="tl" rotWithShape="0">
                    <a:srgbClr val="000000">
                      <a:alpha val="70000"/>
                    </a:srgbClr>
                  </a:outerShdw>
                  <a:reflection blurRad="6350" stA="55000" endA="300" endPos="45500" dir="5400000" sy="-100000" algn="bl" rotWithShape="0"/>
                </a:effectLst>
              </a:rPr>
              <a:t>Ακραία  καιρικά φαινόμενα</a:t>
            </a:r>
            <a:endParaRPr lang="el-GR" dirty="0">
              <a:effectLst>
                <a:outerShdw blurRad="63500" dir="3600000" algn="tl" rotWithShape="0">
                  <a:srgbClr val="000000">
                    <a:alpha val="70000"/>
                  </a:srgbClr>
                </a:outerShdw>
                <a:reflection blurRad="6350" stA="55000" endA="300" endPos="45500" dir="5400000" sy="-100000" algn="bl" rotWithShape="0"/>
              </a:effectLst>
            </a:endParaRPr>
          </a:p>
        </p:txBody>
      </p:sp>
      <p:sp>
        <p:nvSpPr>
          <p:cNvPr id="12" name="11 - Θέση κειμένου"/>
          <p:cNvSpPr>
            <a:spLocks noGrp="1"/>
          </p:cNvSpPr>
          <p:nvPr>
            <p:ph type="body" idx="1"/>
          </p:nvPr>
        </p:nvSpPr>
        <p:spPr>
          <a:xfrm>
            <a:off x="428596" y="1357298"/>
            <a:ext cx="4040188" cy="639762"/>
          </a:xfrm>
        </p:spPr>
        <p:txBody>
          <a:bodyPr>
            <a:normAutofit/>
          </a:bodyPr>
          <a:lstStyle/>
          <a:p>
            <a:pPr algn="ctr"/>
            <a:r>
              <a:rPr lang="el-GR" sz="2000" b="0" dirty="0" smtClean="0">
                <a:solidFill>
                  <a:schemeClr val="tx1"/>
                </a:solidFill>
                <a:latin typeface="Arial" pitchFamily="34" charset="0"/>
                <a:cs typeface="Arial" pitchFamily="34" charset="0"/>
              </a:rPr>
              <a:t>Ο τυφώνας Κατρίνα</a:t>
            </a:r>
            <a:endParaRPr lang="el-GR" sz="2000" b="0" dirty="0">
              <a:solidFill>
                <a:schemeClr val="tx1"/>
              </a:solidFill>
              <a:latin typeface="Arial" pitchFamily="34" charset="0"/>
              <a:cs typeface="Arial" pitchFamily="34" charset="0"/>
            </a:endParaRPr>
          </a:p>
        </p:txBody>
      </p:sp>
      <p:sp>
        <p:nvSpPr>
          <p:cNvPr id="13" name="12 - Θέση κειμένου"/>
          <p:cNvSpPr>
            <a:spLocks noGrp="1"/>
          </p:cNvSpPr>
          <p:nvPr>
            <p:ph type="body" sz="half" idx="3"/>
          </p:nvPr>
        </p:nvSpPr>
        <p:spPr>
          <a:xfrm>
            <a:off x="4643438" y="1500174"/>
            <a:ext cx="4041775" cy="639762"/>
          </a:xfrm>
        </p:spPr>
        <p:txBody>
          <a:bodyPr>
            <a:normAutofit/>
          </a:bodyPr>
          <a:lstStyle/>
          <a:p>
            <a:pPr algn="ctr"/>
            <a:r>
              <a:rPr lang="el-GR" sz="2000" b="0" dirty="0" smtClean="0">
                <a:solidFill>
                  <a:schemeClr val="tx1"/>
                </a:solidFill>
                <a:latin typeface="Arial" pitchFamily="34" charset="0"/>
                <a:cs typeface="Arial" pitchFamily="34" charset="0"/>
              </a:rPr>
              <a:t>Καταστροφικές πυρκαγιές πλήττουν τον πλανήτη</a:t>
            </a:r>
            <a:endParaRPr lang="el-GR" sz="2000" b="0" dirty="0">
              <a:solidFill>
                <a:schemeClr val="tx1"/>
              </a:solidFill>
              <a:latin typeface="Arial" pitchFamily="34" charset="0"/>
              <a:cs typeface="Arial" pitchFamily="34" charset="0"/>
            </a:endParaRPr>
          </a:p>
        </p:txBody>
      </p:sp>
      <p:pic>
        <p:nvPicPr>
          <p:cNvPr id="3074" name="Picture 2"/>
          <p:cNvPicPr>
            <a:picLocks noGrp="1" noChangeAspect="1" noChangeArrowheads="1"/>
          </p:cNvPicPr>
          <p:nvPr>
            <p:ph sz="quarter" idx="2"/>
          </p:nvPr>
        </p:nvPicPr>
        <p:blipFill>
          <a:blip r:embed="rId3" cstate="email">
            <a:extLst>
              <a:ext uri="{28A0092B-C50C-407E-A947-70E740481C1C}">
                <a14:useLocalDpi xmlns:a14="http://schemas.microsoft.com/office/drawing/2010/main"/>
              </a:ext>
            </a:extLst>
          </a:blip>
          <a:stretch>
            <a:fillRect/>
          </a:stretch>
        </p:blipFill>
        <p:spPr bwMode="auto">
          <a:xfrm>
            <a:off x="500034" y="1928802"/>
            <a:ext cx="4040180" cy="2527191"/>
          </a:xfrm>
          <a:prstGeom prst="rect">
            <a:avLst/>
          </a:prstGeom>
          <a:noFill/>
          <a:ln w="9525">
            <a:noFill/>
            <a:miter lim="800000"/>
            <a:headEnd/>
            <a:tailEnd/>
          </a:ln>
          <a:effectLst/>
        </p:spPr>
      </p:pic>
      <p:pic>
        <p:nvPicPr>
          <p:cNvPr id="3075" name="Picture 3"/>
          <p:cNvPicPr preferRelativeResize="0">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785786" y="4214818"/>
            <a:ext cx="3660041" cy="2071702"/>
          </a:xfrm>
          <a:prstGeom prst="rect">
            <a:avLst/>
          </a:prstGeom>
          <a:noFill/>
          <a:ln w="9525">
            <a:noFill/>
            <a:miter lim="800000"/>
            <a:headEnd/>
            <a:tailEnd/>
          </a:ln>
          <a:effectLst/>
        </p:spPr>
      </p:pic>
      <p:pic>
        <p:nvPicPr>
          <p:cNvPr id="3076" name="Picture 4"/>
          <p:cNvPicPr preferRelativeResize="0">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4786314" y="2357430"/>
            <a:ext cx="3571900" cy="3800862"/>
          </a:xfrm>
          <a:prstGeom prst="rect">
            <a:avLst/>
          </a:prstGeom>
          <a:noFill/>
          <a:ln w="9525">
            <a:noFill/>
            <a:miter lim="800000"/>
            <a:headEnd/>
            <a:tailEnd/>
          </a:ln>
          <a:effectLst/>
        </p:spPr>
      </p:pic>
    </p:spTree>
  </p:cSld>
  <p:clrMapOvr>
    <a:masterClrMapping/>
  </p:clrMapOvr>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928662" y="571480"/>
            <a:ext cx="6537367" cy="707886"/>
          </a:xfrm>
          <a:prstGeom prst="rect">
            <a:avLst/>
          </a:prstGeom>
          <a:noFill/>
        </p:spPr>
        <p:txBody>
          <a:bodyPr wrap="none" rtlCol="0">
            <a:spAutoFit/>
          </a:bodyPr>
          <a:lstStyle/>
          <a:p>
            <a:pPr algn="ctr"/>
            <a:r>
              <a:rPr lang="el-GR" sz="4000" b="1" dirty="0" smtClean="0">
                <a:solidFill>
                  <a:srgbClr val="3CE44C"/>
                </a:solidFill>
                <a:latin typeface="Franklin Gothic Heavy" pitchFamily="34" charset="0"/>
              </a:rPr>
              <a:t>Άνοδος της θερμοκρασίας</a:t>
            </a:r>
            <a:endParaRPr lang="el-GR" sz="4000" b="1" dirty="0">
              <a:solidFill>
                <a:srgbClr val="3CE44C"/>
              </a:solidFill>
              <a:latin typeface="Franklin Gothic Heavy" pitchFamily="34" charset="0"/>
            </a:endParaRPr>
          </a:p>
        </p:txBody>
      </p:sp>
      <p:pic>
        <p:nvPicPr>
          <p:cNvPr id="9" name="Picture 8" descr="http://www.aip.org/history/climate/images/NASA-GISS_NS_sm.jpg"/>
          <p:cNvPicPr preferRelativeResize="0"/>
          <p:nvPr/>
        </p:nvPicPr>
        <p:blipFill>
          <a:blip r:embed="rId3" cstate="print"/>
          <a:srcRect/>
          <a:stretch>
            <a:fillRect/>
          </a:stretch>
        </p:blipFill>
        <p:spPr bwMode="auto">
          <a:xfrm>
            <a:off x="357158" y="1571612"/>
            <a:ext cx="3286148" cy="2428892"/>
          </a:xfrm>
          <a:prstGeom prst="rect">
            <a:avLst/>
          </a:prstGeom>
          <a:noFill/>
          <a:ln w="9525">
            <a:noFill/>
            <a:miter lim="800000"/>
            <a:headEnd/>
            <a:tailEnd/>
          </a:ln>
        </p:spPr>
      </p:pic>
      <p:pic>
        <p:nvPicPr>
          <p:cNvPr id="10" name="Picture 9" descr="http://www.aip.org/history/climate/images/Ocean_heat_content.jpg"/>
          <p:cNvPicPr preferRelativeResize="0"/>
          <p:nvPr/>
        </p:nvPicPr>
        <p:blipFill>
          <a:blip r:embed="rId4" cstate="email">
            <a:extLst>
              <a:ext uri="{28A0092B-C50C-407E-A947-70E740481C1C}">
                <a14:useLocalDpi xmlns:a14="http://schemas.microsoft.com/office/drawing/2010/main"/>
              </a:ext>
            </a:extLst>
          </a:blip>
          <a:srcRect/>
          <a:stretch>
            <a:fillRect/>
          </a:stretch>
        </p:blipFill>
        <p:spPr bwMode="auto">
          <a:xfrm>
            <a:off x="4143372" y="3357562"/>
            <a:ext cx="4319584" cy="2867023"/>
          </a:xfrm>
          <a:prstGeom prst="rect">
            <a:avLst/>
          </a:prstGeom>
          <a:noFill/>
          <a:ln w="9525">
            <a:noFill/>
            <a:miter lim="800000"/>
            <a:headEnd/>
            <a:tailEnd/>
          </a:ln>
        </p:spPr>
      </p:pic>
      <p:sp>
        <p:nvSpPr>
          <p:cNvPr id="12" name="TextBox 11"/>
          <p:cNvSpPr txBox="1"/>
          <p:nvPr/>
        </p:nvSpPr>
        <p:spPr>
          <a:xfrm>
            <a:off x="3857620" y="1500174"/>
            <a:ext cx="4606774" cy="1908215"/>
          </a:xfrm>
          <a:prstGeom prst="rect">
            <a:avLst/>
          </a:prstGeom>
          <a:noFill/>
        </p:spPr>
        <p:txBody>
          <a:bodyPr wrap="none" rtlCol="0">
            <a:spAutoFit/>
          </a:bodyPr>
          <a:lstStyle/>
          <a:p>
            <a:r>
              <a:rPr lang="en-US" sz="2000" dirty="0" smtClean="0"/>
              <a:t>NASA:</a:t>
            </a:r>
            <a:r>
              <a:rPr lang="en-US" sz="2000" i="1" dirty="0" smtClean="0"/>
              <a:t>H</a:t>
            </a:r>
            <a:r>
              <a:rPr lang="el-GR" sz="2000" i="1" dirty="0" smtClean="0"/>
              <a:t> εξέλιξη της μέσης θερμοκρασίας </a:t>
            </a:r>
            <a:endParaRPr lang="en-US" sz="2000" i="1" dirty="0" smtClean="0"/>
          </a:p>
          <a:p>
            <a:r>
              <a:rPr lang="el-GR" sz="2000" i="1" dirty="0" smtClean="0"/>
              <a:t>της γης από το 1880-2008.</a:t>
            </a:r>
          </a:p>
          <a:p>
            <a:r>
              <a:rPr lang="el-GR" sz="2000" i="1" dirty="0" smtClean="0"/>
              <a:t> Φαίνεται χαρακτηριστικά η εντονότερη </a:t>
            </a:r>
            <a:endParaRPr lang="en-US" sz="2000" i="1" dirty="0" smtClean="0"/>
          </a:p>
          <a:p>
            <a:r>
              <a:rPr lang="el-GR" sz="2000" i="1" dirty="0" smtClean="0"/>
              <a:t>διακύμανση στο βόρειο ημισφαίριο.</a:t>
            </a:r>
          </a:p>
          <a:p>
            <a:r>
              <a:rPr lang="el-GR" sz="2000" i="1" dirty="0" smtClean="0"/>
              <a:t>Αύξηση 0,75</a:t>
            </a:r>
            <a:r>
              <a:rPr lang="el-GR" sz="2000" i="1" baseline="30000" dirty="0" smtClean="0"/>
              <a:t>ο</a:t>
            </a:r>
            <a:r>
              <a:rPr lang="el-GR" sz="2000" i="1" dirty="0" smtClean="0"/>
              <a:t> </a:t>
            </a:r>
            <a:r>
              <a:rPr lang="en-US" sz="2000" i="1" dirty="0" smtClean="0"/>
              <a:t>C </a:t>
            </a:r>
            <a:r>
              <a:rPr lang="el-GR" sz="2000" i="1" dirty="0" smtClean="0"/>
              <a:t>από το 1750 μέχρι σήμερα)</a:t>
            </a:r>
          </a:p>
          <a:p>
            <a:endParaRPr lang="el-GR" dirty="0"/>
          </a:p>
        </p:txBody>
      </p:sp>
      <p:sp>
        <p:nvSpPr>
          <p:cNvPr id="13" name="TextBox 12"/>
          <p:cNvSpPr txBox="1"/>
          <p:nvPr/>
        </p:nvSpPr>
        <p:spPr>
          <a:xfrm>
            <a:off x="642910" y="4357694"/>
            <a:ext cx="3357586" cy="2185214"/>
          </a:xfrm>
          <a:prstGeom prst="rect">
            <a:avLst/>
          </a:prstGeom>
          <a:noFill/>
        </p:spPr>
        <p:txBody>
          <a:bodyPr wrap="square" rtlCol="0">
            <a:spAutoFit/>
          </a:bodyPr>
          <a:lstStyle/>
          <a:p>
            <a:r>
              <a:rPr lang="el-GR" i="1" dirty="0" smtClean="0"/>
              <a:t> </a:t>
            </a:r>
            <a:r>
              <a:rPr lang="el-GR" sz="2000" i="1" dirty="0" smtClean="0"/>
              <a:t>Η άνοδος της θερμοκρασίας </a:t>
            </a:r>
            <a:endParaRPr lang="en-US" sz="2000" i="1" dirty="0" smtClean="0"/>
          </a:p>
          <a:p>
            <a:r>
              <a:rPr lang="el-GR" sz="2000" i="1" dirty="0" smtClean="0"/>
              <a:t>των ωκεανών</a:t>
            </a:r>
            <a:r>
              <a:rPr lang="en-US" sz="2000" i="1" dirty="0" smtClean="0"/>
              <a:t>  </a:t>
            </a:r>
            <a:r>
              <a:rPr lang="el-GR" sz="2000" i="1" dirty="0" smtClean="0"/>
              <a:t>όπως φαίνεται</a:t>
            </a:r>
          </a:p>
          <a:p>
            <a:r>
              <a:rPr lang="el-GR" sz="2000" i="1" dirty="0" smtClean="0"/>
              <a:t>από τρεις διαφορετικές</a:t>
            </a:r>
          </a:p>
          <a:p>
            <a:r>
              <a:rPr lang="el-GR" sz="2000" i="1" dirty="0" smtClean="0"/>
              <a:t>έρευνες:0,32</a:t>
            </a:r>
            <a:r>
              <a:rPr lang="el-GR" sz="2000" i="1" baseline="30000" dirty="0" smtClean="0"/>
              <a:t>ο</a:t>
            </a:r>
            <a:r>
              <a:rPr lang="el-GR" sz="2000" i="1" dirty="0" smtClean="0"/>
              <a:t> ,0,24</a:t>
            </a:r>
            <a:r>
              <a:rPr lang="el-GR" sz="2000" i="1" baseline="30000" dirty="0" smtClean="0"/>
              <a:t>ο</a:t>
            </a:r>
            <a:r>
              <a:rPr lang="el-GR" sz="2000" i="1" dirty="0" smtClean="0"/>
              <a:t> και 0,41</a:t>
            </a:r>
            <a:r>
              <a:rPr lang="el-GR" sz="2000" i="1" baseline="30000" dirty="0" smtClean="0"/>
              <a:t>ο</a:t>
            </a:r>
            <a:r>
              <a:rPr lang="en-US" sz="2000" i="1" dirty="0" smtClean="0"/>
              <a:t>C</a:t>
            </a:r>
          </a:p>
          <a:p>
            <a:r>
              <a:rPr lang="el-GR" sz="2000" i="1" dirty="0" smtClean="0"/>
              <a:t>ο μέσος όρος αύξησης </a:t>
            </a:r>
          </a:p>
          <a:p>
            <a:r>
              <a:rPr lang="el-GR" dirty="0" smtClean="0">
                <a:solidFill>
                  <a:schemeClr val="accent2">
                    <a:lumMod val="50000"/>
                  </a:schemeClr>
                </a:solidFill>
              </a:rPr>
              <a:t> </a:t>
            </a:r>
          </a:p>
          <a:p>
            <a:endParaRPr lang="el-GR" dirty="0"/>
          </a:p>
        </p:txBody>
      </p:sp>
      <p:sp>
        <p:nvSpPr>
          <p:cNvPr id="146435" name="Rectangle 3"/>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l-GR" sz="1000" b="0" i="1" u="none" strike="noStrike" cap="none" normalizeH="0" baseline="0" smtClean="0">
                <a:ln>
                  <a:noFill/>
                </a:ln>
                <a:solidFill>
                  <a:srgbClr val="632423"/>
                </a:solidFill>
                <a:effectLst/>
                <a:latin typeface="Arial" pitchFamily="34" charset="0"/>
                <a:ea typeface="Times New Roman" pitchFamily="18" charset="0"/>
                <a:cs typeface="Times New Roman" pitchFamily="18" charset="0"/>
              </a:rPr>
              <a:t>: Η άνοδος της θερμοκρασίας των ωκεανών</a:t>
            </a:r>
            <a:endParaRPr kumimoji="0" lang="el-GR" sz="900" b="0" i="0" u="none" strike="noStrike" cap="none" normalizeH="0" baseline="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l-GR" sz="1800" b="0" i="0" u="none" strike="noStrike" cap="none" normalizeH="0" baseline="0" smtClean="0">
              <a:ln>
                <a:noFill/>
              </a:ln>
              <a:solidFill>
                <a:schemeClr val="tx1"/>
              </a:solidFill>
              <a:effectLst/>
              <a:latin typeface="Arial" pitchFamily="34" charset="0"/>
              <a:cs typeface="Arial" pitchFamily="34" charset="0"/>
            </a:endParaRPr>
          </a:p>
        </p:txBody>
      </p:sp>
    </p:spTree>
  </p:cSld>
  <p:clrMapOvr>
    <a:masterClrMapping/>
  </p:clrMapOvr>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Rectangle 2"/>
          <p:cNvSpPr>
            <a:spLocks noChangeArrowheads="1"/>
          </p:cNvSpPr>
          <p:nvPr/>
        </p:nvSpPr>
        <p:spPr bwMode="auto">
          <a:xfrm>
            <a:off x="500034" y="640080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l-GR" sz="1000" b="0" i="1" u="none" strike="noStrike" cap="none" normalizeH="0" baseline="0" dirty="0" smtClean="0">
                <a:ln>
                  <a:noFill/>
                </a:ln>
                <a:solidFill>
                  <a:srgbClr val="632423"/>
                </a:solidFill>
                <a:effectLst/>
                <a:latin typeface="Arial" pitchFamily="34" charset="0"/>
                <a:ea typeface="Times New Roman" pitchFamily="18" charset="0"/>
                <a:cs typeface="Times New Roman" pitchFamily="18" charset="0"/>
              </a:rPr>
              <a:t>: Η άνοδος της θερμοκρασίας των ωκεανών</a:t>
            </a:r>
            <a:endParaRPr kumimoji="0" lang="el-GR" sz="9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l-GR" sz="1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4" name="Picture 3" descr="TempChart"/>
          <p:cNvPicPr/>
          <p:nvPr/>
        </p:nvPicPr>
        <p:blipFill>
          <a:blip r:embed="rId3" cstate="print"/>
          <a:srcRect/>
          <a:stretch>
            <a:fillRect/>
          </a:stretch>
        </p:blipFill>
        <p:spPr bwMode="auto">
          <a:xfrm>
            <a:off x="1785918" y="1714488"/>
            <a:ext cx="5214974" cy="2928958"/>
          </a:xfrm>
          <a:prstGeom prst="rect">
            <a:avLst/>
          </a:prstGeom>
          <a:noFill/>
          <a:ln w="9525">
            <a:noFill/>
            <a:miter lim="800000"/>
            <a:headEnd/>
            <a:tailEnd/>
          </a:ln>
        </p:spPr>
      </p:pic>
      <p:sp>
        <p:nvSpPr>
          <p:cNvPr id="5" name="TextBox 4"/>
          <p:cNvSpPr txBox="1"/>
          <p:nvPr/>
        </p:nvSpPr>
        <p:spPr>
          <a:xfrm>
            <a:off x="1571604" y="4857760"/>
            <a:ext cx="5562100" cy="1631216"/>
          </a:xfrm>
          <a:prstGeom prst="rect">
            <a:avLst/>
          </a:prstGeom>
          <a:noFill/>
        </p:spPr>
        <p:txBody>
          <a:bodyPr wrap="none" rtlCol="0">
            <a:spAutoFit/>
          </a:bodyPr>
          <a:lstStyle/>
          <a:p>
            <a:pPr algn="just"/>
            <a:r>
              <a:rPr lang="el-GR" sz="2000" i="1" dirty="0" smtClean="0"/>
              <a:t>Μεταβολή της μέσης παγκόσμιας θερμοκρασίας </a:t>
            </a:r>
          </a:p>
          <a:p>
            <a:pPr algn="just"/>
            <a:r>
              <a:rPr lang="el-GR" sz="2000" i="1" dirty="0" smtClean="0"/>
              <a:t>κατά τη τελευταία χιλιετία σύμφωνα με τον ΜΑΝΝ</a:t>
            </a:r>
          </a:p>
          <a:p>
            <a:pPr algn="just"/>
            <a:r>
              <a:rPr lang="el-GR" sz="2000" i="1" dirty="0" smtClean="0"/>
              <a:t>Δημοσιεύτηκε το 1998 και έγινε δεκτή από το </a:t>
            </a:r>
            <a:r>
              <a:rPr lang="en-US" sz="2000" i="1" dirty="0" smtClean="0"/>
              <a:t>IPCC </a:t>
            </a:r>
            <a:endParaRPr lang="el-GR" sz="2000" i="1" dirty="0" smtClean="0"/>
          </a:p>
          <a:p>
            <a:pPr algn="just"/>
            <a:r>
              <a:rPr lang="el-GR" sz="2000" i="1" dirty="0" smtClean="0"/>
              <a:t>(</a:t>
            </a:r>
            <a:r>
              <a:rPr lang="el-GR" sz="2000" dirty="0" smtClean="0"/>
              <a:t>Intergovernment Panel of Climate Change)</a:t>
            </a:r>
            <a:endParaRPr lang="el-GR" sz="2000" i="1" dirty="0" smtClean="0"/>
          </a:p>
          <a:p>
            <a:pPr algn="just"/>
            <a:r>
              <a:rPr lang="el-GR" sz="2000" dirty="0" smtClean="0"/>
              <a:t>Το 2001.</a:t>
            </a:r>
            <a:endParaRPr lang="el-GR" sz="2000" dirty="0"/>
          </a:p>
        </p:txBody>
      </p:sp>
      <p:sp>
        <p:nvSpPr>
          <p:cNvPr id="6" name="TextBox 5"/>
          <p:cNvSpPr txBox="1"/>
          <p:nvPr/>
        </p:nvSpPr>
        <p:spPr>
          <a:xfrm>
            <a:off x="1214414" y="214290"/>
            <a:ext cx="6178294" cy="1323439"/>
          </a:xfrm>
          <a:prstGeom prst="rect">
            <a:avLst/>
          </a:prstGeom>
          <a:noFill/>
        </p:spPr>
        <p:txBody>
          <a:bodyPr wrap="none" rtlCol="0">
            <a:spAutoFit/>
          </a:bodyPr>
          <a:lstStyle/>
          <a:p>
            <a:pPr algn="ctr"/>
            <a:r>
              <a:rPr lang="el-GR" sz="4000" dirty="0" smtClean="0">
                <a:solidFill>
                  <a:srgbClr val="3CE44C"/>
                </a:solidFill>
                <a:latin typeface="Franklin Gothic Heavy" pitchFamily="34" charset="0"/>
              </a:rPr>
              <a:t>Διαφωνίες για την άνοδο</a:t>
            </a:r>
          </a:p>
          <a:p>
            <a:pPr algn="ctr"/>
            <a:r>
              <a:rPr lang="el-GR" sz="4000" dirty="0" smtClean="0">
                <a:solidFill>
                  <a:srgbClr val="3CE44C"/>
                </a:solidFill>
                <a:latin typeface="Franklin Gothic Heavy" pitchFamily="34" charset="0"/>
              </a:rPr>
              <a:t>Της θερμοκρασίας</a:t>
            </a:r>
            <a:endParaRPr lang="el-GR" sz="4000" dirty="0">
              <a:solidFill>
                <a:srgbClr val="3CE44C"/>
              </a:solidFill>
              <a:latin typeface="Franklin Gothic Heavy" pitchFamily="34" charset="0"/>
            </a:endParaRPr>
          </a:p>
        </p:txBody>
      </p:sp>
    </p:spTree>
  </p:cSld>
  <p:clrMapOvr>
    <a:masterClrMapping/>
  </p:clrMapOvr>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a:xfrm>
            <a:off x="457200" y="152400"/>
            <a:ext cx="8229600" cy="1062022"/>
          </a:xfrm>
        </p:spPr>
        <p:txBody>
          <a:bodyPr/>
          <a:lstStyle/>
          <a:p>
            <a:pPr algn="ctr"/>
            <a:r>
              <a:rPr lang="el-GR" sz="4400" b="1" dirty="0" err="1" smtClean="0">
                <a:ln w="18415" cmpd="sng">
                  <a:solidFill>
                    <a:srgbClr val="27EC18"/>
                  </a:solidFill>
                  <a:prstDash val="solid"/>
                </a:ln>
                <a:solidFill>
                  <a:srgbClr val="27EC18"/>
                </a:solidFill>
                <a:effectLst>
                  <a:outerShdw blurRad="63500" dir="3600000" algn="tl" rotWithShape="0">
                    <a:srgbClr val="000000">
                      <a:alpha val="70000"/>
                    </a:srgbClr>
                  </a:outerShdw>
                  <a:reflection blurRad="6350" stA="55000" endA="300" endPos="45500" dir="5400000" sy="-100000" algn="bl" rotWithShape="0"/>
                </a:effectLst>
                <a:latin typeface="Franklin Gothic Heavy" pitchFamily="34" charset="0"/>
              </a:rPr>
              <a:t>Λιωσιμο</a:t>
            </a:r>
            <a:r>
              <a:rPr lang="el-GR" sz="4400" b="1" dirty="0" smtClean="0">
                <a:ln w="18415" cmpd="sng">
                  <a:solidFill>
                    <a:srgbClr val="27EC18"/>
                  </a:solidFill>
                  <a:prstDash val="solid"/>
                </a:ln>
                <a:solidFill>
                  <a:srgbClr val="27EC18"/>
                </a:solidFill>
                <a:effectLst>
                  <a:outerShdw blurRad="63500" dir="3600000" algn="tl" rotWithShape="0">
                    <a:srgbClr val="000000">
                      <a:alpha val="70000"/>
                    </a:srgbClr>
                  </a:outerShdw>
                  <a:reflection blurRad="6350" stA="55000" endA="300" endPos="45500" dir="5400000" sy="-100000" algn="bl" rotWithShape="0"/>
                </a:effectLst>
                <a:latin typeface="Franklin Gothic Heavy" pitchFamily="34" charset="0"/>
              </a:rPr>
              <a:t> των </a:t>
            </a:r>
            <a:r>
              <a:rPr lang="el-GR" sz="4400" b="1" dirty="0" err="1" smtClean="0">
                <a:ln w="18415" cmpd="sng">
                  <a:solidFill>
                    <a:srgbClr val="27EC18"/>
                  </a:solidFill>
                  <a:prstDash val="solid"/>
                </a:ln>
                <a:solidFill>
                  <a:srgbClr val="27EC18"/>
                </a:solidFill>
                <a:effectLst>
                  <a:outerShdw blurRad="63500" dir="3600000" algn="tl" rotWithShape="0">
                    <a:srgbClr val="000000">
                      <a:alpha val="70000"/>
                    </a:srgbClr>
                  </a:outerShdw>
                  <a:reflection blurRad="6350" stA="55000" endA="300" endPos="45500" dir="5400000" sy="-100000" algn="bl" rotWithShape="0"/>
                </a:effectLst>
                <a:latin typeface="Franklin Gothic Heavy" pitchFamily="34" charset="0"/>
              </a:rPr>
              <a:t>παγων</a:t>
            </a:r>
            <a:endParaRPr lang="el-GR" dirty="0">
              <a:effectLst>
                <a:outerShdw blurRad="63500" dir="3600000" algn="tl" rotWithShape="0">
                  <a:srgbClr val="000000">
                    <a:alpha val="70000"/>
                  </a:srgbClr>
                </a:outerShdw>
                <a:reflection blurRad="6350" stA="55000" endA="300" endPos="45500" dir="5400000" sy="-100000" algn="bl" rotWithShape="0"/>
              </a:effectLst>
            </a:endParaRPr>
          </a:p>
        </p:txBody>
      </p:sp>
      <p:pic>
        <p:nvPicPr>
          <p:cNvPr id="2050" name="Εικόνα 117"/>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3214678" y="1214422"/>
            <a:ext cx="4857784" cy="3049588"/>
          </a:xfrm>
          <a:prstGeom prst="rect">
            <a:avLst/>
          </a:prstGeom>
          <a:noFill/>
          <a:ln w="9525">
            <a:noFill/>
            <a:miter lim="800000"/>
            <a:headEnd/>
            <a:tailEnd/>
          </a:ln>
        </p:spPr>
      </p:pic>
      <p:sp>
        <p:nvSpPr>
          <p:cNvPr id="7" name="Rectangle 6"/>
          <p:cNvSpPr/>
          <p:nvPr/>
        </p:nvSpPr>
        <p:spPr>
          <a:xfrm>
            <a:off x="571472" y="4429132"/>
            <a:ext cx="4572000" cy="1938992"/>
          </a:xfrm>
          <a:prstGeom prst="rect">
            <a:avLst/>
          </a:prstGeom>
        </p:spPr>
        <p:txBody>
          <a:bodyPr>
            <a:spAutoFit/>
          </a:bodyPr>
          <a:lstStyle/>
          <a:p>
            <a:r>
              <a:rPr lang="el-GR" sz="2400" dirty="0" smtClean="0"/>
              <a:t>Η άνοδος της στάθμης των θαλασσών  θα έχει τεράστιες οικονομικές και κοινωνικές επιπτώσεις σε περιοχές του πλανήτη με χαμηλό υψόμετρο</a:t>
            </a:r>
            <a:endParaRPr lang="el-GR" sz="2400" dirty="0"/>
          </a:p>
        </p:txBody>
      </p:sp>
      <p:pic>
        <p:nvPicPr>
          <p:cNvPr id="8" name="Picture 7" descr="melting_ice">
            <a:hlinkClick r:id="rId4"/>
          </p:cNvPr>
          <p:cNvPicPr/>
          <p:nvPr/>
        </p:nvPicPr>
        <p:blipFill>
          <a:blip r:embed="rId5" cstate="email">
            <a:extLst>
              <a:ext uri="{28A0092B-C50C-407E-A947-70E740481C1C}">
                <a14:useLocalDpi xmlns:a14="http://schemas.microsoft.com/office/drawing/2010/main"/>
              </a:ext>
            </a:extLst>
          </a:blip>
          <a:srcRect/>
          <a:stretch>
            <a:fillRect/>
          </a:stretch>
        </p:blipFill>
        <p:spPr bwMode="auto">
          <a:xfrm>
            <a:off x="4929190" y="4357694"/>
            <a:ext cx="3143253" cy="2043114"/>
          </a:xfrm>
          <a:prstGeom prst="rect">
            <a:avLst/>
          </a:prstGeom>
          <a:noFill/>
          <a:ln w="9525">
            <a:noFill/>
            <a:miter lim="800000"/>
            <a:headEnd/>
            <a:tailEnd/>
          </a:ln>
        </p:spPr>
      </p:pic>
      <p:pic>
        <p:nvPicPr>
          <p:cNvPr id="112641" name="Picture 1" descr="D:\DIXHNET\Χ-ΑΝΤΩΝΙΟΥ\Κλιματική αλλαγή και Πράσινη Χημεία\βιβλιογραφία για κλιματική αλλαγή\φωτογραφίες\plimmirida[1].jp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642910" y="1500174"/>
            <a:ext cx="2643206" cy="2357454"/>
          </a:xfrm>
          <a:prstGeom prst="rect">
            <a:avLst/>
          </a:prstGeom>
          <a:noFill/>
        </p:spPr>
      </p:pic>
    </p:spTree>
  </p:cSld>
  <p:clrMapOvr>
    <a:masterClrMapping/>
  </p:clrMapOvr>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a:xfrm>
            <a:off x="457200" y="285728"/>
            <a:ext cx="8686800" cy="841248"/>
          </a:xfrm>
        </p:spPr>
        <p:txBody>
          <a:bodyPr>
            <a:normAutofit/>
          </a:bodyPr>
          <a:lstStyle/>
          <a:p>
            <a:pPr algn="ctr"/>
            <a:r>
              <a:rPr lang="el-GR" sz="4000" b="1" dirty="0" smtClean="0">
                <a:ln w="18415" cmpd="sng">
                  <a:solidFill>
                    <a:srgbClr val="27EC18"/>
                  </a:solidFill>
                  <a:prstDash val="solid"/>
                </a:ln>
                <a:solidFill>
                  <a:srgbClr val="27EC18"/>
                </a:solidFill>
                <a:effectLst>
                  <a:outerShdw blurRad="63500" dir="3600000" algn="tl" rotWithShape="0">
                    <a:srgbClr val="000000">
                      <a:alpha val="70000"/>
                    </a:srgbClr>
                  </a:outerShdw>
                  <a:reflection blurRad="6350" stA="55000" endA="300" endPos="45500" dir="5400000" sy="-100000" algn="bl" rotWithShape="0"/>
                </a:effectLst>
                <a:latin typeface="Franklin Gothic Heavy" pitchFamily="34" charset="0"/>
              </a:rPr>
              <a:t>Λιώσιμο των πάγων</a:t>
            </a:r>
            <a:endParaRPr lang="el-GR" sz="4000" b="1" dirty="0">
              <a:effectLst>
                <a:outerShdw blurRad="63500" dir="3600000" algn="tl" rotWithShape="0">
                  <a:srgbClr val="000000">
                    <a:alpha val="70000"/>
                  </a:srgbClr>
                </a:outerShdw>
                <a:reflection blurRad="6350" stA="55000" endA="300" endPos="45500" dir="5400000" sy="-100000" algn="bl" rotWithShape="0"/>
              </a:effectLst>
              <a:latin typeface="Franklin Gothic Heavy" pitchFamily="34" charset="0"/>
            </a:endParaRPr>
          </a:p>
        </p:txBody>
      </p:sp>
      <p:sp>
        <p:nvSpPr>
          <p:cNvPr id="10" name="9 - Θέση περιεχομένου"/>
          <p:cNvSpPr>
            <a:spLocks noGrp="1"/>
          </p:cNvSpPr>
          <p:nvPr>
            <p:ph sz="half" idx="1"/>
          </p:nvPr>
        </p:nvSpPr>
        <p:spPr>
          <a:xfrm>
            <a:off x="457200" y="1285860"/>
            <a:ext cx="4038600" cy="5069065"/>
          </a:xfrm>
        </p:spPr>
        <p:txBody>
          <a:bodyPr>
            <a:normAutofit/>
          </a:bodyPr>
          <a:lstStyle/>
          <a:p>
            <a:pPr>
              <a:buNone/>
            </a:pPr>
            <a:r>
              <a:rPr lang="el-GR" sz="2400" dirty="0" smtClean="0">
                <a:solidFill>
                  <a:schemeClr val="accent2">
                    <a:lumMod val="75000"/>
                  </a:schemeClr>
                </a:solidFill>
              </a:rPr>
              <a:t>      </a:t>
            </a:r>
            <a:r>
              <a:rPr lang="el-GR" sz="2400" dirty="0" smtClean="0">
                <a:cs typeface="Arial" pitchFamily="34" charset="0"/>
              </a:rPr>
              <a:t>Πιθανές επιπτώσεις της ανόδου της στάθμης των θαλασσών στο </a:t>
            </a:r>
            <a:r>
              <a:rPr lang="el-GR" sz="2400" smtClean="0">
                <a:cs typeface="Arial" pitchFamily="34" charset="0"/>
              </a:rPr>
              <a:t>Μπαγκλαντές.    </a:t>
            </a:r>
            <a:r>
              <a:rPr lang="el-GR" sz="2400" dirty="0" smtClean="0">
                <a:cs typeface="Arial" pitchFamily="34" charset="0"/>
              </a:rPr>
              <a:t>Άνοδος της στάθμης κατά 1,5 μέτρο θα επηρεάσει τη ζωή 17 εκ. ανθρώπων</a:t>
            </a:r>
            <a:endParaRPr lang="el-GR" sz="2400" dirty="0">
              <a:cs typeface="Arial" pitchFamily="34" charset="0"/>
            </a:endParaRPr>
          </a:p>
        </p:txBody>
      </p:sp>
      <p:sp>
        <p:nvSpPr>
          <p:cNvPr id="11" name="10 - Θέση περιεχομένου"/>
          <p:cNvSpPr>
            <a:spLocks noGrp="1"/>
          </p:cNvSpPr>
          <p:nvPr>
            <p:ph sz="half" idx="2"/>
          </p:nvPr>
        </p:nvSpPr>
        <p:spPr>
          <a:xfrm>
            <a:off x="4648200" y="1285860"/>
            <a:ext cx="4038600" cy="5069065"/>
          </a:xfrm>
        </p:spPr>
        <p:txBody>
          <a:bodyPr>
            <a:normAutofit/>
          </a:bodyPr>
          <a:lstStyle/>
          <a:p>
            <a:pPr>
              <a:buNone/>
            </a:pPr>
            <a:r>
              <a:rPr lang="el-GR" sz="2400" dirty="0" smtClean="0"/>
              <a:t>      </a:t>
            </a:r>
            <a:r>
              <a:rPr lang="el-GR" sz="2400" dirty="0" smtClean="0">
                <a:cs typeface="Arial" pitchFamily="34" charset="0"/>
              </a:rPr>
              <a:t>Το λιώσιμο των πάγων προκαλεί αλλαγή της αλατότητας των ρευμάτων με πιθανές επιπτώσεις στο κλίμα της Βορειοδυτικής Ευρώπης </a:t>
            </a:r>
            <a:endParaRPr lang="el-GR" sz="2400" dirty="0">
              <a:cs typeface="Arial" pitchFamily="34" charset="0"/>
            </a:endParaRPr>
          </a:p>
        </p:txBody>
      </p:sp>
      <p:pic>
        <p:nvPicPr>
          <p:cNvPr id="9218" name="Picture 2"/>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929190" y="4000504"/>
            <a:ext cx="3772128" cy="2592000"/>
          </a:xfrm>
          <a:prstGeom prst="rect">
            <a:avLst/>
          </a:prstGeom>
          <a:noFill/>
          <a:ln w="9525">
            <a:noFill/>
            <a:miter lim="800000"/>
            <a:headEnd/>
            <a:tailEnd/>
          </a:ln>
          <a:effectLst/>
        </p:spPr>
      </p:pic>
      <p:pic>
        <p:nvPicPr>
          <p:cNvPr id="5" name="Picture 3"/>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714348" y="4000504"/>
            <a:ext cx="3795827" cy="2592000"/>
          </a:xfrm>
          <a:prstGeom prst="rect">
            <a:avLst/>
          </a:prstGeom>
          <a:noFill/>
          <a:ln w="9525">
            <a:noFill/>
            <a:miter lim="800000"/>
            <a:headEnd/>
            <a:tailEnd/>
          </a:ln>
          <a:effectLst/>
        </p:spPr>
      </p:pic>
    </p:spTree>
  </p:cSld>
  <p:clrMapOvr>
    <a:masterClrMapping/>
  </p:clrMapOvr>
  <p:timing>
    <p:tnLst>
      <p:par>
        <p:cTn xmlns:p14="http://schemas.microsoft.com/office/powerpoint/2010/mai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8 - Θέση περιεχομένου"/>
          <p:cNvSpPr>
            <a:spLocks noGrp="1"/>
          </p:cNvSpPr>
          <p:nvPr>
            <p:ph sz="half" idx="1"/>
          </p:nvPr>
        </p:nvSpPr>
        <p:spPr>
          <a:xfrm>
            <a:off x="428596" y="1571612"/>
            <a:ext cx="4038600" cy="4857784"/>
          </a:xfrm>
        </p:spPr>
        <p:txBody>
          <a:bodyPr/>
          <a:lstStyle/>
          <a:p>
            <a:pPr>
              <a:buNone/>
            </a:pPr>
            <a:r>
              <a:rPr lang="el-GR" sz="2000" dirty="0" smtClean="0"/>
              <a:t>      </a:t>
            </a:r>
            <a:endParaRPr lang="el-GR" sz="2000" dirty="0">
              <a:latin typeface="Arial" pitchFamily="34" charset="0"/>
              <a:cs typeface="Arial" pitchFamily="34" charset="0"/>
            </a:endParaRPr>
          </a:p>
        </p:txBody>
      </p:sp>
      <p:sp>
        <p:nvSpPr>
          <p:cNvPr id="10" name="9 - Θέση περιεχομένου"/>
          <p:cNvSpPr>
            <a:spLocks noGrp="1"/>
          </p:cNvSpPr>
          <p:nvPr>
            <p:ph sz="half" idx="2"/>
          </p:nvPr>
        </p:nvSpPr>
        <p:spPr>
          <a:xfrm>
            <a:off x="4643438" y="1571612"/>
            <a:ext cx="4038600" cy="4434840"/>
          </a:xfrm>
        </p:spPr>
        <p:txBody>
          <a:bodyPr/>
          <a:lstStyle/>
          <a:p>
            <a:pPr>
              <a:buNone/>
            </a:pPr>
            <a:r>
              <a:rPr lang="el-GR" sz="2000" dirty="0" smtClean="0"/>
              <a:t>      </a:t>
            </a:r>
            <a:r>
              <a:rPr lang="el-GR" sz="2400" dirty="0" smtClean="0">
                <a:cs typeface="Arial" pitchFamily="34" charset="0"/>
              </a:rPr>
              <a:t>Το λιώσιμο των πάγων που παρατηρείται εντονότατα στο Βόρειο πόλο έχει τεράστιες περιβαλλοντικές αλλαγές σε πολλά οικοσυστήματα</a:t>
            </a:r>
            <a:endParaRPr lang="el-GR" sz="2400" dirty="0">
              <a:cs typeface="Arial" pitchFamily="34" charset="0"/>
            </a:endParaRPr>
          </a:p>
        </p:txBody>
      </p:sp>
      <p:pic>
        <p:nvPicPr>
          <p:cNvPr id="6147" name="Picture 3"/>
          <p:cNvPicPr preferRelativeResize="0">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5000628" y="4000504"/>
            <a:ext cx="3360000" cy="2520000"/>
          </a:xfrm>
          <a:prstGeom prst="rect">
            <a:avLst/>
          </a:prstGeom>
          <a:noFill/>
          <a:ln w="9525">
            <a:noFill/>
            <a:miter lim="800000"/>
            <a:headEnd/>
            <a:tailEnd/>
          </a:ln>
          <a:effectLst/>
        </p:spPr>
      </p:pic>
      <p:sp>
        <p:nvSpPr>
          <p:cNvPr id="7" name="Rectangle 6"/>
          <p:cNvSpPr/>
          <p:nvPr/>
        </p:nvSpPr>
        <p:spPr>
          <a:xfrm>
            <a:off x="1857356" y="571480"/>
            <a:ext cx="4778872" cy="707886"/>
          </a:xfrm>
          <a:prstGeom prst="rect">
            <a:avLst/>
          </a:prstGeom>
        </p:spPr>
        <p:txBody>
          <a:bodyPr wrap="none">
            <a:spAutoFit/>
          </a:bodyPr>
          <a:lstStyle/>
          <a:p>
            <a:r>
              <a:rPr lang="el-GR" sz="4000" b="1" dirty="0" smtClean="0">
                <a:ln w="18415" cmpd="sng">
                  <a:solidFill>
                    <a:srgbClr val="27EC18"/>
                  </a:solidFill>
                  <a:prstDash val="solid"/>
                </a:ln>
                <a:solidFill>
                  <a:srgbClr val="27EC18"/>
                </a:solidFill>
                <a:effectLst>
                  <a:outerShdw blurRad="63500" dir="3600000" algn="tl" rotWithShape="0">
                    <a:srgbClr val="000000">
                      <a:alpha val="70000"/>
                    </a:srgbClr>
                  </a:outerShdw>
                  <a:reflection blurRad="6350" stA="55000" endA="300" endPos="45500" dir="5400000" sy="-100000" algn="bl" rotWithShape="0"/>
                </a:effectLst>
                <a:latin typeface="Franklin Gothic Heavy" pitchFamily="34" charset="0"/>
              </a:rPr>
              <a:t>Λιώσιμο</a:t>
            </a:r>
            <a:r>
              <a:rPr lang="el-GR" b="1" dirty="0" smtClean="0">
                <a:ln w="18415" cmpd="sng">
                  <a:solidFill>
                    <a:srgbClr val="27EC18"/>
                  </a:solidFill>
                  <a:prstDash val="solid"/>
                </a:ln>
                <a:solidFill>
                  <a:srgbClr val="27EC18"/>
                </a:solidFill>
                <a:effectLst>
                  <a:outerShdw blurRad="63500" dir="3600000" algn="tl" rotWithShape="0">
                    <a:srgbClr val="000000">
                      <a:alpha val="70000"/>
                    </a:srgbClr>
                  </a:outerShdw>
                  <a:reflection blurRad="6350" stA="55000" endA="300" endPos="45500" dir="5400000" sy="-100000" algn="bl" rotWithShape="0"/>
                </a:effectLst>
                <a:latin typeface="Franklin Gothic Heavy" pitchFamily="34" charset="0"/>
              </a:rPr>
              <a:t> </a:t>
            </a:r>
            <a:r>
              <a:rPr lang="el-GR" sz="4000" b="1" dirty="0" smtClean="0">
                <a:ln w="18415" cmpd="sng">
                  <a:solidFill>
                    <a:srgbClr val="27EC18"/>
                  </a:solidFill>
                  <a:prstDash val="solid"/>
                </a:ln>
                <a:solidFill>
                  <a:srgbClr val="27EC18"/>
                </a:solidFill>
                <a:effectLst>
                  <a:outerShdw blurRad="63500" dir="3600000" algn="tl" rotWithShape="0">
                    <a:srgbClr val="000000">
                      <a:alpha val="70000"/>
                    </a:srgbClr>
                  </a:outerShdw>
                  <a:reflection blurRad="6350" stA="55000" endA="300" endPos="45500" dir="5400000" sy="-100000" algn="bl" rotWithShape="0"/>
                </a:effectLst>
                <a:latin typeface="Franklin Gothic Heavy" pitchFamily="34" charset="0"/>
              </a:rPr>
              <a:t>των πάγων</a:t>
            </a:r>
            <a:endParaRPr lang="el-GR" sz="4000" dirty="0"/>
          </a:p>
        </p:txBody>
      </p:sp>
      <p:pic>
        <p:nvPicPr>
          <p:cNvPr id="110593" name="Picture 1" descr="D:\DIXHNET\Χ-ΑΝΤΩΝΙΟΥ\Κλιματική αλλαγή και Πράσινη Χημεία\βιβλιογραφία για κλιματική αλλαγή\φωτογραφίες\-αρκούδα στον πάγο.jpg"/>
          <p:cNvPicPr preferRelativeResize="0">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714348" y="1571612"/>
            <a:ext cx="3557002" cy="4857784"/>
          </a:xfrm>
          <a:prstGeom prst="rect">
            <a:avLst/>
          </a:prstGeom>
          <a:noFill/>
        </p:spPr>
      </p:pic>
    </p:spTree>
  </p:cSld>
  <p:clrMapOvr>
    <a:masterClrMapping/>
  </p:clrMapOvr>
  <p:timing>
    <p:tnLst>
      <p:par>
        <p:cTn xmlns:p14="http://schemas.microsoft.com/office/powerpoint/2010/mai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7 - Τίτλος"/>
          <p:cNvSpPr>
            <a:spLocks noGrp="1"/>
          </p:cNvSpPr>
          <p:nvPr>
            <p:ph type="title"/>
          </p:nvPr>
        </p:nvSpPr>
        <p:spPr>
          <a:xfrm>
            <a:off x="571472" y="428604"/>
            <a:ext cx="8229600" cy="776270"/>
          </a:xfrm>
        </p:spPr>
        <p:txBody>
          <a:bodyPr>
            <a:normAutofit fontScale="90000"/>
          </a:bodyPr>
          <a:lstStyle/>
          <a:p>
            <a:pPr algn="ctr"/>
            <a:r>
              <a:rPr lang="el-GR" b="1" dirty="0" smtClean="0">
                <a:ln w="18415" cmpd="sng">
                  <a:solidFill>
                    <a:srgbClr val="27EC18"/>
                  </a:solidFill>
                  <a:prstDash val="solid"/>
                </a:ln>
                <a:solidFill>
                  <a:srgbClr val="27EC18"/>
                </a:solidFill>
                <a:effectLst>
                  <a:outerShdw blurRad="63500" dir="3600000" algn="tl" rotWithShape="0">
                    <a:srgbClr val="000000">
                      <a:alpha val="70000"/>
                    </a:srgbClr>
                  </a:outerShdw>
                  <a:reflection blurRad="6350" stA="55000" endA="300" endPos="45500" dir="5400000" sy="-100000" algn="bl" rotWithShape="0"/>
                </a:effectLst>
              </a:rPr>
              <a:t>Ερημοποίηση</a:t>
            </a:r>
            <a:endParaRPr lang="el-GR" b="1" dirty="0">
              <a:effectLst>
                <a:outerShdw blurRad="63500" dir="3600000" algn="tl" rotWithShape="0">
                  <a:srgbClr val="000000">
                    <a:alpha val="70000"/>
                  </a:srgbClr>
                </a:outerShdw>
                <a:reflection blurRad="6350" stA="55000" endA="300" endPos="45500" dir="5400000" sy="-100000" algn="bl" rotWithShape="0"/>
              </a:effectLst>
            </a:endParaRPr>
          </a:p>
        </p:txBody>
      </p:sp>
      <p:sp>
        <p:nvSpPr>
          <p:cNvPr id="9" name="8 - Θέση περιεχομένου"/>
          <p:cNvSpPr>
            <a:spLocks noGrp="1"/>
          </p:cNvSpPr>
          <p:nvPr>
            <p:ph sz="half" idx="1"/>
          </p:nvPr>
        </p:nvSpPr>
        <p:spPr>
          <a:xfrm>
            <a:off x="357158" y="1285860"/>
            <a:ext cx="4059936" cy="4572000"/>
          </a:xfrm>
        </p:spPr>
        <p:txBody>
          <a:bodyPr/>
          <a:lstStyle/>
          <a:p>
            <a:pPr>
              <a:buNone/>
            </a:pPr>
            <a:r>
              <a:rPr lang="el-GR" sz="2000" dirty="0" smtClean="0">
                <a:solidFill>
                  <a:schemeClr val="accent2">
                    <a:lumMod val="75000"/>
                  </a:schemeClr>
                </a:solidFill>
                <a:latin typeface="Arial" pitchFamily="34" charset="0"/>
                <a:cs typeface="Arial" pitchFamily="34" charset="0"/>
              </a:rPr>
              <a:t>       </a:t>
            </a:r>
            <a:r>
              <a:rPr lang="el-GR" sz="2400" dirty="0" smtClean="0">
                <a:solidFill>
                  <a:schemeClr val="accent2">
                    <a:lumMod val="50000"/>
                  </a:schemeClr>
                </a:solidFill>
                <a:cs typeface="Arial" pitchFamily="34" charset="0"/>
              </a:rPr>
              <a:t>Οι παγετώνες εξαφανίζονται (Σιέρα Νεβάδα- ΗΠΑ)</a:t>
            </a:r>
            <a:endParaRPr lang="el-GR" sz="2400" dirty="0">
              <a:solidFill>
                <a:schemeClr val="accent2">
                  <a:lumMod val="50000"/>
                </a:schemeClr>
              </a:solidFill>
              <a:cs typeface="Arial" pitchFamily="34" charset="0"/>
            </a:endParaRPr>
          </a:p>
        </p:txBody>
      </p:sp>
      <p:pic>
        <p:nvPicPr>
          <p:cNvPr id="6" name="Content Placeholder 5"/>
          <p:cNvPicPr preferRelativeResize="0">
            <a:picLocks noGrp="1" noChangeAspect="1" noChangeArrowheads="1"/>
          </p:cNvPicPr>
          <p:nvPr>
            <p:ph sz="half" idx="2"/>
          </p:nvPr>
        </p:nvPicPr>
        <p:blipFill>
          <a:blip r:embed="rId3" cstate="email">
            <a:extLst>
              <a:ext uri="{28A0092B-C50C-407E-A947-70E740481C1C}">
                <a14:useLocalDpi xmlns:a14="http://schemas.microsoft.com/office/drawing/2010/main"/>
              </a:ext>
            </a:extLst>
          </a:blip>
          <a:stretch>
            <a:fillRect/>
          </a:stretch>
        </p:blipFill>
        <p:spPr bwMode="auto">
          <a:xfrm>
            <a:off x="3851920" y="2420888"/>
            <a:ext cx="3429024" cy="2286016"/>
          </a:xfrm>
          <a:prstGeom prst="rect">
            <a:avLst/>
          </a:prstGeom>
          <a:noFill/>
          <a:ln w="9525">
            <a:noFill/>
            <a:miter lim="800000"/>
            <a:headEnd/>
            <a:tailEnd/>
          </a:ln>
          <a:effectLst/>
        </p:spPr>
      </p:pic>
      <p:pic>
        <p:nvPicPr>
          <p:cNvPr id="7" name="Picture 3"/>
          <p:cNvPicPr preferRelativeResize="0">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6084168" y="4293096"/>
            <a:ext cx="2762269" cy="2071702"/>
          </a:xfrm>
          <a:prstGeom prst="rect">
            <a:avLst/>
          </a:prstGeom>
          <a:noFill/>
          <a:ln w="9525">
            <a:noFill/>
            <a:miter lim="800000"/>
            <a:headEnd/>
            <a:tailEnd/>
          </a:ln>
          <a:effectLst/>
        </p:spPr>
      </p:pic>
      <p:pic>
        <p:nvPicPr>
          <p:cNvPr id="10" name="Picture 4"/>
          <p:cNvPicPr preferRelativeResize="0">
            <a:picLocks noChangeAspect="1" noChangeArrowheads="1"/>
          </p:cNvPicPr>
          <p:nvPr/>
        </p:nvPicPr>
        <p:blipFill>
          <a:blip r:embed="rId5" cstate="email">
            <a:extLst>
              <a:ext uri="{28A0092B-C50C-407E-A947-70E740481C1C}">
                <a14:useLocalDpi xmlns:a14="http://schemas.microsoft.com/office/drawing/2010/main"/>
              </a:ext>
            </a:extLst>
          </a:blip>
          <a:stretch>
            <a:fillRect/>
          </a:stretch>
        </p:blipFill>
        <p:spPr bwMode="auto">
          <a:xfrm>
            <a:off x="571472" y="2571744"/>
            <a:ext cx="3286148" cy="3240000"/>
          </a:xfrm>
          <a:prstGeom prst="rect">
            <a:avLst/>
          </a:prstGeom>
          <a:noFill/>
          <a:ln w="9525">
            <a:noFill/>
            <a:miter lim="800000"/>
            <a:headEnd/>
            <a:tailEnd/>
          </a:ln>
          <a:effectLst/>
        </p:spPr>
      </p:pic>
      <p:sp>
        <p:nvSpPr>
          <p:cNvPr id="11" name="10 - TextBox"/>
          <p:cNvSpPr txBox="1"/>
          <p:nvPr/>
        </p:nvSpPr>
        <p:spPr>
          <a:xfrm>
            <a:off x="4286248" y="1428736"/>
            <a:ext cx="4143404" cy="830997"/>
          </a:xfrm>
          <a:prstGeom prst="rect">
            <a:avLst/>
          </a:prstGeom>
          <a:noFill/>
        </p:spPr>
        <p:txBody>
          <a:bodyPr wrap="square" rtlCol="0">
            <a:spAutoFit/>
          </a:bodyPr>
          <a:lstStyle/>
          <a:p>
            <a:r>
              <a:rPr lang="el-GR" sz="2400" dirty="0" smtClean="0">
                <a:solidFill>
                  <a:schemeClr val="accent2">
                    <a:lumMod val="50000"/>
                  </a:schemeClr>
                </a:solidFill>
              </a:rPr>
              <a:t>Η ξηρασία πλήττει πολλές περιοχές της γης (Σομαλία)</a:t>
            </a:r>
            <a:endParaRPr lang="el-GR" sz="2400" dirty="0">
              <a:solidFill>
                <a:schemeClr val="accent2">
                  <a:lumMod val="50000"/>
                </a:schemeClr>
              </a:solidFill>
            </a:endParaRPr>
          </a:p>
        </p:txBody>
      </p:sp>
      <p:pic>
        <p:nvPicPr>
          <p:cNvPr id="108545" name="Picture 1" descr="D:\DIXHNET\Χ-ΑΝΤΩΝΙΟΥ\Κλιματική αλλαγή και Πράσινη Χημεία\βιβλιογραφία για κλιματική αλλαγή\φωτογραφίες\ερημοποίηση.jpg"/>
          <p:cNvPicPr preferRelativeResize="0">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3203848" y="4581128"/>
            <a:ext cx="2928958" cy="2071702"/>
          </a:xfrm>
          <a:prstGeom prst="rect">
            <a:avLst/>
          </a:prstGeom>
          <a:noFill/>
        </p:spPr>
      </p:pic>
    </p:spTree>
  </p:cSld>
  <p:clrMapOvr>
    <a:masterClrMapping/>
  </p:clrMapOvr>
  <p:timing>
    <p:tnLst>
      <p:par>
        <p:cTn xmlns:p14="http://schemas.microsoft.com/office/powerpoint/2010/mai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 Τίτλος"/>
          <p:cNvSpPr>
            <a:spLocks noGrp="1"/>
          </p:cNvSpPr>
          <p:nvPr>
            <p:ph type="title"/>
          </p:nvPr>
        </p:nvSpPr>
        <p:spPr>
          <a:xfrm>
            <a:off x="500034" y="357166"/>
            <a:ext cx="8229600" cy="776270"/>
          </a:xfrm>
        </p:spPr>
        <p:txBody>
          <a:bodyPr>
            <a:normAutofit/>
          </a:bodyPr>
          <a:lstStyle/>
          <a:p>
            <a:pPr algn="ctr"/>
            <a:r>
              <a:rPr lang="el-GR" sz="4000" dirty="0" smtClean="0">
                <a:solidFill>
                  <a:srgbClr val="3CE44C"/>
                </a:solidFill>
                <a:latin typeface="Franklin Gothic Heavy" pitchFamily="34" charset="0"/>
              </a:rPr>
              <a:t>Βιοποικιλότητα  και οικοσυστήματα</a:t>
            </a:r>
            <a:endParaRPr lang="el-GR" sz="4000" dirty="0">
              <a:solidFill>
                <a:srgbClr val="3CE44C"/>
              </a:solidFill>
              <a:latin typeface="Franklin Gothic Heavy" pitchFamily="34" charset="0"/>
            </a:endParaRPr>
          </a:p>
        </p:txBody>
      </p:sp>
      <p:pic>
        <p:nvPicPr>
          <p:cNvPr id="102401" name="Picture 1" descr="D:\DIXHNET\Χ-ΑΝΤΩΝΙΟΥ\Κλιματική αλλαγή και Πράσινη Χημεία\βιβλιογραφία για κλιματική αλλαγή\φωτογραφίες\WWF_Wallpapers_800x600_3.jpg"/>
          <p:cNvPicPr preferRelativeResize="0">
            <a:picLocks noGrp="1" noChangeAspect="1" noChangeArrowheads="1"/>
          </p:cNvPicPr>
          <p:nvPr>
            <p:ph idx="1"/>
          </p:nvPr>
        </p:nvPicPr>
        <p:blipFill>
          <a:blip r:embed="rId3" cstate="email">
            <a:extLst>
              <a:ext uri="{28A0092B-C50C-407E-A947-70E740481C1C}">
                <a14:useLocalDpi xmlns:a14="http://schemas.microsoft.com/office/drawing/2010/main"/>
              </a:ext>
            </a:extLst>
          </a:blip>
          <a:srcRect/>
          <a:stretch>
            <a:fillRect/>
          </a:stretch>
        </p:blipFill>
        <p:spPr bwMode="auto">
          <a:xfrm>
            <a:off x="1043608" y="1340768"/>
            <a:ext cx="4381531" cy="3286148"/>
          </a:xfrm>
          <a:prstGeom prst="rect">
            <a:avLst/>
          </a:prstGeom>
          <a:noFill/>
        </p:spPr>
      </p:pic>
      <p:pic>
        <p:nvPicPr>
          <p:cNvPr id="102402" name="Picture 2" descr="D:\DIXHNET\Χ-ΑΝΤΩΝΙΟΥ\Κλιματική αλλαγή και Πράσινη Χημεία\βιβλιογραφία για κλιματική αλλαγή\φωτογραφίες\091307-polarbear-500[1].jpg"/>
          <p:cNvPicPr>
            <a:picLocks noChangeAspect="1" noChangeArrowheads="1"/>
          </p:cNvPicPr>
          <p:nvPr/>
        </p:nvPicPr>
        <p:blipFill>
          <a:blip r:embed="rId4" cstate="print"/>
          <a:srcRect/>
          <a:stretch>
            <a:fillRect/>
          </a:stretch>
        </p:blipFill>
        <p:spPr bwMode="auto">
          <a:xfrm>
            <a:off x="5436096" y="1628800"/>
            <a:ext cx="2000264" cy="2844822"/>
          </a:xfrm>
          <a:prstGeom prst="rect">
            <a:avLst/>
          </a:prstGeom>
          <a:noFill/>
        </p:spPr>
      </p:pic>
      <p:pic>
        <p:nvPicPr>
          <p:cNvPr id="102403" name="Picture 3" descr="D:\DIXHNET\Χ-ΑΝΤΩΝΙΟΥ\Κλιματική αλλαγή και Πράσινη Χημεία\εικονες ιωαννα\pilot-whales-died-new-zealand[1].jpg"/>
          <p:cNvPicPr>
            <a:picLocks noChangeAspect="1" noChangeArrowheads="1"/>
          </p:cNvPicPr>
          <p:nvPr/>
        </p:nvPicPr>
        <p:blipFill>
          <a:blip r:embed="rId5" cstate="print"/>
          <a:srcRect/>
          <a:stretch>
            <a:fillRect/>
          </a:stretch>
        </p:blipFill>
        <p:spPr bwMode="auto">
          <a:xfrm>
            <a:off x="2571736" y="4143380"/>
            <a:ext cx="3714750" cy="2486025"/>
          </a:xfrm>
          <a:prstGeom prst="rect">
            <a:avLst/>
          </a:prstGeom>
          <a:noFill/>
        </p:spPr>
      </p:pic>
    </p:spTree>
  </p:cSld>
  <p:clrMapOvr>
    <a:masterClrMapping/>
  </p:clrMapOvr>
  <p:timing>
    <p:tnLst>
      <p:par>
        <p:cTn xmlns:p14="http://schemas.microsoft.com/office/powerpoint/2010/mai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 Τίτλος"/>
          <p:cNvSpPr>
            <a:spLocks noGrp="1"/>
          </p:cNvSpPr>
          <p:nvPr>
            <p:ph type="title"/>
          </p:nvPr>
        </p:nvSpPr>
        <p:spPr>
          <a:xfrm>
            <a:off x="285720" y="642918"/>
            <a:ext cx="8686800" cy="838200"/>
          </a:xfrm>
        </p:spPr>
        <p:txBody>
          <a:bodyPr>
            <a:normAutofit fontScale="90000"/>
          </a:bodyPr>
          <a:lstStyle/>
          <a:p>
            <a:pPr algn="ctr"/>
            <a:r>
              <a:rPr lang="el-GR" sz="3600" dirty="0" smtClean="0">
                <a:solidFill>
                  <a:srgbClr val="3CE44C"/>
                </a:solidFill>
                <a:latin typeface="Franklin Gothic Heavy" pitchFamily="34" charset="0"/>
              </a:rPr>
              <a:t>Γεωργία-τρόφιμα-βιομηχανία –ανθρώπινες κατασκευές</a:t>
            </a:r>
            <a:endParaRPr lang="el-GR" sz="3600" dirty="0">
              <a:solidFill>
                <a:srgbClr val="3CE44C"/>
              </a:solidFill>
              <a:latin typeface="Franklin Gothic Heavy" pitchFamily="34" charset="0"/>
            </a:endParaRPr>
          </a:p>
        </p:txBody>
      </p:sp>
      <p:pic>
        <p:nvPicPr>
          <p:cNvPr id="100353" name="Picture 1" descr="D:\DIXHNET\Χ-ΑΝΤΩΝΙΟΥ\Κλιματική αλλαγή και Πράσινη Χημεία\εικονες ιωαννα\drought-kenya-causes-hunger[1].jpg"/>
          <p:cNvPicPr>
            <a:picLocks noGrp="1" noChangeAspect="1" noChangeArrowheads="1"/>
          </p:cNvPicPr>
          <p:nvPr>
            <p:ph idx="1"/>
          </p:nvPr>
        </p:nvPicPr>
        <p:blipFill>
          <a:blip r:embed="rId3" cstate="print"/>
          <a:srcRect/>
          <a:stretch>
            <a:fillRect/>
          </a:stretch>
        </p:blipFill>
        <p:spPr bwMode="auto">
          <a:xfrm>
            <a:off x="4427984" y="1916832"/>
            <a:ext cx="3321867" cy="2214578"/>
          </a:xfrm>
          <a:prstGeom prst="rect">
            <a:avLst/>
          </a:prstGeom>
          <a:noFill/>
        </p:spPr>
      </p:pic>
      <p:pic>
        <p:nvPicPr>
          <p:cNvPr id="100355" name="Picture 3" descr="D:\DIXHNET\Χ-ΑΝΤΩΝΙΟΥ\Κλιματική αλλαγή και Πράσινη Χημεία\εικονες ιωαννα\12[1].jpg"/>
          <p:cNvPicPr preferRelativeResize="0">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071538" y="1714488"/>
            <a:ext cx="3500462" cy="2625347"/>
          </a:xfrm>
          <a:prstGeom prst="rect">
            <a:avLst/>
          </a:prstGeom>
          <a:noFill/>
        </p:spPr>
      </p:pic>
      <p:pic>
        <p:nvPicPr>
          <p:cNvPr id="100356" name="Picture 4" descr="D:\DIXHNET\Χ-ΑΝΤΩΝΙΟΥ\Κλιματική αλλαγή και Πράσινη Χημεία\εικονες ιωαννα\14[1].jpg"/>
          <p:cNvPicPr preferRelativeResize="0">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4139952" y="4077072"/>
            <a:ext cx="3238503" cy="2428877"/>
          </a:xfrm>
          <a:prstGeom prst="rect">
            <a:avLst/>
          </a:prstGeom>
          <a:noFill/>
        </p:spPr>
      </p:pic>
      <p:pic>
        <p:nvPicPr>
          <p:cNvPr id="100357" name="Picture 5" descr="D:\DIXHNET\Χ-ΑΝΤΩΝΙΟΥ\Κλιματική αλλαγή και Πράσινη Χημεία\βιβλιογραφία για κλιματική αλλαγή\φωτογραφίες\ερημοποίηση.jpg"/>
          <p:cNvPicPr preferRelativeResize="0">
            <a:picLocks noChangeAspect="1" noChangeArrowheads="1"/>
          </p:cNvPicPr>
          <p:nvPr/>
        </p:nvPicPr>
        <p:blipFill>
          <a:blip r:embed="rId6" cstate="print"/>
          <a:srcRect/>
          <a:stretch>
            <a:fillRect/>
          </a:stretch>
        </p:blipFill>
        <p:spPr bwMode="auto">
          <a:xfrm>
            <a:off x="785786" y="4214818"/>
            <a:ext cx="3409950" cy="2257425"/>
          </a:xfrm>
          <a:prstGeom prst="rect">
            <a:avLst/>
          </a:prstGeom>
          <a:noFill/>
        </p:spPr>
      </p:pic>
    </p:spTree>
  </p:cSld>
  <p:clrMapOvr>
    <a:masterClrMapping/>
  </p:clrMapOvr>
  <p:timing>
    <p:tnLst>
      <p:par>
        <p:cTn xmlns:p14="http://schemas.microsoft.com/office/powerpoint/2010/mai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6 - Τίτλος"/>
          <p:cNvSpPr>
            <a:spLocks noGrp="1"/>
          </p:cNvSpPr>
          <p:nvPr>
            <p:ph type="title" idx="4294967295"/>
          </p:nvPr>
        </p:nvSpPr>
        <p:spPr>
          <a:xfrm>
            <a:off x="285720" y="428604"/>
            <a:ext cx="8229600" cy="773113"/>
          </a:xfrm>
        </p:spPr>
        <p:txBody>
          <a:bodyPr>
            <a:normAutofit fontScale="90000"/>
          </a:bodyPr>
          <a:lstStyle/>
          <a:p>
            <a:pPr algn="ctr"/>
            <a:r>
              <a:rPr lang="el-GR" sz="4000" dirty="0" smtClean="0">
                <a:solidFill>
                  <a:srgbClr val="3CE44C"/>
                </a:solidFill>
                <a:latin typeface="Franklin Gothic Heavy" pitchFamily="34" charset="0"/>
              </a:rPr>
              <a:t>Λοιμώδη νοσήματα-Μετανάστευσ</a:t>
            </a:r>
            <a:r>
              <a:rPr lang="el-GR" dirty="0" smtClean="0">
                <a:solidFill>
                  <a:srgbClr val="3CE44C"/>
                </a:solidFill>
                <a:latin typeface="Franklin Gothic Heavy" pitchFamily="34" charset="0"/>
              </a:rPr>
              <a:t>η</a:t>
            </a:r>
            <a:endParaRPr lang="el-GR" dirty="0">
              <a:solidFill>
                <a:srgbClr val="3CE44C"/>
              </a:solidFill>
              <a:latin typeface="Franklin Gothic Heavy" pitchFamily="34" charset="0"/>
            </a:endParaRPr>
          </a:p>
        </p:txBody>
      </p:sp>
      <p:pic>
        <p:nvPicPr>
          <p:cNvPr id="98305" name="Picture 1" descr="D:\DIXHNET\Χ-ΑΝΤΩΝΙΟΥ\Κλιματική αλλαγή και Πράσινη Χημεία\εικονες ιωαννα\climate-change-forces-migration[1].jpg"/>
          <p:cNvPicPr>
            <a:picLocks noChangeAspect="1" noChangeArrowheads="1"/>
          </p:cNvPicPr>
          <p:nvPr/>
        </p:nvPicPr>
        <p:blipFill>
          <a:blip r:embed="rId3" cstate="print"/>
          <a:srcRect/>
          <a:stretch>
            <a:fillRect/>
          </a:stretch>
        </p:blipFill>
        <p:spPr bwMode="auto">
          <a:xfrm>
            <a:off x="1142976" y="1571612"/>
            <a:ext cx="3286148" cy="2143140"/>
          </a:xfrm>
          <a:prstGeom prst="rect">
            <a:avLst/>
          </a:prstGeom>
          <a:noFill/>
        </p:spPr>
      </p:pic>
      <p:pic>
        <p:nvPicPr>
          <p:cNvPr id="98306" name="Picture 2" descr="D:\DIXHNET\Χ-ΑΝΤΩΝΙΟΥ\Κλιματική αλλαγή και Πράσινη Χημεία\εικονες ιωαννα\climate-change-crisis-catastrophic[1].jpg"/>
          <p:cNvPicPr>
            <a:picLocks noChangeAspect="1" noChangeArrowheads="1"/>
          </p:cNvPicPr>
          <p:nvPr/>
        </p:nvPicPr>
        <p:blipFill>
          <a:blip r:embed="rId4" cstate="print"/>
          <a:srcRect/>
          <a:stretch>
            <a:fillRect/>
          </a:stretch>
        </p:blipFill>
        <p:spPr bwMode="auto">
          <a:xfrm>
            <a:off x="4214810" y="1428736"/>
            <a:ext cx="3429004" cy="2214578"/>
          </a:xfrm>
          <a:prstGeom prst="rect">
            <a:avLst/>
          </a:prstGeom>
          <a:noFill/>
        </p:spPr>
      </p:pic>
      <p:pic>
        <p:nvPicPr>
          <p:cNvPr id="98307" name="Picture 3" descr="D:\DIXHNET\Χ-ΑΝΤΩΝΙΟΥ\Κλιματική αλλαγή και Πράσινη Χημεία\εικονες ιωαννα\climate-refuges-will-not-flood-rich-countries[1].jpg"/>
          <p:cNvPicPr>
            <a:picLocks noChangeAspect="1" noChangeArrowheads="1"/>
          </p:cNvPicPr>
          <p:nvPr/>
        </p:nvPicPr>
        <p:blipFill>
          <a:blip r:embed="rId5" cstate="print"/>
          <a:srcRect/>
          <a:stretch>
            <a:fillRect/>
          </a:stretch>
        </p:blipFill>
        <p:spPr bwMode="auto">
          <a:xfrm>
            <a:off x="4139952" y="3501008"/>
            <a:ext cx="3857652" cy="2571768"/>
          </a:xfrm>
          <a:prstGeom prst="rect">
            <a:avLst/>
          </a:prstGeom>
          <a:noFill/>
        </p:spPr>
      </p:pic>
      <p:pic>
        <p:nvPicPr>
          <p:cNvPr id="98308" name="Picture 4" descr="D:\DIXHNET\Χ-ΑΝΤΩΝΙΟΥ\Κλιματική αλλαγή και Πράσινη Χημεία\εικονες ιωαννα\another-25-million-children-hungry-2050[1].jpg"/>
          <p:cNvPicPr>
            <a:picLocks noChangeAspect="1" noChangeArrowheads="1"/>
          </p:cNvPicPr>
          <p:nvPr/>
        </p:nvPicPr>
        <p:blipFill>
          <a:blip r:embed="rId6" cstate="print"/>
          <a:srcRect/>
          <a:stretch>
            <a:fillRect/>
          </a:stretch>
        </p:blipFill>
        <p:spPr bwMode="auto">
          <a:xfrm>
            <a:off x="467544" y="3645024"/>
            <a:ext cx="3714750" cy="2486025"/>
          </a:xfrm>
          <a:prstGeom prst="rect">
            <a:avLst/>
          </a:prstGeom>
          <a:noFill/>
        </p:spPr>
      </p:pic>
    </p:spTree>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a:xfrm>
            <a:off x="500034" y="571480"/>
            <a:ext cx="8229600" cy="1298448"/>
          </a:xfrm>
        </p:spPr>
        <p:txBody>
          <a:bodyPr>
            <a:noAutofit/>
          </a:bodyPr>
          <a:lstStyle/>
          <a:p>
            <a:pPr algn="ctr"/>
            <a:r>
              <a:rPr lang="el-GR" sz="4000" dirty="0" smtClean="0">
                <a:solidFill>
                  <a:srgbClr val="3CE44C"/>
                </a:solidFill>
                <a:latin typeface="Franklin Gothic Heavy" pitchFamily="34" charset="0"/>
              </a:rPr>
              <a:t/>
            </a:r>
            <a:br>
              <a:rPr lang="el-GR" sz="4000" dirty="0" smtClean="0">
                <a:solidFill>
                  <a:srgbClr val="3CE44C"/>
                </a:solidFill>
                <a:latin typeface="Franklin Gothic Heavy" pitchFamily="34" charset="0"/>
              </a:rPr>
            </a:br>
            <a:r>
              <a:rPr lang="el-GR" sz="4000" dirty="0" smtClean="0">
                <a:solidFill>
                  <a:srgbClr val="3CE44C"/>
                </a:solidFill>
                <a:latin typeface="Franklin Gothic Heavy" pitchFamily="34" charset="0"/>
              </a:rPr>
              <a:t/>
            </a:r>
            <a:br>
              <a:rPr lang="el-GR" sz="4000" dirty="0" smtClean="0">
                <a:solidFill>
                  <a:srgbClr val="3CE44C"/>
                </a:solidFill>
                <a:latin typeface="Franklin Gothic Heavy" pitchFamily="34" charset="0"/>
              </a:rPr>
            </a:br>
            <a:r>
              <a:rPr lang="el-GR" sz="4000" dirty="0" smtClean="0">
                <a:solidFill>
                  <a:srgbClr val="3CE44C"/>
                </a:solidFill>
                <a:latin typeface="Franklin Gothic Heavy" pitchFamily="34" charset="0"/>
              </a:rPr>
              <a:t/>
            </a:r>
            <a:br>
              <a:rPr lang="el-GR" sz="4000" dirty="0" smtClean="0">
                <a:solidFill>
                  <a:srgbClr val="3CE44C"/>
                </a:solidFill>
                <a:latin typeface="Franklin Gothic Heavy" pitchFamily="34" charset="0"/>
              </a:rPr>
            </a:br>
            <a:r>
              <a:rPr lang="el-GR" sz="4000" dirty="0" smtClean="0">
                <a:solidFill>
                  <a:srgbClr val="3CE44C"/>
                </a:solidFill>
                <a:latin typeface="Franklin Gothic Heavy" pitchFamily="34" charset="0"/>
              </a:rPr>
              <a:t/>
            </a:r>
            <a:br>
              <a:rPr lang="el-GR" sz="4000" dirty="0" smtClean="0">
                <a:solidFill>
                  <a:srgbClr val="3CE44C"/>
                </a:solidFill>
                <a:latin typeface="Franklin Gothic Heavy" pitchFamily="34" charset="0"/>
              </a:rPr>
            </a:br>
            <a:r>
              <a:rPr lang="el-GR" sz="4000" dirty="0" smtClean="0">
                <a:solidFill>
                  <a:srgbClr val="3CE44C"/>
                </a:solidFill>
                <a:latin typeface="Franklin Gothic Heavy" pitchFamily="34" charset="0"/>
              </a:rPr>
              <a:t/>
            </a:r>
            <a:br>
              <a:rPr lang="el-GR" sz="4000" dirty="0" smtClean="0">
                <a:solidFill>
                  <a:srgbClr val="3CE44C"/>
                </a:solidFill>
                <a:latin typeface="Franklin Gothic Heavy" pitchFamily="34" charset="0"/>
              </a:rPr>
            </a:br>
            <a:r>
              <a:rPr lang="el-GR" sz="4000" dirty="0" smtClean="0">
                <a:solidFill>
                  <a:srgbClr val="3CE44C"/>
                </a:solidFill>
                <a:latin typeface="Franklin Gothic Heavy" pitchFamily="34" charset="0"/>
              </a:rPr>
              <a:t>Παράγοντες που διαμορφώνουν </a:t>
            </a:r>
            <a:br>
              <a:rPr lang="el-GR" sz="4000" dirty="0" smtClean="0">
                <a:solidFill>
                  <a:srgbClr val="3CE44C"/>
                </a:solidFill>
                <a:latin typeface="Franklin Gothic Heavy" pitchFamily="34" charset="0"/>
              </a:rPr>
            </a:br>
            <a:r>
              <a:rPr lang="el-GR" sz="4000" dirty="0" smtClean="0">
                <a:solidFill>
                  <a:srgbClr val="3CE44C"/>
                </a:solidFill>
                <a:latin typeface="Franklin Gothic Heavy" pitchFamily="34" charset="0"/>
              </a:rPr>
              <a:t>το κλίμα της γης</a:t>
            </a:r>
            <a:endParaRPr lang="el-GR" sz="4000" dirty="0">
              <a:solidFill>
                <a:srgbClr val="3CE44C"/>
              </a:solidFill>
              <a:latin typeface="Franklin Gothic Heavy" pitchFamily="34" charset="0"/>
            </a:endParaRPr>
          </a:p>
        </p:txBody>
      </p:sp>
      <p:sp>
        <p:nvSpPr>
          <p:cNvPr id="3" name="2 - Θέση κειμένου"/>
          <p:cNvSpPr>
            <a:spLocks noGrp="1"/>
          </p:cNvSpPr>
          <p:nvPr>
            <p:ph type="body" idx="1"/>
          </p:nvPr>
        </p:nvSpPr>
        <p:spPr/>
        <p:txBody>
          <a:bodyPr>
            <a:normAutofit/>
          </a:bodyPr>
          <a:lstStyle/>
          <a:p>
            <a:pPr algn="ctr"/>
            <a:r>
              <a:rPr lang="el-GR" sz="3600" dirty="0" smtClean="0">
                <a:solidFill>
                  <a:srgbClr val="B56B9C"/>
                </a:solidFill>
              </a:rPr>
              <a:t>φυσικοί</a:t>
            </a:r>
            <a:endParaRPr lang="el-GR" sz="3600" dirty="0">
              <a:solidFill>
                <a:srgbClr val="B56B9C"/>
              </a:solidFill>
            </a:endParaRPr>
          </a:p>
        </p:txBody>
      </p:sp>
      <p:sp>
        <p:nvSpPr>
          <p:cNvPr id="5" name="4 - Θέση κειμένου"/>
          <p:cNvSpPr>
            <a:spLocks noGrp="1"/>
          </p:cNvSpPr>
          <p:nvPr>
            <p:ph type="body" sz="half" idx="3"/>
          </p:nvPr>
        </p:nvSpPr>
        <p:spPr/>
        <p:txBody>
          <a:bodyPr>
            <a:normAutofit/>
          </a:bodyPr>
          <a:lstStyle/>
          <a:p>
            <a:pPr algn="ctr"/>
            <a:r>
              <a:rPr lang="el-GR" sz="3600" dirty="0" smtClean="0">
                <a:solidFill>
                  <a:srgbClr val="B56B9C"/>
                </a:solidFill>
              </a:rPr>
              <a:t>ανθρωπογενείς</a:t>
            </a:r>
            <a:endParaRPr lang="el-GR" sz="3600" dirty="0">
              <a:solidFill>
                <a:srgbClr val="B56B9C"/>
              </a:solidFill>
            </a:endParaRPr>
          </a:p>
        </p:txBody>
      </p:sp>
      <p:sp>
        <p:nvSpPr>
          <p:cNvPr id="4" name="3 - Θέση περιεχομένου"/>
          <p:cNvSpPr>
            <a:spLocks noGrp="1"/>
          </p:cNvSpPr>
          <p:nvPr>
            <p:ph sz="quarter" idx="2"/>
          </p:nvPr>
        </p:nvSpPr>
        <p:spPr>
          <a:xfrm>
            <a:off x="785786" y="2500306"/>
            <a:ext cx="3714776" cy="3913632"/>
          </a:xfrm>
        </p:spPr>
        <p:txBody>
          <a:bodyPr>
            <a:normAutofit/>
          </a:bodyPr>
          <a:lstStyle/>
          <a:p>
            <a:pPr lvl="0">
              <a:buFont typeface="Wingdings" pitchFamily="2" charset="2"/>
              <a:buChar char="Ø"/>
            </a:pPr>
            <a:r>
              <a:rPr lang="el-GR" sz="2000" b="1" dirty="0" smtClean="0">
                <a:latin typeface="+mj-lt"/>
              </a:rPr>
              <a:t> </a:t>
            </a:r>
            <a:r>
              <a:rPr lang="el-GR" sz="2000" b="1" dirty="0" smtClean="0"/>
              <a:t>Πλανητικοί    </a:t>
            </a:r>
            <a:endParaRPr lang="el-GR" sz="2000" dirty="0" smtClean="0"/>
          </a:p>
          <a:p>
            <a:pPr lvl="0">
              <a:buFont typeface="Wingdings" pitchFamily="2" charset="2"/>
              <a:buChar char="Ø"/>
            </a:pPr>
            <a:r>
              <a:rPr lang="el-GR" sz="2000" b="1" dirty="0" smtClean="0"/>
              <a:t>Αλλαγές στο σύστημα</a:t>
            </a:r>
            <a:endParaRPr lang="el-GR" sz="2000" dirty="0" smtClean="0"/>
          </a:p>
          <a:p>
            <a:pPr>
              <a:buNone/>
            </a:pPr>
            <a:r>
              <a:rPr lang="el-GR" sz="2000" dirty="0" smtClean="0"/>
              <a:t>     γεώσφαιρα </a:t>
            </a:r>
          </a:p>
          <a:p>
            <a:pPr>
              <a:buNone/>
            </a:pPr>
            <a:r>
              <a:rPr lang="el-GR" sz="2000" dirty="0" smtClean="0"/>
              <a:t>     βιόσφαιρα </a:t>
            </a:r>
          </a:p>
          <a:p>
            <a:pPr>
              <a:buNone/>
            </a:pPr>
            <a:r>
              <a:rPr lang="el-GR" sz="2000" dirty="0" smtClean="0"/>
              <a:t>    ατμόσφαιρα </a:t>
            </a:r>
          </a:p>
          <a:p>
            <a:pPr>
              <a:buNone/>
            </a:pPr>
            <a:r>
              <a:rPr lang="el-GR" sz="2000" dirty="0" smtClean="0"/>
              <a:t>    κρυόσφαιρα </a:t>
            </a:r>
          </a:p>
          <a:p>
            <a:pPr>
              <a:buNone/>
            </a:pPr>
            <a:r>
              <a:rPr lang="el-GR" sz="2000" dirty="0" smtClean="0"/>
              <a:t>    υδρόσφαιρα </a:t>
            </a:r>
          </a:p>
          <a:p>
            <a:pPr lvl="0">
              <a:buFont typeface="Wingdings" pitchFamily="2" charset="2"/>
              <a:buChar char="Ø"/>
            </a:pPr>
            <a:r>
              <a:rPr lang="el-GR" sz="2000" dirty="0" smtClean="0"/>
              <a:t> </a:t>
            </a:r>
            <a:r>
              <a:rPr lang="el-GR" sz="2000" b="1" dirty="0" smtClean="0"/>
              <a:t>Όζον </a:t>
            </a:r>
            <a:endParaRPr lang="el-GR" sz="2000" dirty="0" smtClean="0"/>
          </a:p>
          <a:p>
            <a:pPr lvl="0">
              <a:buFont typeface="Wingdings" pitchFamily="2" charset="2"/>
              <a:buChar char="Ø"/>
            </a:pPr>
            <a:r>
              <a:rPr lang="el-GR" sz="2000" b="1" dirty="0" smtClean="0"/>
              <a:t>Φυσικό φαινόμενο </a:t>
            </a:r>
            <a:endParaRPr lang="el-GR" sz="2000" dirty="0" smtClean="0"/>
          </a:p>
          <a:p>
            <a:pPr lvl="0">
              <a:buNone/>
            </a:pPr>
            <a:r>
              <a:rPr lang="en-US" sz="2000" b="1" dirty="0" smtClean="0"/>
              <a:t>     </a:t>
            </a:r>
            <a:r>
              <a:rPr lang="el-GR" sz="2000" b="1" dirty="0" smtClean="0"/>
              <a:t>Θερμοκηπίου</a:t>
            </a:r>
            <a:endParaRPr lang="el-GR" sz="2000" dirty="0" smtClean="0"/>
          </a:p>
          <a:p>
            <a:pPr>
              <a:buNone/>
            </a:pPr>
            <a:endParaRPr lang="el-GR" sz="2000" dirty="0" smtClean="0">
              <a:solidFill>
                <a:schemeClr val="accent2">
                  <a:lumMod val="50000"/>
                </a:schemeClr>
              </a:solidFill>
            </a:endParaRPr>
          </a:p>
          <a:p>
            <a:pPr>
              <a:buNone/>
            </a:pPr>
            <a:endParaRPr lang="el-GR" sz="2000" b="1" dirty="0" smtClean="0">
              <a:latin typeface="+mj-lt"/>
            </a:endParaRPr>
          </a:p>
        </p:txBody>
      </p:sp>
      <p:sp>
        <p:nvSpPr>
          <p:cNvPr id="6" name="5 - Θέση περιεχομένου"/>
          <p:cNvSpPr>
            <a:spLocks noGrp="1"/>
          </p:cNvSpPr>
          <p:nvPr>
            <p:ph sz="quarter" idx="4"/>
          </p:nvPr>
        </p:nvSpPr>
        <p:spPr/>
        <p:txBody>
          <a:bodyPr>
            <a:normAutofit/>
          </a:bodyPr>
          <a:lstStyle/>
          <a:p>
            <a:pPr>
              <a:buFont typeface="Wingdings" pitchFamily="2" charset="2"/>
              <a:buChar char="Ø"/>
            </a:pPr>
            <a:r>
              <a:rPr lang="el-GR" sz="2000" b="1" dirty="0" smtClean="0"/>
              <a:t>Όλες οι ανθρώπινες δραστηριότητες που εντείνουν το φαινόμενο του θερμοκηπίου</a:t>
            </a:r>
            <a:endParaRPr lang="el-GR" sz="2000" b="1" dirty="0"/>
          </a:p>
        </p:txBody>
      </p:sp>
      <p:pic>
        <p:nvPicPr>
          <p:cNvPr id="27650" name="Picture 2" descr="C:\Documents and Settings\User\Επιφάνεια εργασίας\ΙΩΑΝΝΑ ΔιΧηΝΕΤ\φωτογραφίεςpopi\WWF_Wallpapers_800x600_4.jpg"/>
          <p:cNvPicPr preferRelativeResize="0">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5143504" y="4071942"/>
            <a:ext cx="3143272" cy="2357455"/>
          </a:xfrm>
          <a:prstGeom prst="rect">
            <a:avLst/>
          </a:prstGeom>
          <a:noFill/>
        </p:spPr>
      </p:pic>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a:xfrm>
            <a:off x="357158" y="357166"/>
            <a:ext cx="8305800" cy="1143000"/>
          </a:xfrm>
        </p:spPr>
        <p:txBody>
          <a:bodyPr>
            <a:normAutofit/>
          </a:bodyPr>
          <a:lstStyle/>
          <a:p>
            <a:pPr algn="ctr"/>
            <a:r>
              <a:rPr lang="el-GR" sz="4000" dirty="0" smtClean="0">
                <a:ln w="18415" cmpd="sng">
                  <a:solidFill>
                    <a:srgbClr val="27EC18"/>
                  </a:solidFill>
                  <a:prstDash val="solid"/>
                </a:ln>
                <a:solidFill>
                  <a:srgbClr val="27EC18"/>
                </a:solidFill>
                <a:effectLst>
                  <a:outerShdw blurRad="63500" dir="3600000" algn="tl" rotWithShape="0">
                    <a:srgbClr val="000000">
                      <a:alpha val="70000"/>
                    </a:srgbClr>
                  </a:outerShdw>
                  <a:reflection blurRad="6350" stA="55000" endA="300" endPos="45500" dir="5400000" sy="-100000" algn="bl" rotWithShape="0"/>
                </a:effectLst>
                <a:latin typeface="Franklin Gothic Heavy" pitchFamily="34" charset="0"/>
              </a:rPr>
              <a:t>Το πρωτόκολλο του Κιότο</a:t>
            </a:r>
            <a:endParaRPr lang="el-GR" sz="4000" dirty="0">
              <a:effectLst>
                <a:outerShdw blurRad="63500" dir="3600000" algn="tl" rotWithShape="0">
                  <a:srgbClr val="000000">
                    <a:alpha val="70000"/>
                  </a:srgbClr>
                </a:outerShdw>
                <a:reflection blurRad="6350" stA="55000" endA="300" endPos="45500" dir="5400000" sy="-100000" algn="bl" rotWithShape="0"/>
              </a:effectLst>
              <a:latin typeface="Franklin Gothic Heavy" pitchFamily="34" charset="0"/>
            </a:endParaRPr>
          </a:p>
        </p:txBody>
      </p:sp>
      <p:sp>
        <p:nvSpPr>
          <p:cNvPr id="3" name="2 - TextBox"/>
          <p:cNvSpPr txBox="1"/>
          <p:nvPr/>
        </p:nvSpPr>
        <p:spPr>
          <a:xfrm>
            <a:off x="821505" y="1571612"/>
            <a:ext cx="7500990" cy="5601533"/>
          </a:xfrm>
          <a:prstGeom prst="rect">
            <a:avLst/>
          </a:prstGeom>
          <a:noFill/>
        </p:spPr>
        <p:txBody>
          <a:bodyPr wrap="square" rtlCol="0">
            <a:spAutoFit/>
          </a:bodyPr>
          <a:lstStyle/>
          <a:p>
            <a:pPr algn="just">
              <a:buFont typeface="Wingdings" pitchFamily="2" charset="2"/>
              <a:buChar char="Ø"/>
            </a:pPr>
            <a:endParaRPr lang="el-GR" sz="1600" dirty="0" smtClean="0">
              <a:solidFill>
                <a:schemeClr val="tx2"/>
              </a:solidFill>
            </a:endParaRPr>
          </a:p>
          <a:p>
            <a:pPr algn="just">
              <a:buFont typeface="Wingdings" pitchFamily="2" charset="2"/>
              <a:buChar char="Ø"/>
            </a:pPr>
            <a:r>
              <a:rPr lang="en-US" sz="1600" dirty="0" smtClean="0"/>
              <a:t> </a:t>
            </a:r>
            <a:r>
              <a:rPr lang="el-GR" dirty="0" smtClean="0"/>
              <a:t>Το </a:t>
            </a:r>
            <a:r>
              <a:rPr lang="el-GR" b="1" dirty="0" smtClean="0"/>
              <a:t>Πρωτόκολλο του Κιότο</a:t>
            </a:r>
            <a:r>
              <a:rPr lang="el-GR" dirty="0" smtClean="0"/>
              <a:t> αποτελεί έναν «οδικό χάρτη», στον οποίο περιλαμβάνονται τα απαραίτητα βήματα για τη μακροπρόθεσμη αντιμετώπιση της αλλαγής του κλίματος. </a:t>
            </a:r>
          </a:p>
          <a:p>
            <a:pPr algn="just"/>
            <a:endParaRPr lang="el-GR" dirty="0" smtClean="0"/>
          </a:p>
          <a:p>
            <a:pPr algn="just">
              <a:buFont typeface="Wingdings" pitchFamily="2" charset="2"/>
              <a:buChar char="Ø"/>
            </a:pPr>
            <a:r>
              <a:rPr lang="en-US" sz="1600" dirty="0" smtClean="0"/>
              <a:t> </a:t>
            </a:r>
            <a:r>
              <a:rPr lang="el-GR" dirty="0" smtClean="0"/>
              <a:t>Σύμφωνα με τις ρυθμίσεις του Πρωτοκόλλου του Κιότο, οι βιομηχανικές χώρες συνολικά υποχρεούνται να μειώσουν τις εκπομπές των αερίων του φαινομένου του θερμοκηπίου κατά 5,2% κατά μέσο όρο σε σχέση µε τα επίπεδα του 1990, κατά τη διάρκεια της πρώτης «περιόδου δέσμευσης», η οποία καλύπτει τα έτη 2008 έως 2012. </a:t>
            </a:r>
          </a:p>
          <a:p>
            <a:pPr algn="just">
              <a:buFont typeface="Wingdings" pitchFamily="2" charset="2"/>
              <a:buChar char="Ø"/>
            </a:pPr>
            <a:endParaRPr lang="el-GR" sz="1600" dirty="0" smtClean="0">
              <a:solidFill>
                <a:schemeClr val="tx2"/>
              </a:solidFill>
            </a:endParaRPr>
          </a:p>
          <a:p>
            <a:pPr algn="just">
              <a:buFont typeface="Wingdings" pitchFamily="2" charset="2"/>
              <a:buChar char="Ø"/>
            </a:pPr>
            <a:r>
              <a:rPr lang="en-US" sz="1600" dirty="0" smtClean="0"/>
              <a:t> </a:t>
            </a:r>
            <a:r>
              <a:rPr lang="el-GR" dirty="0" smtClean="0"/>
              <a:t>Το Πρωτόκολλο του Κιότο αφορά τις εκπομπές έξι αερίων θερμοκηπίου</a:t>
            </a:r>
          </a:p>
          <a:p>
            <a:pPr algn="just"/>
            <a:endParaRPr lang="el-GR" sz="1600" dirty="0" smtClean="0">
              <a:solidFill>
                <a:schemeClr val="tx2"/>
              </a:solidFill>
            </a:endParaRPr>
          </a:p>
          <a:p>
            <a:pPr lvl="0">
              <a:buClr>
                <a:schemeClr val="bg1"/>
              </a:buClr>
              <a:buFont typeface="Wingdings" pitchFamily="2" charset="2"/>
              <a:buChar char="Ø"/>
            </a:pPr>
            <a:r>
              <a:rPr lang="el-GR" sz="1600" dirty="0" smtClean="0">
                <a:solidFill>
                  <a:schemeClr val="tx2"/>
                </a:solidFill>
              </a:rPr>
              <a:t> </a:t>
            </a:r>
            <a:r>
              <a:rPr lang="el-GR" sz="1600" b="1" dirty="0" smtClean="0">
                <a:solidFill>
                  <a:srgbClr val="B56B9C"/>
                </a:solidFill>
              </a:rPr>
              <a:t>του διοξειδίου του άνθρακα (CO</a:t>
            </a:r>
            <a:r>
              <a:rPr lang="el-GR" sz="1600" b="1" baseline="-25000" dirty="0" smtClean="0">
                <a:solidFill>
                  <a:srgbClr val="B56B9C"/>
                </a:solidFill>
              </a:rPr>
              <a:t>2</a:t>
            </a:r>
            <a:r>
              <a:rPr lang="el-GR" sz="1600" b="1" dirty="0" smtClean="0">
                <a:solidFill>
                  <a:srgbClr val="B56B9C"/>
                </a:solidFill>
              </a:rPr>
              <a:t>)</a:t>
            </a:r>
          </a:p>
          <a:p>
            <a:pPr lvl="0">
              <a:buClr>
                <a:schemeClr val="bg1"/>
              </a:buClr>
              <a:buFont typeface="Wingdings" pitchFamily="2" charset="2"/>
              <a:buChar char="Ø"/>
            </a:pPr>
            <a:r>
              <a:rPr lang="el-GR" sz="1600" b="1" dirty="0" smtClean="0">
                <a:solidFill>
                  <a:srgbClr val="B56B9C"/>
                </a:solidFill>
              </a:rPr>
              <a:t> του μεθανίου (CH</a:t>
            </a:r>
            <a:r>
              <a:rPr lang="el-GR" sz="1600" b="1" baseline="-25000" dirty="0" smtClean="0">
                <a:solidFill>
                  <a:srgbClr val="B56B9C"/>
                </a:solidFill>
              </a:rPr>
              <a:t>4</a:t>
            </a:r>
            <a:r>
              <a:rPr lang="el-GR" sz="1600" b="1" dirty="0" smtClean="0">
                <a:solidFill>
                  <a:srgbClr val="B56B9C"/>
                </a:solidFill>
              </a:rPr>
              <a:t>) </a:t>
            </a:r>
          </a:p>
          <a:p>
            <a:pPr lvl="0">
              <a:buClr>
                <a:schemeClr val="bg1"/>
              </a:buClr>
              <a:buFont typeface="Wingdings" pitchFamily="2" charset="2"/>
              <a:buChar char="Ø"/>
            </a:pPr>
            <a:r>
              <a:rPr lang="el-GR" sz="1600" b="1" dirty="0" smtClean="0">
                <a:solidFill>
                  <a:srgbClr val="B56B9C"/>
                </a:solidFill>
              </a:rPr>
              <a:t> του πρωτοξειδίου του αζώτου (N</a:t>
            </a:r>
            <a:r>
              <a:rPr lang="el-GR" sz="1600" b="1" baseline="-25000" dirty="0" smtClean="0">
                <a:solidFill>
                  <a:srgbClr val="B56B9C"/>
                </a:solidFill>
              </a:rPr>
              <a:t>2</a:t>
            </a:r>
            <a:r>
              <a:rPr lang="el-GR" sz="1600" b="1" dirty="0" smtClean="0">
                <a:solidFill>
                  <a:srgbClr val="B56B9C"/>
                </a:solidFill>
              </a:rPr>
              <a:t>O) </a:t>
            </a:r>
          </a:p>
          <a:p>
            <a:pPr lvl="0">
              <a:buClr>
                <a:schemeClr val="bg1"/>
              </a:buClr>
              <a:buFont typeface="Wingdings" pitchFamily="2" charset="2"/>
              <a:buChar char="Ø"/>
            </a:pPr>
            <a:r>
              <a:rPr lang="el-GR" sz="1600" b="1" dirty="0" smtClean="0">
                <a:solidFill>
                  <a:srgbClr val="B56B9C"/>
                </a:solidFill>
              </a:rPr>
              <a:t> των υδροφθορανθράκων (HFC) </a:t>
            </a:r>
          </a:p>
          <a:p>
            <a:pPr lvl="0">
              <a:buClr>
                <a:schemeClr val="bg1"/>
              </a:buClr>
              <a:buFont typeface="Wingdings" pitchFamily="2" charset="2"/>
              <a:buChar char="Ø"/>
            </a:pPr>
            <a:r>
              <a:rPr lang="el-GR" sz="1600" b="1" dirty="0" smtClean="0">
                <a:solidFill>
                  <a:srgbClr val="B56B9C"/>
                </a:solidFill>
              </a:rPr>
              <a:t> των υπερφθοριωμένων υδρογονανθράκων (PFC) </a:t>
            </a:r>
          </a:p>
          <a:p>
            <a:pPr lvl="0">
              <a:buClr>
                <a:schemeClr val="bg1"/>
              </a:buClr>
              <a:buFont typeface="Wingdings" pitchFamily="2" charset="2"/>
              <a:buChar char="Ø"/>
            </a:pPr>
            <a:r>
              <a:rPr lang="el-GR" sz="1600" b="1" dirty="0" smtClean="0">
                <a:solidFill>
                  <a:srgbClr val="B56B9C"/>
                </a:solidFill>
              </a:rPr>
              <a:t> του εξαφθοριούχου θείου (SF</a:t>
            </a:r>
            <a:r>
              <a:rPr lang="el-GR" sz="1600" b="1" baseline="-25000" dirty="0" smtClean="0">
                <a:solidFill>
                  <a:srgbClr val="B56B9C"/>
                </a:solidFill>
              </a:rPr>
              <a:t>6</a:t>
            </a:r>
            <a:r>
              <a:rPr lang="el-GR" sz="1600" b="1" dirty="0" smtClean="0">
                <a:solidFill>
                  <a:srgbClr val="B56B9C"/>
                </a:solidFill>
              </a:rPr>
              <a:t>). </a:t>
            </a:r>
          </a:p>
          <a:p>
            <a:pPr algn="just">
              <a:buFont typeface="Wingdings" pitchFamily="2" charset="2"/>
              <a:buChar char="v"/>
            </a:pPr>
            <a:endParaRPr lang="el-GR" sz="1600" dirty="0" smtClean="0">
              <a:solidFill>
                <a:srgbClr val="B56B9C"/>
              </a:solidFill>
            </a:endParaRPr>
          </a:p>
          <a:p>
            <a:pPr algn="just"/>
            <a:endParaRPr lang="el-GR" dirty="0"/>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a:xfrm>
            <a:off x="457200" y="704088"/>
            <a:ext cx="8305800" cy="653210"/>
          </a:xfrm>
        </p:spPr>
        <p:txBody>
          <a:bodyPr>
            <a:normAutofit fontScale="90000"/>
          </a:bodyPr>
          <a:lstStyle/>
          <a:p>
            <a:pPr algn="ctr"/>
            <a:r>
              <a:rPr lang="el-GR" sz="4000" dirty="0" smtClean="0">
                <a:ln w="18415" cmpd="sng">
                  <a:solidFill>
                    <a:srgbClr val="27EC18"/>
                  </a:solidFill>
                  <a:prstDash val="solid"/>
                </a:ln>
                <a:solidFill>
                  <a:srgbClr val="27EC18"/>
                </a:solidFill>
                <a:effectLst>
                  <a:outerShdw blurRad="63500" dir="3600000" algn="tl" rotWithShape="0">
                    <a:srgbClr val="000000">
                      <a:alpha val="70000"/>
                    </a:srgbClr>
                  </a:outerShdw>
                  <a:reflection blurRad="6350" stA="55000" endA="300" endPos="45500" dir="5400000" sy="-100000" algn="bl" rotWithShape="0"/>
                </a:effectLst>
                <a:latin typeface="Franklin Gothic Heavy" pitchFamily="34" charset="0"/>
              </a:rPr>
              <a:t>Το πρωτόκολλο του Κιότο</a:t>
            </a:r>
            <a:endParaRPr lang="el-GR" sz="4000" dirty="0">
              <a:effectLst>
                <a:outerShdw blurRad="63500" dir="3600000" algn="tl" rotWithShape="0">
                  <a:srgbClr val="000000">
                    <a:alpha val="70000"/>
                  </a:srgbClr>
                </a:outerShdw>
                <a:reflection blurRad="6350" stA="55000" endA="300" endPos="45500" dir="5400000" sy="-100000" algn="bl" rotWithShape="0"/>
              </a:effectLst>
              <a:latin typeface="Franklin Gothic Heavy" pitchFamily="34" charset="0"/>
            </a:endParaRPr>
          </a:p>
        </p:txBody>
      </p:sp>
      <p:sp>
        <p:nvSpPr>
          <p:cNvPr id="4" name="3 - TextBox"/>
          <p:cNvSpPr txBox="1"/>
          <p:nvPr/>
        </p:nvSpPr>
        <p:spPr>
          <a:xfrm>
            <a:off x="642910" y="1571612"/>
            <a:ext cx="7858180" cy="5078313"/>
          </a:xfrm>
          <a:prstGeom prst="rect">
            <a:avLst/>
          </a:prstGeom>
          <a:noFill/>
        </p:spPr>
        <p:txBody>
          <a:bodyPr wrap="square" rtlCol="0">
            <a:spAutoFit/>
          </a:bodyPr>
          <a:lstStyle/>
          <a:p>
            <a:pPr algn="just"/>
            <a:r>
              <a:rPr lang="el-GR" dirty="0" smtClean="0"/>
              <a:t>Για την επίτευξη των στόχων, το Πρωτόκολλο προτείνει μια σειρά μέσων:</a:t>
            </a:r>
            <a:endParaRPr lang="en-US" dirty="0" smtClean="0"/>
          </a:p>
          <a:p>
            <a:pPr algn="just">
              <a:buFont typeface="Wingdings" pitchFamily="2" charset="2"/>
              <a:buChar char="Ø"/>
            </a:pPr>
            <a:endParaRPr lang="en-US" dirty="0" smtClean="0"/>
          </a:p>
          <a:p>
            <a:pPr lvl="0" algn="just">
              <a:buClr>
                <a:srgbClr val="27EC18"/>
              </a:buClr>
              <a:buFont typeface="Wingdings" pitchFamily="2" charset="2"/>
              <a:buChar char="Ø"/>
            </a:pPr>
            <a:r>
              <a:rPr lang="el-GR" dirty="0" smtClean="0"/>
              <a:t> Ενίσχυση ή θέσπιση εθνικών πολιτικών μείωσης των εκπομπών (αύξηση της ενεργειακής αποτελεσματικότητας, προώθηση των αειφόρων μορφών γεωργίας, </a:t>
            </a:r>
            <a:r>
              <a:rPr lang="el-GR" b="1" dirty="0" smtClean="0"/>
              <a:t>ανάπτυξη των ανανεώσιμων πηγών ενέργειας</a:t>
            </a:r>
            <a:r>
              <a:rPr lang="el-GR" dirty="0" smtClean="0"/>
              <a:t> κ.ά.). </a:t>
            </a:r>
            <a:endParaRPr lang="en-US" dirty="0" smtClean="0"/>
          </a:p>
          <a:p>
            <a:pPr lvl="0" algn="just">
              <a:buClr>
                <a:srgbClr val="27EC18"/>
              </a:buClr>
              <a:buFont typeface="Wingdings" pitchFamily="2" charset="2"/>
              <a:buChar char="Ø"/>
            </a:pPr>
            <a:endParaRPr lang="el-GR" dirty="0" smtClean="0"/>
          </a:p>
          <a:p>
            <a:pPr lvl="0" algn="just">
              <a:buClr>
                <a:srgbClr val="27EC18"/>
              </a:buClr>
              <a:buFont typeface="Wingdings" pitchFamily="2" charset="2"/>
              <a:buChar char="Ø"/>
            </a:pPr>
            <a:r>
              <a:rPr lang="el-GR" dirty="0" smtClean="0"/>
              <a:t> Συνεργασία με τα άλλα συμβαλλόμενα μέρη (ανταλλαγή πείρας ή πληροφοριών, συντονισμός των εθνικών πολιτικών με στόχο την αποτελεσματικότητα, μέσω μηχανισμών συνεργασίας, όπως άδειες εκπομπής, από κοινού εφαρμογή και κατάλληλος μηχανισμός ανάπτυξης).</a:t>
            </a:r>
            <a:endParaRPr lang="en-US" dirty="0" smtClean="0"/>
          </a:p>
          <a:p>
            <a:pPr lvl="0" algn="just">
              <a:buClr>
                <a:srgbClr val="27EC18"/>
              </a:buClr>
              <a:buFont typeface="Wingdings" pitchFamily="2" charset="2"/>
              <a:buChar char="Ø"/>
            </a:pPr>
            <a:endParaRPr lang="en-US" dirty="0" smtClean="0"/>
          </a:p>
          <a:p>
            <a:pPr algn="just">
              <a:buClr>
                <a:srgbClr val="27EC18"/>
              </a:buClr>
              <a:buFont typeface="Wingdings" pitchFamily="2" charset="2"/>
              <a:buChar char="Ø"/>
            </a:pPr>
            <a:r>
              <a:rPr lang="el-GR" dirty="0" smtClean="0"/>
              <a:t> Το Πρωτόκολλο του Κιότο περιλαμβάνει τρεις ευέλικτους μηχανισμούς:</a:t>
            </a:r>
            <a:endParaRPr lang="en-US" dirty="0" smtClean="0"/>
          </a:p>
          <a:p>
            <a:pPr algn="just"/>
            <a:endParaRPr lang="el-GR" dirty="0" smtClean="0">
              <a:solidFill>
                <a:schemeClr val="tx2"/>
              </a:solidFill>
            </a:endParaRPr>
          </a:p>
          <a:p>
            <a:pPr lvl="0">
              <a:buClr>
                <a:schemeClr val="bg1"/>
              </a:buClr>
              <a:buFont typeface="Wingdings" pitchFamily="2" charset="2"/>
              <a:buChar char="v"/>
            </a:pPr>
            <a:r>
              <a:rPr lang="el-GR" b="1" dirty="0" smtClean="0">
                <a:solidFill>
                  <a:srgbClr val="B56B9C"/>
                </a:solidFill>
              </a:rPr>
              <a:t>την εμπορία δικαιωμάτων εκπομπών, </a:t>
            </a:r>
          </a:p>
          <a:p>
            <a:pPr lvl="0">
              <a:buClr>
                <a:schemeClr val="bg1"/>
              </a:buClr>
              <a:buFont typeface="Wingdings" pitchFamily="2" charset="2"/>
              <a:buChar char="v"/>
            </a:pPr>
            <a:r>
              <a:rPr lang="el-GR" b="1" dirty="0" smtClean="0">
                <a:solidFill>
                  <a:srgbClr val="B56B9C"/>
                </a:solidFill>
              </a:rPr>
              <a:t>την κοινή εφαρμογή, </a:t>
            </a:r>
          </a:p>
          <a:p>
            <a:pPr lvl="0">
              <a:buClr>
                <a:schemeClr val="bg1"/>
              </a:buClr>
              <a:buFont typeface="Wingdings" pitchFamily="2" charset="2"/>
              <a:buChar char="v"/>
            </a:pPr>
            <a:r>
              <a:rPr lang="el-GR" b="1" dirty="0" smtClean="0">
                <a:solidFill>
                  <a:srgbClr val="B56B9C"/>
                </a:solidFill>
              </a:rPr>
              <a:t>το μηχανισμό καθαρής ανάπτυξης. </a:t>
            </a:r>
          </a:p>
          <a:p>
            <a:pPr lvl="0" algn="just">
              <a:buBlip>
                <a:blip r:embed="rId3"/>
              </a:buBlip>
            </a:pPr>
            <a:endParaRPr lang="el-GR" dirty="0" smtClean="0"/>
          </a:p>
          <a:p>
            <a:pPr algn="just">
              <a:buBlip>
                <a:blip r:embed="rId3"/>
              </a:buBlip>
            </a:pPr>
            <a:endParaRPr lang="el-GR" dirty="0"/>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a:xfrm>
            <a:off x="428596" y="642918"/>
            <a:ext cx="8229600" cy="714380"/>
          </a:xfrm>
        </p:spPr>
        <p:txBody>
          <a:bodyPr>
            <a:normAutofit fontScale="90000"/>
          </a:bodyPr>
          <a:lstStyle/>
          <a:p>
            <a:pPr algn="ctr"/>
            <a:r>
              <a:rPr lang="el-GR" dirty="0" smtClean="0">
                <a:ln w="18415" cmpd="sng">
                  <a:solidFill>
                    <a:srgbClr val="27EC18"/>
                  </a:solidFill>
                  <a:prstDash val="solid"/>
                </a:ln>
                <a:solidFill>
                  <a:srgbClr val="27EC18"/>
                </a:solidFill>
                <a:effectLst>
                  <a:outerShdw blurRad="63500" dir="3600000" algn="tl" rotWithShape="0">
                    <a:srgbClr val="000000">
                      <a:alpha val="70000"/>
                    </a:srgbClr>
                  </a:outerShdw>
                  <a:reflection blurRad="6350" stA="55000" endA="300" endPos="45500" dir="5400000" sy="-100000" algn="bl" rotWithShape="0"/>
                </a:effectLst>
                <a:latin typeface="Franklin Gothic Heavy" pitchFamily="34" charset="0"/>
              </a:rPr>
              <a:t>Το πρωτόκολλο του Κιότο</a:t>
            </a:r>
            <a:endParaRPr lang="el-GR" dirty="0">
              <a:effectLst>
                <a:outerShdw blurRad="63500" dir="3600000" algn="tl" rotWithShape="0">
                  <a:srgbClr val="000000">
                    <a:alpha val="70000"/>
                  </a:srgbClr>
                </a:outerShdw>
                <a:reflection blurRad="6350" stA="55000" endA="300" endPos="45500" dir="5400000" sy="-100000" algn="bl" rotWithShape="0"/>
              </a:effectLst>
              <a:latin typeface="Franklin Gothic Heavy" pitchFamily="34" charset="0"/>
            </a:endParaRPr>
          </a:p>
        </p:txBody>
      </p:sp>
      <p:sp>
        <p:nvSpPr>
          <p:cNvPr id="3" name="2 - TextBox"/>
          <p:cNvSpPr txBox="1"/>
          <p:nvPr/>
        </p:nvSpPr>
        <p:spPr>
          <a:xfrm>
            <a:off x="500034" y="1428737"/>
            <a:ext cx="8215370" cy="5632311"/>
          </a:xfrm>
          <a:prstGeom prst="rect">
            <a:avLst/>
          </a:prstGeom>
          <a:noFill/>
        </p:spPr>
        <p:txBody>
          <a:bodyPr wrap="square" rtlCol="0">
            <a:spAutoFit/>
          </a:bodyPr>
          <a:lstStyle/>
          <a:p>
            <a:pPr algn="just"/>
            <a:r>
              <a:rPr lang="el-GR" sz="2000" b="1" dirty="0" smtClean="0">
                <a:solidFill>
                  <a:srgbClr val="B56B9C"/>
                </a:solidFill>
              </a:rPr>
              <a:t>Τα κράτη μέλη οφείλουν μέσα σε συγκεκριμένα χρονοδιαγράμματα να εκπονήσουν εθνικά σχέδια κατανομής, στα οποία υπάρχει πρόβλεψη, μεταξύ άλλων, για:</a:t>
            </a:r>
          </a:p>
          <a:p>
            <a:pPr algn="just"/>
            <a:endParaRPr lang="en-US" sz="2000" b="1" dirty="0" smtClean="0">
              <a:solidFill>
                <a:schemeClr val="tx2"/>
              </a:solidFill>
            </a:endParaRPr>
          </a:p>
          <a:p>
            <a:pPr algn="just">
              <a:buFont typeface="Wingdings" pitchFamily="2" charset="2"/>
              <a:buChar char="Ø"/>
            </a:pPr>
            <a:r>
              <a:rPr lang="el-GR" dirty="0" smtClean="0"/>
              <a:t> </a:t>
            </a:r>
            <a:r>
              <a:rPr lang="el-GR" sz="2000" dirty="0" smtClean="0"/>
              <a:t>Συνολική ποσότητα δικαιωμάτων, </a:t>
            </a:r>
          </a:p>
          <a:p>
            <a:pPr lvl="0">
              <a:lnSpc>
                <a:spcPct val="200000"/>
              </a:lnSpc>
              <a:buFont typeface="Wingdings" pitchFamily="2" charset="2"/>
              <a:buChar char="Ø"/>
            </a:pPr>
            <a:r>
              <a:rPr lang="el-GR" sz="2000" dirty="0" smtClean="0"/>
              <a:t> Κατανομή σε επίπεδο δραστηριότητας (κατά περίπτωση), </a:t>
            </a:r>
          </a:p>
          <a:p>
            <a:pPr lvl="0">
              <a:lnSpc>
                <a:spcPct val="200000"/>
              </a:lnSpc>
              <a:buFont typeface="Wingdings" pitchFamily="2" charset="2"/>
              <a:buChar char="Ø"/>
            </a:pPr>
            <a:r>
              <a:rPr lang="el-GR" sz="2000" dirty="0" smtClean="0"/>
              <a:t> Κατανομή σε επίπεδο εγκατάστασης, </a:t>
            </a:r>
          </a:p>
          <a:p>
            <a:pPr lvl="0">
              <a:lnSpc>
                <a:spcPct val="200000"/>
              </a:lnSpc>
              <a:buFont typeface="Wingdings" pitchFamily="2" charset="2"/>
              <a:buChar char="Ø"/>
            </a:pPr>
            <a:r>
              <a:rPr lang="el-GR" sz="2000" dirty="0" smtClean="0"/>
              <a:t> Νεοεισερχόμενους, </a:t>
            </a:r>
          </a:p>
          <a:p>
            <a:pPr lvl="0">
              <a:lnSpc>
                <a:spcPct val="200000"/>
              </a:lnSpc>
              <a:buFont typeface="Wingdings" pitchFamily="2" charset="2"/>
              <a:buChar char="Ø"/>
            </a:pPr>
            <a:r>
              <a:rPr lang="el-GR" sz="2000" dirty="0" smtClean="0"/>
              <a:t> Μεθοδολογία κατανομής (μαθηματικοί τύποι, διάφορες ειδικές    διατάξεις, κτλ), </a:t>
            </a:r>
          </a:p>
          <a:p>
            <a:pPr lvl="0">
              <a:lnSpc>
                <a:spcPct val="200000"/>
              </a:lnSpc>
              <a:buFont typeface="Wingdings" pitchFamily="2" charset="2"/>
              <a:buChar char="v"/>
            </a:pPr>
            <a:endParaRPr lang="el-GR" sz="2000" dirty="0" smtClean="0">
              <a:solidFill>
                <a:schemeClr val="tx2"/>
              </a:solidFill>
            </a:endParaRPr>
          </a:p>
          <a:p>
            <a:pPr algn="just"/>
            <a:endParaRPr lang="el-GR" sz="2000" dirty="0"/>
          </a:p>
        </p:txBody>
      </p:sp>
      <p:pic>
        <p:nvPicPr>
          <p:cNvPr id="4" name="Picture 2"/>
          <p:cNvPicPr>
            <a:picLocks noChangeAspect="1" noChangeArrowheads="1"/>
          </p:cNvPicPr>
          <p:nvPr/>
        </p:nvPicPr>
        <p:blipFill>
          <a:blip r:embed="rId3" cstate="email">
            <a:extLst>
              <a:ext uri="{28A0092B-C50C-407E-A947-70E740481C1C}">
                <a14:useLocalDpi xmlns:a14="http://schemas.microsoft.com/office/drawing/2010/main"/>
              </a:ext>
            </a:extLst>
          </a:blip>
          <a:srcRect r="-1563"/>
          <a:stretch>
            <a:fillRect/>
          </a:stretch>
        </p:blipFill>
        <p:spPr bwMode="auto">
          <a:xfrm>
            <a:off x="7429520" y="2214554"/>
            <a:ext cx="1300006" cy="2520000"/>
          </a:xfrm>
          <a:prstGeom prst="rect">
            <a:avLst/>
          </a:prstGeom>
          <a:noFill/>
          <a:ln w="9525">
            <a:noFill/>
            <a:miter lim="800000"/>
            <a:headEnd/>
            <a:tailEnd/>
          </a:ln>
          <a:effectLst/>
        </p:spPr>
      </p:pic>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a:xfrm>
            <a:off x="357158" y="428604"/>
            <a:ext cx="8229600" cy="724648"/>
          </a:xfrm>
        </p:spPr>
        <p:txBody>
          <a:bodyPr>
            <a:normAutofit fontScale="90000"/>
          </a:bodyPr>
          <a:lstStyle/>
          <a:p>
            <a:pPr algn="ctr"/>
            <a:r>
              <a:rPr lang="el-GR" dirty="0" smtClean="0"/>
              <a:t> </a:t>
            </a:r>
            <a:r>
              <a:rPr lang="el-GR" sz="4400" b="1" dirty="0" smtClean="0">
                <a:solidFill>
                  <a:srgbClr val="3CE44C"/>
                </a:solidFill>
                <a:effectLst>
                  <a:outerShdw blurRad="38100" dist="38100" dir="2700000" algn="tl">
                    <a:srgbClr val="000000">
                      <a:alpha val="43137"/>
                    </a:srgbClr>
                  </a:outerShdw>
                </a:effectLst>
                <a:latin typeface="Franklin Gothic Heavy" pitchFamily="34" charset="0"/>
              </a:rPr>
              <a:t>Η Συμφωνία της Κοπεγχάγης</a:t>
            </a:r>
            <a:endParaRPr lang="el-GR" sz="4400" b="1" dirty="0">
              <a:solidFill>
                <a:srgbClr val="3CE44C"/>
              </a:solidFill>
              <a:effectLst>
                <a:outerShdw blurRad="38100" dist="38100" dir="2700000" algn="tl">
                  <a:srgbClr val="000000">
                    <a:alpha val="43137"/>
                  </a:srgbClr>
                </a:outerShdw>
              </a:effectLst>
              <a:latin typeface="Franklin Gothic Heavy" pitchFamily="34" charset="0"/>
            </a:endParaRPr>
          </a:p>
        </p:txBody>
      </p:sp>
      <p:sp>
        <p:nvSpPr>
          <p:cNvPr id="54273" name="Rectangle 1"/>
          <p:cNvSpPr>
            <a:spLocks noChangeArrowheads="1"/>
          </p:cNvSpPr>
          <p:nvPr/>
        </p:nvSpPr>
        <p:spPr bwMode="auto">
          <a:xfrm>
            <a:off x="285720" y="1214422"/>
            <a:ext cx="8429684" cy="341632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7200" algn="just" defTabSz="914400" rtl="0" eaLnBrk="1" fontAlgn="base" latinLnBrk="0" hangingPunct="1">
              <a:lnSpc>
                <a:spcPct val="100000"/>
              </a:lnSpc>
              <a:spcBef>
                <a:spcPct val="0"/>
              </a:spcBef>
              <a:spcAft>
                <a:spcPct val="0"/>
              </a:spcAft>
              <a:buClrTx/>
              <a:buSzTx/>
              <a:buFont typeface="Wingdings" pitchFamily="2" charset="2"/>
              <a:buChar char="Ø"/>
              <a:tabLst/>
            </a:pPr>
            <a:r>
              <a:rPr kumimoji="0" lang="el-GR" b="0" i="0" u="none" strike="noStrike" cap="none" normalizeH="0" baseline="0" dirty="0" smtClean="0">
                <a:ln>
                  <a:noFill/>
                </a:ln>
                <a:effectLst/>
                <a:ea typeface="Times New Roman" pitchFamily="18" charset="0"/>
                <a:cs typeface="Times New Roman" pitchFamily="18" charset="0"/>
              </a:rPr>
              <a:t>Η συμφωνία της Κοπεγχάγης αποτελεί το κύριο αποτέλεσμα της διάσκεψης των Ηνωμένων Εθνών για την κλιματική αλλαγή που πραγματοποιήθηκε στην Κοπεγχάγη από 7 έως 19 Δεκεμβρίου 2009</a:t>
            </a:r>
            <a:r>
              <a:rPr kumimoji="0" lang="el-GR" b="0" i="0" u="none" strike="noStrike" cap="none" normalizeH="0" baseline="0" dirty="0" smtClean="0">
                <a:ln>
                  <a:noFill/>
                </a:ln>
                <a:effectLst/>
                <a:latin typeface="Arial" pitchFamily="34" charset="0"/>
                <a:ea typeface="Times New Roman" pitchFamily="18" charset="0"/>
                <a:cs typeface="Times New Roman" pitchFamily="18" charset="0"/>
              </a:rPr>
              <a:t>. </a:t>
            </a:r>
            <a:endParaRPr kumimoji="0" lang="en-US" b="0" i="0" u="none" strike="noStrike" cap="none" normalizeH="0" baseline="0" dirty="0" smtClean="0">
              <a:ln>
                <a:noFill/>
              </a:ln>
              <a:effectLst/>
              <a:latin typeface="Arial" pitchFamily="34" charset="0"/>
              <a:ea typeface="Times New Roman" pitchFamily="18" charset="0"/>
              <a:cs typeface="Times New Roman" pitchFamily="18" charset="0"/>
            </a:endParaRPr>
          </a:p>
          <a:p>
            <a:pPr indent="457200" algn="just" fontAlgn="base">
              <a:spcBef>
                <a:spcPct val="0"/>
              </a:spcBef>
              <a:spcAft>
                <a:spcPct val="0"/>
              </a:spcAft>
              <a:buFont typeface="Wingdings" pitchFamily="2" charset="2"/>
              <a:buChar char="Ø"/>
            </a:pPr>
            <a:r>
              <a:rPr lang="en-US" dirty="0" smtClean="0"/>
              <a:t>H</a:t>
            </a:r>
            <a:r>
              <a:rPr lang="el-GR" dirty="0" smtClean="0"/>
              <a:t> ΕΕ επιβεβαιώνει τη δέσμευσή της να συμμετάσχει σε διαπραγματευτική διαδικασία για την επίτευξη του στρατηγικού στόχου να περιοριστεί η άνοδος της μέσης θερμοκρασίας του πλανήτη σε λιγότερο από 2°C , σε σχέση με τα προ της βιομηχανικής εποχής επίπεδα. </a:t>
            </a:r>
            <a:endParaRPr lang="en-US" dirty="0" smtClean="0"/>
          </a:p>
          <a:p>
            <a:pPr indent="457200" algn="just" fontAlgn="base">
              <a:spcBef>
                <a:spcPct val="0"/>
              </a:spcBef>
              <a:spcAft>
                <a:spcPct val="0"/>
              </a:spcAft>
              <a:buFont typeface="Wingdings" pitchFamily="2" charset="2"/>
              <a:buChar char="Ø"/>
            </a:pPr>
            <a:r>
              <a:rPr lang="en-US" dirty="0" smtClean="0"/>
              <a:t>O</a:t>
            </a:r>
            <a:r>
              <a:rPr lang="el-GR" dirty="0" smtClean="0"/>
              <a:t>ι παγκόσμιες εκπομπές πρέπει να έχουν κορυφωθεί το αργότερο έως το 2020, να μειωθούν έως το 2050 στο 50% τουλάχιστον των επιπέδων του 1990 και να συνεχίσουν κατόπιν τη φθίνουσα πορεία τους. </a:t>
            </a:r>
            <a:endParaRPr lang="en-US" dirty="0" smtClean="0"/>
          </a:p>
          <a:p>
            <a:pPr indent="457200" algn="just" fontAlgn="base">
              <a:spcBef>
                <a:spcPct val="0"/>
              </a:spcBef>
              <a:spcAft>
                <a:spcPct val="0"/>
              </a:spcAft>
              <a:buFont typeface="Wingdings" pitchFamily="2" charset="2"/>
              <a:buChar char="Ø"/>
            </a:pPr>
            <a:r>
              <a:rPr lang="el-GR" dirty="0" smtClean="0"/>
              <a:t>Οι Ηνωμένες Πολιτείες ενημέρωσαν στις 29/01 επισήμως τα Ηνωμένα Έθνη, ότι υιοθετούν τη Συμφωνία της Κοπεγχάγης.</a:t>
            </a:r>
            <a:endParaRPr kumimoji="0" lang="el-GR" b="0" i="0" u="none" strike="noStrike" cap="none" normalizeH="0" baseline="0" dirty="0" smtClean="0">
              <a:ln>
                <a:noFill/>
              </a:ln>
              <a:effectLst/>
              <a:latin typeface="Arial" pitchFamily="34" charset="0"/>
            </a:endParaRPr>
          </a:p>
        </p:txBody>
      </p:sp>
      <p:pic>
        <p:nvPicPr>
          <p:cNvPr id="5" name="4 - Εικόνα" descr="C:\Documents and Settings\User\Επιφάνεια εργασίας\ΙΩΑΝΝΑ ΔιΧηΝΕΤ\news-barack-obama-copenhagen-summit[1].jpg"/>
          <p:cNvPicPr preferRelativeResize="0"/>
          <p:nvPr/>
        </p:nvPicPr>
        <p:blipFill>
          <a:blip r:embed="rId2" cstate="email">
            <a:extLst>
              <a:ext uri="{28A0092B-C50C-407E-A947-70E740481C1C}">
                <a14:useLocalDpi xmlns:a14="http://schemas.microsoft.com/office/drawing/2010/main"/>
              </a:ext>
            </a:extLst>
          </a:blip>
          <a:srcRect/>
          <a:stretch>
            <a:fillRect/>
          </a:stretch>
        </p:blipFill>
        <p:spPr bwMode="auto">
          <a:xfrm>
            <a:off x="1571604" y="4714884"/>
            <a:ext cx="2928958" cy="1928826"/>
          </a:xfrm>
          <a:prstGeom prst="rect">
            <a:avLst/>
          </a:prstGeom>
          <a:noFill/>
          <a:ln w="9525">
            <a:noFill/>
            <a:miter lim="800000"/>
            <a:headEnd/>
            <a:tailEnd/>
          </a:ln>
        </p:spPr>
      </p:pic>
      <p:pic>
        <p:nvPicPr>
          <p:cNvPr id="6" name="5 - Θέση περιεχομένου" descr="C:\Documents and Settings\User\Επιφάνεια εργασίας\ΙΩΑΝΝΑ ΔιΧηΝΕΤ\copenhagen-accord-us-embraces[1].jpg"/>
          <p:cNvPicPr preferRelativeResize="0">
            <a:picLocks noGrp="1"/>
          </p:cNvPicPr>
          <p:nvPr>
            <p:ph idx="1"/>
          </p:nvPr>
        </p:nvPicPr>
        <p:blipFill>
          <a:blip r:embed="rId3" cstate="email">
            <a:extLst>
              <a:ext uri="{28A0092B-C50C-407E-A947-70E740481C1C}">
                <a14:useLocalDpi xmlns:a14="http://schemas.microsoft.com/office/drawing/2010/main"/>
              </a:ext>
            </a:extLst>
          </a:blip>
          <a:srcRect/>
          <a:stretch>
            <a:fillRect/>
          </a:stretch>
        </p:blipFill>
        <p:spPr bwMode="auto">
          <a:xfrm>
            <a:off x="4286248" y="4857760"/>
            <a:ext cx="2476500" cy="1657354"/>
          </a:xfrm>
          <a:prstGeom prst="rect">
            <a:avLst/>
          </a:prstGeom>
          <a:noFill/>
          <a:ln w="9525">
            <a:noFill/>
            <a:miter lim="800000"/>
            <a:headEnd/>
            <a:tailEnd/>
          </a:ln>
        </p:spPr>
      </p:pic>
    </p:spTree>
  </p:cSld>
  <p:clrMapOvr>
    <a:masterClrMapping/>
  </p:clrMapOvr>
  <p:timing>
    <p:tnLst>
      <p:par>
        <p:cTn xmlns:p14="http://schemas.microsoft.com/office/powerpoint/2010/mai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a:xfrm>
            <a:off x="571472" y="642918"/>
            <a:ext cx="8229600" cy="714380"/>
          </a:xfrm>
        </p:spPr>
        <p:txBody>
          <a:bodyPr>
            <a:noAutofit/>
          </a:bodyPr>
          <a:lstStyle/>
          <a:p>
            <a:pPr algn="ctr"/>
            <a:r>
              <a:rPr lang="el-GR" sz="3200" dirty="0" smtClean="0">
                <a:ln w="18415" cmpd="sng">
                  <a:solidFill>
                    <a:srgbClr val="27EC18"/>
                  </a:solidFill>
                  <a:prstDash val="solid"/>
                </a:ln>
                <a:solidFill>
                  <a:srgbClr val="27EC18"/>
                </a:solidFill>
                <a:effectLst>
                  <a:outerShdw blurRad="63500" dir="3600000" algn="tl" rotWithShape="0">
                    <a:srgbClr val="000000">
                      <a:alpha val="70000"/>
                    </a:srgbClr>
                  </a:outerShdw>
                  <a:reflection blurRad="6350" stA="55000" endA="300" endPos="45500" dir="5400000" sy="-100000" algn="bl" rotWithShape="0"/>
                </a:effectLst>
                <a:latin typeface="Franklin Gothic Heavy" pitchFamily="34" charset="0"/>
              </a:rPr>
              <a:t>Οι προτάσεις της πράσινης Χημείας για τις κλιματικές αλλαγές.</a:t>
            </a:r>
            <a:endParaRPr lang="el-GR" sz="3200" dirty="0">
              <a:effectLst>
                <a:outerShdw blurRad="63500" dir="3600000" algn="tl" rotWithShape="0">
                  <a:srgbClr val="000000">
                    <a:alpha val="70000"/>
                  </a:srgbClr>
                </a:outerShdw>
                <a:reflection blurRad="6350" stA="55000" endA="300" endPos="45500" dir="5400000" sy="-100000" algn="bl" rotWithShape="0"/>
              </a:effectLst>
              <a:latin typeface="Franklin Gothic Heavy" pitchFamily="34" charset="0"/>
            </a:endParaRPr>
          </a:p>
        </p:txBody>
      </p:sp>
      <p:sp>
        <p:nvSpPr>
          <p:cNvPr id="3" name="2 - TextBox"/>
          <p:cNvSpPr txBox="1"/>
          <p:nvPr/>
        </p:nvSpPr>
        <p:spPr>
          <a:xfrm>
            <a:off x="357158" y="1428736"/>
            <a:ext cx="8358246" cy="5078313"/>
          </a:xfrm>
          <a:prstGeom prst="rect">
            <a:avLst/>
          </a:prstGeom>
          <a:noFill/>
        </p:spPr>
        <p:txBody>
          <a:bodyPr wrap="square" rtlCol="0">
            <a:spAutoFit/>
          </a:bodyPr>
          <a:lstStyle/>
          <a:p>
            <a:pPr lvl="0" algn="just">
              <a:buClr>
                <a:schemeClr val="bg1"/>
              </a:buClr>
              <a:buFont typeface="Wingdings" pitchFamily="2" charset="2"/>
              <a:buChar char="v"/>
            </a:pPr>
            <a:r>
              <a:rPr lang="el-GR" dirty="0" smtClean="0"/>
              <a:t>  Η ενεργειακή πολιτική θα πρέπει να συνάδει με τους στόχους της ασφάλειας του ενεργειακού εφοδιασμού, της ανταγωνιστικότητας και της περιβαλλοντικής βιωσιμότητας, σύμφωνα με το πνεύμα της Ενεργειακής Πολιτικής για την Ευρώπη που δρομολογήθηκε τον Μάρτιο του 2006 από το Ευρωπαϊκό Συμβούλιο. Η ενεργειακή πολιτική έχει ζωτική σημασία για να αντιμετωπιστεί η πρόκληση της αλλαγής του κλίματος.</a:t>
            </a:r>
          </a:p>
          <a:p>
            <a:pPr lvl="0" algn="just">
              <a:buClr>
                <a:schemeClr val="bg1"/>
              </a:buClr>
              <a:buFont typeface="Wingdings" pitchFamily="2" charset="2"/>
              <a:buChar char="v"/>
            </a:pPr>
            <a:endParaRPr lang="el-GR" dirty="0" smtClean="0"/>
          </a:p>
          <a:p>
            <a:pPr lvl="0" algn="just">
              <a:buClr>
                <a:schemeClr val="bg1"/>
              </a:buClr>
              <a:buFont typeface="Wingdings" pitchFamily="2" charset="2"/>
              <a:buChar char="v"/>
            </a:pPr>
            <a:r>
              <a:rPr lang="el-GR" dirty="0" smtClean="0"/>
              <a:t>  Μέχρι το 2010 το 12% της κατανάλωσης ενέργειας, κατά μέσον όρο, και το 21% της κατανάλωσης ηλεκτρικής ενέργειας, πρέπει να καλύπτονται από ανανεώσιμες ενεργειακές πηγές, με την ενδεχόμενη προοπτική να αυξηθεί μέχρι το 2015 το ποσοστό σε 15%.</a:t>
            </a:r>
          </a:p>
          <a:p>
            <a:pPr lvl="0" algn="just">
              <a:buClr>
                <a:schemeClr val="bg1"/>
              </a:buClr>
              <a:buFont typeface="Wingdings" pitchFamily="2" charset="2"/>
              <a:buChar char="v"/>
            </a:pPr>
            <a:endParaRPr lang="el-GR" dirty="0" smtClean="0"/>
          </a:p>
          <a:p>
            <a:pPr lvl="0" algn="just">
              <a:buClr>
                <a:schemeClr val="bg1"/>
              </a:buClr>
              <a:buFont typeface="Wingdings" pitchFamily="2" charset="2"/>
              <a:buChar char="v"/>
            </a:pPr>
            <a:r>
              <a:rPr lang="el-GR" dirty="0" smtClean="0"/>
              <a:t>  Μέχρι το 2010, το 5,75% των καυσίμων μεταφορών πρέπει να αποτελείται από βιοκαύσιμα, (οδηγία 2003/30/ΕΚ) με προοπτική να αυξηθεί η αναλογία αυτή σε 8% μέχρι το 2015.</a:t>
            </a:r>
          </a:p>
          <a:p>
            <a:pPr lvl="0" algn="just">
              <a:buClr>
                <a:schemeClr val="bg1"/>
              </a:buClr>
              <a:buFont typeface="Wingdings" pitchFamily="2" charset="2"/>
              <a:buChar char="v"/>
            </a:pPr>
            <a:endParaRPr lang="el-GR" dirty="0" smtClean="0"/>
          </a:p>
          <a:p>
            <a:pPr lvl="0" algn="just">
              <a:buClr>
                <a:schemeClr val="bg1"/>
              </a:buClr>
              <a:buFont typeface="Wingdings" pitchFamily="2" charset="2"/>
              <a:buChar char="v"/>
            </a:pPr>
            <a:r>
              <a:rPr lang="el-GR" dirty="0" smtClean="0"/>
              <a:t>  Πρέπει να επιτευχθεί συνολική εξοικονόμηση κατά 9% της τελικής ενεργειακής κατανάλωσης σε διάστημα 9 ετών μέχρι το 2017. </a:t>
            </a: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xfrm>
            <a:off x="685800" y="377825"/>
            <a:ext cx="7772400" cy="1073150"/>
          </a:xfrm>
        </p:spPr>
        <p:txBody>
          <a:bodyPr>
            <a:normAutofit/>
          </a:bodyPr>
          <a:lstStyle/>
          <a:p>
            <a:pPr algn="ctr"/>
            <a:r>
              <a:rPr lang="el-GR" sz="3600" b="1" dirty="0">
                <a:solidFill>
                  <a:srgbClr val="3CE44C"/>
                </a:solidFill>
                <a:effectLst>
                  <a:outerShdw blurRad="38100" dist="38100" dir="2700000" algn="tl">
                    <a:srgbClr val="000000"/>
                  </a:outerShdw>
                </a:effectLst>
                <a:latin typeface="Franklin Gothic Heavy" pitchFamily="34" charset="0"/>
              </a:rPr>
              <a:t>Ανανεώσιμες Πηγές Ενέργειας</a:t>
            </a:r>
          </a:p>
        </p:txBody>
      </p:sp>
      <p:grpSp>
        <p:nvGrpSpPr>
          <p:cNvPr id="2" name="Group 13"/>
          <p:cNvGrpSpPr>
            <a:grpSpLocks/>
          </p:cNvGrpSpPr>
          <p:nvPr/>
        </p:nvGrpSpPr>
        <p:grpSpPr bwMode="auto">
          <a:xfrm>
            <a:off x="890589" y="1905000"/>
            <a:ext cx="2005013" cy="1844675"/>
            <a:chOff x="2913" y="1152"/>
            <a:chExt cx="1263" cy="1162"/>
          </a:xfrm>
        </p:grpSpPr>
        <p:pic>
          <p:nvPicPr>
            <p:cNvPr id="11270" name="Picture 6" descr="E:\071223backup_joahna02\My Documents\diplomatiki_DIXHNET\pictures\anemogenitries.bmp"/>
            <p:cNvPicPr preferRelativeResize="0">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2976" y="1152"/>
              <a:ext cx="1157" cy="867"/>
            </a:xfrm>
            <a:prstGeom prst="rect">
              <a:avLst/>
            </a:prstGeom>
            <a:noFill/>
          </p:spPr>
        </p:pic>
        <p:sp>
          <p:nvSpPr>
            <p:cNvPr id="11276" name="Text Box 12"/>
            <p:cNvSpPr txBox="1">
              <a:spLocks noChangeArrowheads="1"/>
            </p:cNvSpPr>
            <p:nvPr/>
          </p:nvSpPr>
          <p:spPr bwMode="auto">
            <a:xfrm>
              <a:off x="2913" y="2062"/>
              <a:ext cx="1263" cy="252"/>
            </a:xfrm>
            <a:prstGeom prst="rect">
              <a:avLst/>
            </a:prstGeom>
            <a:noFill/>
            <a:ln w="9525">
              <a:noFill/>
              <a:miter lim="800000"/>
              <a:headEnd/>
              <a:tailEnd/>
            </a:ln>
            <a:effectLst/>
          </p:spPr>
          <p:txBody>
            <a:bodyPr wrap="none" anchor="b">
              <a:spAutoFit/>
            </a:bodyPr>
            <a:lstStyle/>
            <a:p>
              <a:pPr algn="ctr"/>
              <a:r>
                <a:rPr lang="el-GR" sz="2000" dirty="0">
                  <a:solidFill>
                    <a:schemeClr val="accent2">
                      <a:lumMod val="50000"/>
                    </a:schemeClr>
                  </a:solidFill>
                </a:rPr>
                <a:t>Αιολική ενέργεια</a:t>
              </a:r>
            </a:p>
          </p:txBody>
        </p:sp>
      </p:grpSp>
      <p:grpSp>
        <p:nvGrpSpPr>
          <p:cNvPr id="3" name="Group 30"/>
          <p:cNvGrpSpPr>
            <a:grpSpLocks/>
          </p:cNvGrpSpPr>
          <p:nvPr/>
        </p:nvGrpSpPr>
        <p:grpSpPr bwMode="auto">
          <a:xfrm>
            <a:off x="3548062" y="1981200"/>
            <a:ext cx="1984375" cy="1768475"/>
            <a:chOff x="2235" y="1248"/>
            <a:chExt cx="1250" cy="1114"/>
          </a:xfrm>
        </p:grpSpPr>
        <p:pic>
          <p:nvPicPr>
            <p:cNvPr id="11271" name="Picture 7" descr="C:\Documents and Settings\Joahna\My Documents\My Pictures\solar_energy3.jpg"/>
            <p:cNvPicPr preferRelativeResize="0">
              <a:picLocks noChangeAspect="1" noChangeArrowheads="1"/>
            </p:cNvPicPr>
            <p:nvPr/>
          </p:nvPicPr>
          <p:blipFill>
            <a:blip r:embed="rId3" cstate="print"/>
            <a:srcRect/>
            <a:stretch>
              <a:fillRect/>
            </a:stretch>
          </p:blipFill>
          <p:spPr bwMode="auto">
            <a:xfrm>
              <a:off x="2256" y="1248"/>
              <a:ext cx="1200" cy="828"/>
            </a:xfrm>
            <a:prstGeom prst="rect">
              <a:avLst/>
            </a:prstGeom>
            <a:noFill/>
            <a:ln w="28575">
              <a:solidFill>
                <a:schemeClr val="tx1"/>
              </a:solidFill>
              <a:miter lim="800000"/>
              <a:headEnd/>
              <a:tailEnd/>
            </a:ln>
          </p:spPr>
        </p:pic>
        <p:sp>
          <p:nvSpPr>
            <p:cNvPr id="11278" name="Text Box 14"/>
            <p:cNvSpPr txBox="1">
              <a:spLocks noChangeArrowheads="1"/>
            </p:cNvSpPr>
            <p:nvPr/>
          </p:nvSpPr>
          <p:spPr bwMode="auto">
            <a:xfrm>
              <a:off x="2235" y="2110"/>
              <a:ext cx="1250" cy="252"/>
            </a:xfrm>
            <a:prstGeom prst="rect">
              <a:avLst/>
            </a:prstGeom>
            <a:noFill/>
            <a:ln w="9525">
              <a:noFill/>
              <a:miter lim="800000"/>
              <a:headEnd/>
              <a:tailEnd/>
            </a:ln>
            <a:effectLst/>
          </p:spPr>
          <p:txBody>
            <a:bodyPr wrap="none" anchor="b">
              <a:spAutoFit/>
            </a:bodyPr>
            <a:lstStyle/>
            <a:p>
              <a:pPr algn="ctr"/>
              <a:r>
                <a:rPr lang="el-GR" sz="2000" dirty="0">
                  <a:solidFill>
                    <a:schemeClr val="accent2">
                      <a:lumMod val="50000"/>
                    </a:schemeClr>
                  </a:solidFill>
                </a:rPr>
                <a:t>Ηλιακή ενέργεια</a:t>
              </a:r>
            </a:p>
          </p:txBody>
        </p:sp>
      </p:grpSp>
      <p:grpSp>
        <p:nvGrpSpPr>
          <p:cNvPr id="4" name="Group 29"/>
          <p:cNvGrpSpPr>
            <a:grpSpLocks/>
          </p:cNvGrpSpPr>
          <p:nvPr/>
        </p:nvGrpSpPr>
        <p:grpSpPr bwMode="auto">
          <a:xfrm>
            <a:off x="1503520" y="4071942"/>
            <a:ext cx="2433275" cy="2073275"/>
            <a:chOff x="603" y="2544"/>
            <a:chExt cx="1532" cy="1306"/>
          </a:xfrm>
        </p:grpSpPr>
        <p:pic>
          <p:nvPicPr>
            <p:cNvPr id="11274" name="Picture 10" descr="C:\Documents and Settings\Joahna\My Documents\My Pictures\geothermal.jpg"/>
            <p:cNvPicPr preferRelativeResize="0">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864" y="2544"/>
              <a:ext cx="1087" cy="960"/>
            </a:xfrm>
            <a:prstGeom prst="rect">
              <a:avLst/>
            </a:prstGeom>
            <a:noFill/>
          </p:spPr>
        </p:pic>
        <p:sp>
          <p:nvSpPr>
            <p:cNvPr id="11280" name="Text Box 16"/>
            <p:cNvSpPr txBox="1">
              <a:spLocks noChangeArrowheads="1"/>
            </p:cNvSpPr>
            <p:nvPr/>
          </p:nvSpPr>
          <p:spPr bwMode="auto">
            <a:xfrm>
              <a:off x="603" y="3598"/>
              <a:ext cx="1532" cy="252"/>
            </a:xfrm>
            <a:prstGeom prst="rect">
              <a:avLst/>
            </a:prstGeom>
            <a:noFill/>
            <a:ln w="9525">
              <a:noFill/>
              <a:miter lim="800000"/>
              <a:headEnd/>
              <a:tailEnd/>
            </a:ln>
            <a:effectLst/>
          </p:spPr>
          <p:txBody>
            <a:bodyPr wrap="none" anchor="b">
              <a:spAutoFit/>
            </a:bodyPr>
            <a:lstStyle/>
            <a:p>
              <a:pPr algn="ctr">
                <a:spcBef>
                  <a:spcPct val="20000"/>
                </a:spcBef>
                <a:buClr>
                  <a:srgbClr val="FFFF00"/>
                </a:buClr>
                <a:buSzPct val="80000"/>
                <a:buFont typeface="Wingdings" pitchFamily="2" charset="2"/>
                <a:buNone/>
              </a:pPr>
              <a:r>
                <a:rPr lang="el-GR" sz="2000" dirty="0">
                  <a:solidFill>
                    <a:schemeClr val="accent2">
                      <a:lumMod val="50000"/>
                    </a:schemeClr>
                  </a:solidFill>
                </a:rPr>
                <a:t>Γεωθερμική ενέργεια</a:t>
              </a:r>
              <a:endParaRPr lang="el-GR" dirty="0">
                <a:solidFill>
                  <a:schemeClr val="accent2">
                    <a:lumMod val="50000"/>
                  </a:schemeClr>
                </a:solidFill>
              </a:endParaRPr>
            </a:p>
          </p:txBody>
        </p:sp>
      </p:grpSp>
      <p:grpSp>
        <p:nvGrpSpPr>
          <p:cNvPr id="5" name="Group 28"/>
          <p:cNvGrpSpPr>
            <a:grpSpLocks/>
          </p:cNvGrpSpPr>
          <p:nvPr/>
        </p:nvGrpSpPr>
        <p:grpSpPr bwMode="auto">
          <a:xfrm>
            <a:off x="4532313" y="4114800"/>
            <a:ext cx="2809875" cy="2073275"/>
            <a:chOff x="2287" y="2544"/>
            <a:chExt cx="1770" cy="1306"/>
          </a:xfrm>
        </p:grpSpPr>
        <p:pic>
          <p:nvPicPr>
            <p:cNvPr id="11282" name="Picture 18" descr="C:\Documents and Settings\Joahna\My Documents\My Pictures\hydroelectric energy2.jpg"/>
            <p:cNvPicPr>
              <a:picLocks noChangeAspect="1" noChangeArrowheads="1"/>
            </p:cNvPicPr>
            <p:nvPr/>
          </p:nvPicPr>
          <p:blipFill>
            <a:blip r:embed="rId5" cstate="print"/>
            <a:srcRect/>
            <a:stretch>
              <a:fillRect/>
            </a:stretch>
          </p:blipFill>
          <p:spPr bwMode="auto">
            <a:xfrm>
              <a:off x="2496" y="2544"/>
              <a:ext cx="1200" cy="912"/>
            </a:xfrm>
            <a:prstGeom prst="rect">
              <a:avLst/>
            </a:prstGeom>
            <a:noFill/>
            <a:ln w="28575">
              <a:solidFill>
                <a:schemeClr val="tx1"/>
              </a:solidFill>
              <a:miter lim="800000"/>
              <a:headEnd/>
              <a:tailEnd/>
            </a:ln>
          </p:spPr>
        </p:pic>
        <p:sp>
          <p:nvSpPr>
            <p:cNvPr id="11283" name="Text Box 19"/>
            <p:cNvSpPr txBox="1">
              <a:spLocks noChangeArrowheads="1"/>
            </p:cNvSpPr>
            <p:nvPr/>
          </p:nvSpPr>
          <p:spPr bwMode="auto">
            <a:xfrm>
              <a:off x="2287" y="3598"/>
              <a:ext cx="1770" cy="252"/>
            </a:xfrm>
            <a:prstGeom prst="rect">
              <a:avLst/>
            </a:prstGeom>
            <a:noFill/>
            <a:ln w="9525">
              <a:noFill/>
              <a:miter lim="800000"/>
              <a:headEnd/>
              <a:tailEnd/>
            </a:ln>
            <a:effectLst/>
          </p:spPr>
          <p:txBody>
            <a:bodyPr wrap="none" anchor="b">
              <a:spAutoFit/>
            </a:bodyPr>
            <a:lstStyle/>
            <a:p>
              <a:pPr algn="ctr">
                <a:spcBef>
                  <a:spcPct val="20000"/>
                </a:spcBef>
                <a:buClr>
                  <a:srgbClr val="FFFF00"/>
                </a:buClr>
                <a:buSzPct val="80000"/>
                <a:buFont typeface="Wingdings" pitchFamily="2" charset="2"/>
                <a:buNone/>
              </a:pPr>
              <a:r>
                <a:rPr lang="el-GR" sz="2000" dirty="0">
                  <a:solidFill>
                    <a:schemeClr val="accent2">
                      <a:lumMod val="50000"/>
                    </a:schemeClr>
                  </a:solidFill>
                </a:rPr>
                <a:t>Υδροηλεκτρική ενέργεια</a:t>
              </a:r>
              <a:endParaRPr lang="el-GR" dirty="0">
                <a:solidFill>
                  <a:schemeClr val="accent2">
                    <a:lumMod val="50000"/>
                  </a:schemeClr>
                </a:solidFill>
              </a:endParaRPr>
            </a:p>
          </p:txBody>
        </p:sp>
      </p:grpSp>
      <p:pic>
        <p:nvPicPr>
          <p:cNvPr id="11285" name="Picture 21" descr="C:\Documents and Settings\Joahna\My Documents\My Pictures\waves.jpg"/>
          <p:cNvPicPr preferRelativeResize="0">
            <a:picLocks noChangeAspect="1" noChangeArrowheads="1"/>
          </p:cNvPicPr>
          <p:nvPr/>
        </p:nvPicPr>
        <p:blipFill>
          <a:blip r:embed="rId6" cstate="print"/>
          <a:srcRect/>
          <a:stretch>
            <a:fillRect/>
          </a:stretch>
        </p:blipFill>
        <p:spPr bwMode="auto">
          <a:xfrm>
            <a:off x="6324600" y="1981200"/>
            <a:ext cx="1828800" cy="1316038"/>
          </a:xfrm>
          <a:prstGeom prst="rect">
            <a:avLst/>
          </a:prstGeom>
          <a:noFill/>
          <a:ln w="28575">
            <a:solidFill>
              <a:schemeClr val="tx1"/>
            </a:solidFill>
            <a:miter lim="800000"/>
            <a:headEnd/>
            <a:tailEnd/>
          </a:ln>
        </p:spPr>
      </p:pic>
      <p:sp>
        <p:nvSpPr>
          <p:cNvPr id="11286" name="Text Box 22"/>
          <p:cNvSpPr txBox="1">
            <a:spLocks noChangeArrowheads="1"/>
          </p:cNvSpPr>
          <p:nvPr/>
        </p:nvSpPr>
        <p:spPr bwMode="auto">
          <a:xfrm>
            <a:off x="5791200" y="3346589"/>
            <a:ext cx="2971800" cy="707886"/>
          </a:xfrm>
          <a:prstGeom prst="rect">
            <a:avLst/>
          </a:prstGeom>
          <a:noFill/>
          <a:ln w="9525">
            <a:noFill/>
            <a:miter lim="800000"/>
            <a:headEnd/>
            <a:tailEnd/>
          </a:ln>
          <a:effectLst/>
        </p:spPr>
        <p:txBody>
          <a:bodyPr anchor="b">
            <a:spAutoFit/>
          </a:bodyPr>
          <a:lstStyle/>
          <a:p>
            <a:pPr algn="ctr"/>
            <a:r>
              <a:rPr lang="el-GR" sz="2000" dirty="0">
                <a:solidFill>
                  <a:schemeClr val="accent2">
                    <a:lumMod val="50000"/>
                  </a:schemeClr>
                </a:solidFill>
              </a:rPr>
              <a:t>Ενέργεια των ωκεανών</a:t>
            </a:r>
          </a:p>
          <a:p>
            <a:pPr algn="ctr"/>
            <a:r>
              <a:rPr lang="el-GR" sz="2000" dirty="0">
                <a:solidFill>
                  <a:schemeClr val="accent2">
                    <a:lumMod val="50000"/>
                  </a:schemeClr>
                </a:solidFill>
              </a:rPr>
              <a:t> (κυμάτων)</a:t>
            </a: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47" name="Rectangle 15"/>
          <p:cNvSpPr>
            <a:spLocks noGrp="1" noChangeArrowheads="1"/>
          </p:cNvSpPr>
          <p:nvPr>
            <p:ph type="title"/>
          </p:nvPr>
        </p:nvSpPr>
        <p:spPr>
          <a:xfrm>
            <a:off x="685800" y="454025"/>
            <a:ext cx="7772400" cy="1073150"/>
          </a:xfrm>
        </p:spPr>
        <p:txBody>
          <a:bodyPr>
            <a:normAutofit/>
          </a:bodyPr>
          <a:lstStyle/>
          <a:p>
            <a:pPr algn="ctr"/>
            <a:r>
              <a:rPr lang="el-GR" sz="4000" b="1" dirty="0">
                <a:solidFill>
                  <a:srgbClr val="3CE44C"/>
                </a:solidFill>
                <a:effectLst>
                  <a:outerShdw blurRad="38100" dist="38100" dir="2700000" algn="tl">
                    <a:srgbClr val="000000"/>
                  </a:outerShdw>
                </a:effectLst>
                <a:latin typeface="Franklin Gothic Heavy" pitchFamily="34" charset="0"/>
              </a:rPr>
              <a:t>Ανανεώσιμες Πηγές Ενέργειας</a:t>
            </a:r>
          </a:p>
        </p:txBody>
      </p:sp>
      <p:pic>
        <p:nvPicPr>
          <p:cNvPr id="50177" name="Picture 1" descr="C:\Τα έγγραφά μου\Οι εικόνες μου\πινακας ΑΕΠ.bmp"/>
          <p:cNvPicPr>
            <a:picLocks noGrp="1" noChangeAspect="1" noChangeArrowheads="1"/>
          </p:cNvPicPr>
          <p:nvPr>
            <p:ph idx="1"/>
          </p:nvPr>
        </p:nvPicPr>
        <p:blipFill>
          <a:blip r:embed="rId2" cstate="print"/>
          <a:stretch>
            <a:fillRect/>
          </a:stretch>
        </p:blipFill>
        <p:spPr bwMode="auto">
          <a:xfrm>
            <a:off x="1428728" y="3929066"/>
            <a:ext cx="6143668" cy="2714644"/>
          </a:xfrm>
          <a:prstGeom prst="rect">
            <a:avLst/>
          </a:prstGeom>
          <a:noFill/>
        </p:spPr>
      </p:pic>
      <p:sp>
        <p:nvSpPr>
          <p:cNvPr id="44037" name="Rectangle 5"/>
          <p:cNvSpPr>
            <a:spLocks noChangeArrowheads="1"/>
          </p:cNvSpPr>
          <p:nvPr/>
        </p:nvSpPr>
        <p:spPr bwMode="auto">
          <a:xfrm>
            <a:off x="4095750" y="3114675"/>
            <a:ext cx="9144000" cy="0"/>
          </a:xfrm>
          <a:prstGeom prst="rect">
            <a:avLst/>
          </a:prstGeom>
          <a:noFill/>
          <a:ln w="9525">
            <a:noFill/>
            <a:miter lim="800000"/>
            <a:headEnd/>
            <a:tailEnd/>
          </a:ln>
          <a:effectLst/>
        </p:spPr>
        <p:txBody>
          <a:bodyPr>
            <a:spAutoFit/>
          </a:bodyPr>
          <a:lstStyle/>
          <a:p>
            <a:endParaRPr lang="el-GR"/>
          </a:p>
        </p:txBody>
      </p:sp>
      <p:grpSp>
        <p:nvGrpSpPr>
          <p:cNvPr id="3" name="Group 12"/>
          <p:cNvGrpSpPr>
            <a:grpSpLocks/>
          </p:cNvGrpSpPr>
          <p:nvPr/>
        </p:nvGrpSpPr>
        <p:grpSpPr bwMode="auto">
          <a:xfrm>
            <a:off x="762000" y="1905000"/>
            <a:ext cx="3944938" cy="1676400"/>
            <a:chOff x="1152" y="1200"/>
            <a:chExt cx="2485" cy="1056"/>
          </a:xfrm>
        </p:grpSpPr>
        <p:pic>
          <p:nvPicPr>
            <p:cNvPr id="44039" name="Picture 7" descr="C:\Documents and Settings\Joahna\My Documents\My Pictures\biomass.jpg"/>
            <p:cNvPicPr>
              <a:picLocks noChangeAspect="1" noChangeArrowheads="1"/>
            </p:cNvPicPr>
            <p:nvPr/>
          </p:nvPicPr>
          <p:blipFill>
            <a:blip r:embed="rId3" cstate="print"/>
            <a:srcRect/>
            <a:stretch>
              <a:fillRect/>
            </a:stretch>
          </p:blipFill>
          <p:spPr bwMode="auto">
            <a:xfrm>
              <a:off x="1152" y="1200"/>
              <a:ext cx="1440" cy="1056"/>
            </a:xfrm>
            <a:prstGeom prst="rect">
              <a:avLst/>
            </a:prstGeom>
            <a:noFill/>
            <a:ln w="28575">
              <a:solidFill>
                <a:schemeClr val="tx1"/>
              </a:solidFill>
              <a:miter lim="800000"/>
              <a:headEnd/>
              <a:tailEnd/>
            </a:ln>
          </p:spPr>
        </p:pic>
        <p:pic>
          <p:nvPicPr>
            <p:cNvPr id="44043" name="Picture 11" descr="C:\Documents and Settings\Joahna\My Documents\My Pictures\biomass2.jpg"/>
            <p:cNvPicPr>
              <a:picLocks noChangeAspect="1" noChangeArrowheads="1"/>
            </p:cNvPicPr>
            <p:nvPr/>
          </p:nvPicPr>
          <p:blipFill>
            <a:blip r:embed="rId4" cstate="print"/>
            <a:srcRect/>
            <a:stretch>
              <a:fillRect/>
            </a:stretch>
          </p:blipFill>
          <p:spPr bwMode="auto">
            <a:xfrm>
              <a:off x="2832" y="1200"/>
              <a:ext cx="805" cy="1056"/>
            </a:xfrm>
            <a:prstGeom prst="rect">
              <a:avLst/>
            </a:prstGeom>
            <a:noFill/>
            <a:ln w="28575">
              <a:solidFill>
                <a:schemeClr val="tx1"/>
              </a:solidFill>
              <a:miter lim="800000"/>
              <a:headEnd/>
              <a:tailEnd/>
            </a:ln>
          </p:spPr>
        </p:pic>
      </p:grpSp>
      <p:sp>
        <p:nvSpPr>
          <p:cNvPr id="44050" name="Rectangle 18"/>
          <p:cNvSpPr>
            <a:spLocks noChangeArrowheads="1"/>
          </p:cNvSpPr>
          <p:nvPr/>
        </p:nvSpPr>
        <p:spPr bwMode="auto">
          <a:xfrm>
            <a:off x="5562600" y="1828800"/>
            <a:ext cx="3200400" cy="1676400"/>
          </a:xfrm>
          <a:prstGeom prst="rect">
            <a:avLst/>
          </a:prstGeom>
          <a:noFill/>
          <a:ln w="9525">
            <a:noFill/>
            <a:miter lim="800000"/>
            <a:headEnd/>
            <a:tailEnd/>
          </a:ln>
          <a:effectLst/>
        </p:spPr>
        <p:txBody>
          <a:bodyPr/>
          <a:lstStyle/>
          <a:p>
            <a:pPr marL="342900" indent="-342900">
              <a:lnSpc>
                <a:spcPct val="90000"/>
              </a:lnSpc>
              <a:spcBef>
                <a:spcPct val="20000"/>
              </a:spcBef>
              <a:buSzPct val="85000"/>
            </a:pPr>
            <a:endParaRPr lang="el-GR" sz="2000"/>
          </a:p>
        </p:txBody>
      </p:sp>
      <p:sp>
        <p:nvSpPr>
          <p:cNvPr id="44052" name="Rectangle 20"/>
          <p:cNvSpPr>
            <a:spLocks noChangeArrowheads="1"/>
          </p:cNvSpPr>
          <p:nvPr/>
        </p:nvSpPr>
        <p:spPr bwMode="auto">
          <a:xfrm>
            <a:off x="5286380" y="1857364"/>
            <a:ext cx="3352800" cy="1676400"/>
          </a:xfrm>
          <a:prstGeom prst="rect">
            <a:avLst/>
          </a:prstGeom>
          <a:noFill/>
          <a:ln w="9525">
            <a:noFill/>
            <a:miter lim="800000"/>
            <a:headEnd/>
            <a:tailEnd/>
          </a:ln>
          <a:effectLst/>
        </p:spPr>
        <p:txBody>
          <a:bodyPr/>
          <a:lstStyle/>
          <a:p>
            <a:pPr marL="342900" indent="-342900">
              <a:lnSpc>
                <a:spcPct val="90000"/>
              </a:lnSpc>
              <a:spcBef>
                <a:spcPct val="20000"/>
              </a:spcBef>
              <a:buSzPct val="85000"/>
            </a:pPr>
            <a:r>
              <a:rPr lang="el-GR" sz="2400" b="1" dirty="0">
                <a:solidFill>
                  <a:schemeClr val="accent2">
                    <a:lumMod val="50000"/>
                  </a:schemeClr>
                </a:solidFill>
                <a:latin typeface="+mj-lt"/>
              </a:rPr>
              <a:t>Βιομάζα</a:t>
            </a:r>
          </a:p>
          <a:p>
            <a:pPr marL="342900" indent="-342900" algn="just">
              <a:lnSpc>
                <a:spcPct val="90000"/>
              </a:lnSpc>
              <a:spcBef>
                <a:spcPct val="30000"/>
              </a:spcBef>
              <a:buSzPct val="85000"/>
              <a:buFont typeface="Wingdings" pitchFamily="2" charset="2"/>
              <a:buChar char="Ø"/>
            </a:pPr>
            <a:r>
              <a:rPr lang="el-GR" sz="2000" dirty="0">
                <a:latin typeface="+mj-lt"/>
              </a:rPr>
              <a:t>Ενεργειακές καλλιέργειες</a:t>
            </a:r>
          </a:p>
          <a:p>
            <a:pPr marL="342900" indent="-342900">
              <a:lnSpc>
                <a:spcPct val="90000"/>
              </a:lnSpc>
              <a:spcBef>
                <a:spcPct val="30000"/>
              </a:spcBef>
              <a:buSzPct val="85000"/>
              <a:buFont typeface="Wingdings" pitchFamily="2" charset="2"/>
              <a:buChar char="Ø"/>
            </a:pPr>
            <a:r>
              <a:rPr lang="el-GR" sz="2000" dirty="0">
                <a:latin typeface="+mj-lt"/>
              </a:rPr>
              <a:t>Υπολειμματικές μορφές     (γεωργική, ζωικής, αστικής προέλευσης)</a:t>
            </a: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9" name="Rectangle 3"/>
          <p:cNvSpPr>
            <a:spLocks noGrp="1" noRot="1" noChangeArrowheads="1"/>
          </p:cNvSpPr>
          <p:nvPr>
            <p:ph type="title"/>
          </p:nvPr>
        </p:nvSpPr>
        <p:spPr>
          <a:xfrm>
            <a:off x="428596" y="785794"/>
            <a:ext cx="8229600" cy="571504"/>
          </a:xfrm>
        </p:spPr>
        <p:txBody>
          <a:bodyPr>
            <a:noAutofit/>
          </a:bodyPr>
          <a:lstStyle/>
          <a:p>
            <a:pPr algn="ctr"/>
            <a:r>
              <a:rPr lang="el-GR" sz="3200" b="1" i="1" dirty="0" smtClean="0">
                <a:solidFill>
                  <a:srgbClr val="3CE44C"/>
                </a:solidFill>
                <a:latin typeface="Franklin Gothic Heavy" pitchFamily="34" charset="0"/>
              </a:rPr>
              <a:t>Εγκαταστάσεις  που  λειτουργούν  με </a:t>
            </a:r>
            <a:br>
              <a:rPr lang="el-GR" sz="3200" b="1" i="1" dirty="0" smtClean="0">
                <a:solidFill>
                  <a:srgbClr val="3CE44C"/>
                </a:solidFill>
                <a:latin typeface="Franklin Gothic Heavy" pitchFamily="34" charset="0"/>
              </a:rPr>
            </a:br>
            <a:r>
              <a:rPr lang="el-GR" sz="3200" b="1" i="1" dirty="0" smtClean="0">
                <a:solidFill>
                  <a:srgbClr val="3CE44C"/>
                </a:solidFill>
                <a:latin typeface="Franklin Gothic Heavy" pitchFamily="34" charset="0"/>
              </a:rPr>
              <a:t>εναλλακτικές  μορφές  ενέργειας </a:t>
            </a:r>
            <a:endParaRPr lang="en-US" sz="3200" dirty="0">
              <a:solidFill>
                <a:srgbClr val="3CE44C"/>
              </a:solidFill>
              <a:latin typeface="Franklin Gothic Heavy" pitchFamily="34" charset="0"/>
            </a:endParaRPr>
          </a:p>
        </p:txBody>
      </p:sp>
      <p:pic>
        <p:nvPicPr>
          <p:cNvPr id="50182" name="Picture 6" descr="house"/>
          <p:cNvPicPr>
            <a:picLocks noGrp="1" noChangeAspect="1" noChangeArrowheads="1"/>
          </p:cNvPicPr>
          <p:nvPr>
            <p:ph sz="half" idx="1"/>
          </p:nvPr>
        </p:nvPicPr>
        <p:blipFill>
          <a:blip r:embed="rId2" cstate="print"/>
          <a:stretch>
            <a:fillRect/>
          </a:stretch>
        </p:blipFill>
        <p:spPr>
          <a:xfrm>
            <a:off x="1357290" y="1571612"/>
            <a:ext cx="1905000" cy="1438275"/>
          </a:xfrm>
          <a:noFill/>
          <a:ln/>
        </p:spPr>
      </p:pic>
      <p:sp>
        <p:nvSpPr>
          <p:cNvPr id="50178" name="Rectangle 2"/>
          <p:cNvSpPr>
            <a:spLocks noGrp="1" noChangeArrowheads="1"/>
          </p:cNvSpPr>
          <p:nvPr>
            <p:ph sz="half" idx="2"/>
          </p:nvPr>
        </p:nvSpPr>
        <p:spPr>
          <a:xfrm>
            <a:off x="571472" y="1428736"/>
            <a:ext cx="7356475" cy="4525962"/>
          </a:xfrm>
        </p:spPr>
        <p:txBody>
          <a:bodyPr/>
          <a:lstStyle/>
          <a:p>
            <a:pPr algn="ctr">
              <a:buFont typeface="Wingdings" pitchFamily="2" charset="2"/>
              <a:buNone/>
            </a:pPr>
            <a:endParaRPr lang="el-GR" sz="2400" b="1" i="1" dirty="0"/>
          </a:p>
          <a:p>
            <a:pPr algn="ctr">
              <a:buFont typeface="Wingdings" pitchFamily="2" charset="2"/>
              <a:buNone/>
            </a:pPr>
            <a:endParaRPr lang="el-GR" sz="2400" dirty="0"/>
          </a:p>
          <a:p>
            <a:pPr lvl="1">
              <a:buFont typeface="Wingdings" pitchFamily="2" charset="2"/>
              <a:buNone/>
            </a:pPr>
            <a:endParaRPr lang="el-GR" i="1" dirty="0"/>
          </a:p>
        </p:txBody>
      </p:sp>
      <p:pic>
        <p:nvPicPr>
          <p:cNvPr id="6" name="Picture 3" descr="C:\Documents and Settings\User\Επιφάνεια εργασίας\biggest-solar-power-plant-planet[1].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500034" y="2786058"/>
            <a:ext cx="2743200" cy="1828800"/>
          </a:xfrm>
          <a:prstGeom prst="rect">
            <a:avLst/>
          </a:prstGeom>
          <a:noFill/>
        </p:spPr>
      </p:pic>
      <p:pic>
        <p:nvPicPr>
          <p:cNvPr id="8" name="Picture 2" descr="C:\Documents and Settings\User\Επιφάνεια εργασίας\japan-wireless-energy-from-space[1].jpg"/>
          <p:cNvPicPr>
            <a:picLocks noChangeAspect="1" noChangeArrowheads="1"/>
          </p:cNvPicPr>
          <p:nvPr/>
        </p:nvPicPr>
        <p:blipFill>
          <a:blip r:embed="rId4" cstate="print"/>
          <a:srcRect/>
          <a:stretch>
            <a:fillRect/>
          </a:stretch>
        </p:blipFill>
        <p:spPr bwMode="auto">
          <a:xfrm>
            <a:off x="3143240" y="2071678"/>
            <a:ext cx="2857500" cy="1905000"/>
          </a:xfrm>
          <a:prstGeom prst="rect">
            <a:avLst/>
          </a:prstGeom>
          <a:noFill/>
        </p:spPr>
      </p:pic>
      <p:pic>
        <p:nvPicPr>
          <p:cNvPr id="9" name="8 - Εικόνα" descr="silekti (123387 bytes)"/>
          <p:cNvPicPr preferRelativeResize="0"/>
          <p:nvPr/>
        </p:nvPicPr>
        <p:blipFill>
          <a:blip r:embed="rId5" cstate="email">
            <a:extLst>
              <a:ext uri="{28A0092B-C50C-407E-A947-70E740481C1C}">
                <a14:useLocalDpi xmlns:a14="http://schemas.microsoft.com/office/drawing/2010/main"/>
              </a:ext>
            </a:extLst>
          </a:blip>
          <a:srcRect/>
          <a:stretch>
            <a:fillRect/>
          </a:stretch>
        </p:blipFill>
        <p:spPr bwMode="auto">
          <a:xfrm>
            <a:off x="1071538" y="4357694"/>
            <a:ext cx="2215192" cy="2120191"/>
          </a:xfrm>
          <a:prstGeom prst="rect">
            <a:avLst/>
          </a:prstGeom>
          <a:noFill/>
          <a:ln w="9525">
            <a:noFill/>
            <a:miter lim="800000"/>
            <a:headEnd/>
            <a:tailEnd/>
          </a:ln>
        </p:spPr>
      </p:pic>
      <p:pic>
        <p:nvPicPr>
          <p:cNvPr id="10" name="9 - Εικόνα" descr="paliosanemomilaglia.BMP (427256 bytes)"/>
          <p:cNvPicPr preferRelativeResize="0"/>
          <p:nvPr/>
        </p:nvPicPr>
        <p:blipFill>
          <a:blip r:embed="rId6" r:link="rId7" cstate="email">
            <a:extLst>
              <a:ext uri="{28A0092B-C50C-407E-A947-70E740481C1C}">
                <a14:useLocalDpi xmlns:a14="http://schemas.microsoft.com/office/drawing/2010/main"/>
              </a:ext>
            </a:extLst>
          </a:blip>
          <a:srcRect/>
          <a:stretch>
            <a:fillRect/>
          </a:stretch>
        </p:blipFill>
        <p:spPr bwMode="auto">
          <a:xfrm>
            <a:off x="5929322" y="1357298"/>
            <a:ext cx="1581150" cy="1504950"/>
          </a:xfrm>
          <a:prstGeom prst="rect">
            <a:avLst/>
          </a:prstGeom>
          <a:noFill/>
          <a:ln w="9525">
            <a:noFill/>
            <a:miter lim="800000"/>
            <a:headEnd/>
            <a:tailEnd/>
          </a:ln>
        </p:spPr>
      </p:pic>
      <p:pic>
        <p:nvPicPr>
          <p:cNvPr id="11" name="10 - Εικόνα" descr="http://upload.wikimedia.org/wikipedia/commons/7/7c/Dreischluchtendamm_hauptwall_2006.jpg"/>
          <p:cNvPicPr preferRelativeResize="0"/>
          <p:nvPr/>
        </p:nvPicPr>
        <p:blipFill>
          <a:blip r:embed="rId8" cstate="email">
            <a:extLst>
              <a:ext uri="{28A0092B-C50C-407E-A947-70E740481C1C}">
                <a14:useLocalDpi xmlns:a14="http://schemas.microsoft.com/office/drawing/2010/main"/>
              </a:ext>
            </a:extLst>
          </a:blip>
          <a:srcRect/>
          <a:stretch>
            <a:fillRect/>
          </a:stretch>
        </p:blipFill>
        <p:spPr bwMode="auto">
          <a:xfrm>
            <a:off x="3214678" y="3929066"/>
            <a:ext cx="5211469" cy="2648309"/>
          </a:xfrm>
          <a:prstGeom prst="rect">
            <a:avLst/>
          </a:prstGeom>
          <a:noFill/>
          <a:ln w="9525">
            <a:noFill/>
            <a:miter lim="800000"/>
            <a:headEnd/>
            <a:tailEnd/>
          </a:ln>
        </p:spPr>
      </p:pic>
      <p:pic>
        <p:nvPicPr>
          <p:cNvPr id="12" name="11 - Εικόνα" descr="geothermal.jpg (21657 bytes)"/>
          <p:cNvPicPr/>
          <p:nvPr/>
        </p:nvPicPr>
        <p:blipFill>
          <a:blip r:embed="rId9" cstate="email">
            <a:extLst>
              <a:ext uri="{28A0092B-C50C-407E-A947-70E740481C1C}">
                <a14:useLocalDpi xmlns:a14="http://schemas.microsoft.com/office/drawing/2010/main"/>
              </a:ext>
            </a:extLst>
          </a:blip>
          <a:srcRect/>
          <a:stretch>
            <a:fillRect/>
          </a:stretch>
        </p:blipFill>
        <p:spPr bwMode="auto">
          <a:xfrm>
            <a:off x="5786446" y="2786058"/>
            <a:ext cx="3143250" cy="1695450"/>
          </a:xfrm>
          <a:prstGeom prst="rect">
            <a:avLst/>
          </a:prstGeom>
          <a:noFill/>
          <a:ln w="9525">
            <a:noFill/>
            <a:miter lim="800000"/>
            <a:headEnd/>
            <a:tailEnd/>
          </a:ln>
        </p:spPr>
      </p:pic>
    </p:spTree>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a:xfrm>
            <a:off x="500034" y="214290"/>
            <a:ext cx="8229600" cy="857256"/>
          </a:xfrm>
        </p:spPr>
        <p:txBody>
          <a:bodyPr>
            <a:normAutofit/>
          </a:bodyPr>
          <a:lstStyle/>
          <a:p>
            <a:pPr algn="ctr"/>
            <a:r>
              <a:rPr lang="el-GR" sz="4000" dirty="0" smtClean="0">
                <a:ln w="18415" cmpd="sng">
                  <a:solidFill>
                    <a:srgbClr val="27EC18"/>
                  </a:solidFill>
                  <a:prstDash val="solid"/>
                </a:ln>
                <a:solidFill>
                  <a:srgbClr val="27EC18"/>
                </a:solidFill>
                <a:effectLst>
                  <a:reflection blurRad="6350" stA="55000" endA="300" endPos="45500" dir="5400000" sy="-100000" algn="bl" rotWithShape="0"/>
                </a:effectLst>
                <a:latin typeface="Franklin Gothic Heavy" pitchFamily="34" charset="0"/>
              </a:rPr>
              <a:t>Εναλλακτικά καύσιμα</a:t>
            </a:r>
            <a:endParaRPr lang="el-GR" sz="4000" dirty="0">
              <a:effectLst>
                <a:reflection blurRad="6350" stA="55000" endA="300" endPos="45500" dir="5400000" sy="-100000" algn="bl" rotWithShape="0"/>
              </a:effectLst>
              <a:latin typeface="Franklin Gothic Heavy" pitchFamily="34" charset="0"/>
            </a:endParaRPr>
          </a:p>
        </p:txBody>
      </p:sp>
      <p:pic>
        <p:nvPicPr>
          <p:cNvPr id="8193" name="Picture 1"/>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500034" y="4357694"/>
            <a:ext cx="3240000" cy="2054160"/>
          </a:xfrm>
          <a:prstGeom prst="rect">
            <a:avLst/>
          </a:prstGeom>
          <a:noFill/>
          <a:ln w="9525">
            <a:solidFill>
              <a:schemeClr val="tx1"/>
            </a:solidFill>
            <a:miter lim="800000"/>
            <a:headEnd/>
            <a:tailEnd/>
          </a:ln>
          <a:effectLst/>
        </p:spPr>
      </p:pic>
      <p:pic>
        <p:nvPicPr>
          <p:cNvPr id="8195" name="Εικόνα 237" descr="http://upload.wikimedia.org/wikipedia/commons/thumb/7/7e/SAO_09_2008_Fiat_Siena_TetraFuel_2_views_v1.jpg/225px-SAO_09_2008_Fiat_Siena_TetraFuel_2_views_v1.jpg">
            <a:hlinkClick r:id="rId4" tooltip="&quot;The Brazilian Fiat Siena Tetrafuel 1.4, the first multifuel car that runs as a flexible-fuel on pure gasoline, or E25, or E100; or runs as a bi-fuel with natural gas (CNG). Shown the CNG storage tanks in the trunk.&quot;"/>
          </p:cNvPr>
          <p:cNvPicPr>
            <a:picLocks noChangeAspect="1" noChangeArrowheads="1"/>
          </p:cNvPicPr>
          <p:nvPr/>
        </p:nvPicPr>
        <p:blipFill>
          <a:blip r:embed="rId5" r:link="rId6" cstate="email">
            <a:extLst>
              <a:ext uri="{28A0092B-C50C-407E-A947-70E740481C1C}">
                <a14:useLocalDpi xmlns:a14="http://schemas.microsoft.com/office/drawing/2010/main"/>
              </a:ext>
            </a:extLst>
          </a:blip>
          <a:srcRect/>
          <a:stretch>
            <a:fillRect/>
          </a:stretch>
        </p:blipFill>
        <p:spPr bwMode="auto">
          <a:xfrm>
            <a:off x="5929322" y="4357694"/>
            <a:ext cx="2143125" cy="2071702"/>
          </a:xfrm>
          <a:prstGeom prst="rect">
            <a:avLst/>
          </a:prstGeom>
          <a:noFill/>
          <a:ln w="9525">
            <a:solidFill>
              <a:schemeClr val="tx1"/>
            </a:solidFill>
            <a:miter lim="800000"/>
            <a:headEnd/>
            <a:tailEnd/>
          </a:ln>
        </p:spPr>
      </p:pic>
      <p:sp>
        <p:nvSpPr>
          <p:cNvPr id="8" name="7 - TextBox"/>
          <p:cNvSpPr txBox="1"/>
          <p:nvPr/>
        </p:nvSpPr>
        <p:spPr>
          <a:xfrm>
            <a:off x="428596" y="1214422"/>
            <a:ext cx="8429684" cy="1754326"/>
          </a:xfrm>
          <a:prstGeom prst="rect">
            <a:avLst/>
          </a:prstGeom>
          <a:solidFill>
            <a:srgbClr val="FFFFFF"/>
          </a:solidFill>
        </p:spPr>
        <p:style>
          <a:lnRef idx="1">
            <a:schemeClr val="accent5"/>
          </a:lnRef>
          <a:fillRef idx="2">
            <a:schemeClr val="accent5"/>
          </a:fillRef>
          <a:effectRef idx="1">
            <a:schemeClr val="accent5"/>
          </a:effectRef>
          <a:fontRef idx="minor">
            <a:schemeClr val="dk1"/>
          </a:fontRef>
        </p:style>
        <p:txBody>
          <a:bodyPr wrap="square" rtlCol="0">
            <a:spAutoFit/>
          </a:bodyPr>
          <a:lstStyle/>
          <a:p>
            <a:pPr algn="just"/>
            <a:r>
              <a:rPr lang="el-GR" dirty="0" smtClean="0">
                <a:solidFill>
                  <a:srgbClr val="B56B9C"/>
                </a:solidFill>
              </a:rPr>
              <a:t>Για τα εναλλακτικά καύσιμα η συζήτηση στην παγκόσμια κοινότητα άρχισε  μετά την μεγάλη πετρελαϊκή κρίση της δεκαετίας του '70. Μέχρι τότε το πετρέλαιο ήταν κυρίαρχο όπως άλλοτε είναι και σήμερα, αλλά τώρα πια υπάρχει μεγάλη ευαισθητοποίηση της κοινής γνώμης και  των επιστημόνων, ενώ η αγωνία των Κυβερνήσεων για τη διασφάλιση και την κάλυψη των ενεργειακών αναγκών και στις μεταφορές αυξάνει καθημερινά και στρέφεται προς όλες τις κατευθύνσεις. </a:t>
            </a:r>
            <a:endParaRPr lang="el-GR" dirty="0">
              <a:solidFill>
                <a:srgbClr val="B56B9C"/>
              </a:solidFill>
            </a:endParaRPr>
          </a:p>
        </p:txBody>
      </p:sp>
      <p:sp>
        <p:nvSpPr>
          <p:cNvPr id="9" name="8 - TextBox"/>
          <p:cNvSpPr txBox="1"/>
          <p:nvPr/>
        </p:nvSpPr>
        <p:spPr>
          <a:xfrm>
            <a:off x="357158" y="3071810"/>
            <a:ext cx="8429684" cy="1015663"/>
          </a:xfrm>
          <a:prstGeom prst="rect">
            <a:avLst/>
          </a:prstGeom>
          <a:noFill/>
        </p:spPr>
        <p:txBody>
          <a:bodyPr wrap="square" rtlCol="0">
            <a:spAutoFit/>
          </a:bodyPr>
          <a:lstStyle/>
          <a:p>
            <a:pPr algn="just"/>
            <a:r>
              <a:rPr lang="el-GR" sz="2000" b="1" dirty="0" smtClean="0"/>
              <a:t>Η ΕΕ αλλά και η Παγκόσμια κοινότητα έχουν αναγνωρίσει ως μελλοντικό μακροπρόθεσμο στόχο της ενεργειακής πολιτικής στις μεταφορές την ευρεία χρήση του υδρογόνου ως καυσίμου οχημάτων</a:t>
            </a:r>
            <a:r>
              <a:rPr lang="el-GR" sz="2000" dirty="0" smtClean="0"/>
              <a:t>. </a:t>
            </a:r>
            <a:endParaRPr lang="el-GR" sz="2000" dirty="0"/>
          </a:p>
        </p:txBody>
      </p:sp>
      <p:sp>
        <p:nvSpPr>
          <p:cNvPr id="10" name="9 - TextBox"/>
          <p:cNvSpPr txBox="1"/>
          <p:nvPr/>
        </p:nvSpPr>
        <p:spPr>
          <a:xfrm>
            <a:off x="3643274" y="2643182"/>
            <a:ext cx="5500726" cy="276999"/>
          </a:xfrm>
          <a:prstGeom prst="rect">
            <a:avLst/>
          </a:prstGeom>
          <a:noFill/>
        </p:spPr>
        <p:txBody>
          <a:bodyPr wrap="square" rtlCol="0">
            <a:spAutoFit/>
          </a:bodyPr>
          <a:lstStyle/>
          <a:p>
            <a:pPr algn="just"/>
            <a:r>
              <a:rPr lang="el-GR" sz="1200" b="1" dirty="0" smtClean="0"/>
              <a:t>)</a:t>
            </a:r>
            <a:endParaRPr lang="el-GR" sz="1200" b="1" dirty="0"/>
          </a:p>
        </p:txBody>
      </p:sp>
      <p:pic>
        <p:nvPicPr>
          <p:cNvPr id="11" name="Εικόνα 15" descr="845713"/>
          <p:cNvPicPr preferRelativeResize="0"/>
          <p:nvPr/>
        </p:nvPicPr>
        <p:blipFill>
          <a:blip r:embed="rId7" cstate="print"/>
          <a:srcRect/>
          <a:stretch>
            <a:fillRect/>
          </a:stretch>
        </p:blipFill>
        <p:spPr bwMode="auto">
          <a:xfrm>
            <a:off x="3786183" y="4357694"/>
            <a:ext cx="2000264" cy="1629357"/>
          </a:xfrm>
          <a:prstGeom prst="rect">
            <a:avLst/>
          </a:prstGeom>
          <a:noFill/>
          <a:ln w="9525">
            <a:noFill/>
            <a:miter lim="800000"/>
            <a:headEnd/>
            <a:tailEnd/>
          </a:ln>
        </p:spPr>
      </p:pic>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00034" y="785794"/>
            <a:ext cx="8358246" cy="4001095"/>
          </a:xfrm>
          <a:prstGeom prst="rect">
            <a:avLst/>
          </a:prstGeom>
        </p:spPr>
        <p:txBody>
          <a:bodyPr wrap="square">
            <a:spAutoFit/>
          </a:bodyPr>
          <a:lstStyle/>
          <a:p>
            <a:pPr algn="just"/>
            <a:endParaRPr lang="el-GR" b="1" dirty="0" smtClean="0"/>
          </a:p>
          <a:p>
            <a:pPr algn="just"/>
            <a:endParaRPr lang="el-GR" b="1" dirty="0" smtClean="0"/>
          </a:p>
          <a:p>
            <a:pPr algn="just"/>
            <a:endParaRPr lang="el-GR" b="1" dirty="0" smtClean="0"/>
          </a:p>
          <a:p>
            <a:pPr algn="just"/>
            <a:r>
              <a:rPr lang="el-GR" sz="2000" b="1" dirty="0" smtClean="0"/>
              <a:t>Δεδομένου του σημαντικού χρόνου που θα απαιτηθεί για την τεχνολογική ωρίμανση και την οικονομική βιωσιμότητα της τεχνολογίας υδρογόνου και των σχετικών οχημάτων και υποδομών, σήμερα σε επίπεδο ΕΕ τα εναλλακτικά καύσιμα, με την μεγαλύτερη δυναμική συνεισφοράς στον στόχο αντικατάστασης του 20% μέχρι το 2020, θεωρούνται το Βιοαέριο  και τα Βιοκαύσιμα, ενώ άμεση είναι και η προώθηση του φυσικού αερίου από τα ορυκτά καύσιμα και κυρίως των ηλεκτρικών οχημάτων</a:t>
            </a:r>
            <a:r>
              <a:rPr lang="el-GR" sz="2000" dirty="0" smtClean="0"/>
              <a:t> </a:t>
            </a:r>
            <a:r>
              <a:rPr lang="el-GR" sz="2000" b="1" dirty="0" smtClean="0"/>
              <a:t>(υβριδικά)</a:t>
            </a:r>
          </a:p>
          <a:p>
            <a:pPr algn="just"/>
            <a:endParaRPr lang="el-GR" sz="2000" b="1" dirty="0" smtClean="0"/>
          </a:p>
          <a:p>
            <a:pPr algn="just"/>
            <a:endParaRPr lang="el-GR" sz="2000" b="1" dirty="0"/>
          </a:p>
        </p:txBody>
      </p:sp>
      <p:sp>
        <p:nvSpPr>
          <p:cNvPr id="3" name="Rectangle 2"/>
          <p:cNvSpPr/>
          <p:nvPr/>
        </p:nvSpPr>
        <p:spPr>
          <a:xfrm>
            <a:off x="928662" y="714356"/>
            <a:ext cx="7367439" cy="707886"/>
          </a:xfrm>
          <a:prstGeom prst="rect">
            <a:avLst/>
          </a:prstGeom>
        </p:spPr>
        <p:txBody>
          <a:bodyPr wrap="square">
            <a:spAutoFit/>
          </a:bodyPr>
          <a:lstStyle/>
          <a:p>
            <a:pPr algn="ctr"/>
            <a:r>
              <a:rPr lang="el-GR" sz="4000" dirty="0" smtClean="0">
                <a:ln w="18415" cmpd="sng">
                  <a:solidFill>
                    <a:srgbClr val="27EC18"/>
                  </a:solidFill>
                  <a:prstDash val="solid"/>
                </a:ln>
                <a:solidFill>
                  <a:srgbClr val="27EC18"/>
                </a:solidFill>
                <a:effectLst>
                  <a:reflection blurRad="6350" stA="55000" endA="300" endPos="45500" dir="5400000" sy="-100000" algn="bl" rotWithShape="0"/>
                </a:effectLst>
                <a:latin typeface="Franklin Gothic Heavy" pitchFamily="34" charset="0"/>
              </a:rPr>
              <a:t>Εναλλακτικά καύσιμα</a:t>
            </a:r>
            <a:endParaRPr lang="el-GR" sz="4000" dirty="0"/>
          </a:p>
        </p:txBody>
      </p:sp>
      <p:pic>
        <p:nvPicPr>
          <p:cNvPr id="4" name="Εικόνα 224" descr="http://www.cres.gr/energy_saving/metafores/images/hybridiko.jpg"/>
          <p:cNvPicPr/>
          <p:nvPr/>
        </p:nvPicPr>
        <p:blipFill>
          <a:blip r:embed="rId2" r:link="rId3" cstate="print"/>
          <a:srcRect/>
          <a:stretch>
            <a:fillRect/>
          </a:stretch>
        </p:blipFill>
        <p:spPr bwMode="auto">
          <a:xfrm>
            <a:off x="1071538" y="4214818"/>
            <a:ext cx="3500462" cy="2428892"/>
          </a:xfrm>
          <a:prstGeom prst="rect">
            <a:avLst/>
          </a:prstGeom>
          <a:noFill/>
          <a:ln w="9525">
            <a:noFill/>
            <a:miter lim="800000"/>
            <a:headEnd/>
            <a:tailEnd/>
          </a:ln>
        </p:spPr>
      </p:pic>
      <p:pic>
        <p:nvPicPr>
          <p:cNvPr id="5" name="Picture 2"/>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4786314" y="4429132"/>
            <a:ext cx="3807693" cy="1980000"/>
          </a:xfrm>
          <a:prstGeom prst="rect">
            <a:avLst/>
          </a:prstGeom>
          <a:noFill/>
          <a:ln w="9525">
            <a:noFill/>
            <a:miter lim="800000"/>
            <a:headEnd/>
            <a:tailEnd/>
          </a:ln>
          <a:effectLst/>
        </p:spPr>
      </p:pic>
    </p:spTree>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normAutofit/>
          </a:bodyPr>
          <a:lstStyle/>
          <a:p>
            <a:pPr algn="ctr"/>
            <a:r>
              <a:rPr lang="el-GR" sz="4000" dirty="0" smtClean="0">
                <a:solidFill>
                  <a:srgbClr val="3CE44C"/>
                </a:solidFill>
                <a:latin typeface="Franklin Gothic Heavy" pitchFamily="34" charset="0"/>
              </a:rPr>
              <a:t>Πλανητικοί Παράγοντες</a:t>
            </a:r>
            <a:endParaRPr lang="el-GR" sz="4000" dirty="0">
              <a:solidFill>
                <a:srgbClr val="3CE44C"/>
              </a:solidFill>
              <a:latin typeface="Franklin Gothic Heavy" pitchFamily="34" charset="0"/>
            </a:endParaRPr>
          </a:p>
        </p:txBody>
      </p:sp>
      <p:sp>
        <p:nvSpPr>
          <p:cNvPr id="3" name="2 - Θέση περιεχομένου"/>
          <p:cNvSpPr>
            <a:spLocks noGrp="1"/>
          </p:cNvSpPr>
          <p:nvPr>
            <p:ph idx="1"/>
          </p:nvPr>
        </p:nvSpPr>
        <p:spPr/>
        <p:txBody>
          <a:bodyPr>
            <a:normAutofit/>
          </a:bodyPr>
          <a:lstStyle/>
          <a:p>
            <a:pPr>
              <a:buNone/>
            </a:pPr>
            <a:r>
              <a:rPr lang="en-US" dirty="0" smtClean="0">
                <a:solidFill>
                  <a:srgbClr val="B56B9C"/>
                </a:solidFill>
              </a:rPr>
              <a:t>                  </a:t>
            </a:r>
            <a:r>
              <a:rPr lang="el-GR" dirty="0" smtClean="0">
                <a:solidFill>
                  <a:srgbClr val="B56B9C"/>
                </a:solidFill>
              </a:rPr>
              <a:t>Κύκλοι του </a:t>
            </a:r>
            <a:r>
              <a:rPr lang="en-US" dirty="0" err="1" smtClean="0">
                <a:solidFill>
                  <a:srgbClr val="B56B9C"/>
                </a:solidFill>
              </a:rPr>
              <a:t>Milankovitch</a:t>
            </a:r>
            <a:r>
              <a:rPr lang="en-US" smtClean="0">
                <a:solidFill>
                  <a:srgbClr val="B56B9C"/>
                </a:solidFill>
              </a:rPr>
              <a:t>(1879-1958)</a:t>
            </a:r>
            <a:endParaRPr lang="en-US" dirty="0" smtClean="0">
              <a:solidFill>
                <a:srgbClr val="B56B9C"/>
              </a:solidFill>
            </a:endParaRPr>
          </a:p>
          <a:p>
            <a:pPr>
              <a:buNone/>
            </a:pPr>
            <a:endParaRPr lang="el-GR" dirty="0"/>
          </a:p>
          <a:p>
            <a:pPr>
              <a:lnSpc>
                <a:spcPct val="150000"/>
              </a:lnSpc>
              <a:buFont typeface="Wingdings" pitchFamily="2" charset="2"/>
              <a:buChar char="Ø"/>
            </a:pPr>
            <a:r>
              <a:rPr lang="el-GR" dirty="0" smtClean="0"/>
              <a:t>Η μεταβολή στην εκκεντρότητα της Γης</a:t>
            </a:r>
          </a:p>
          <a:p>
            <a:pPr>
              <a:lnSpc>
                <a:spcPct val="150000"/>
              </a:lnSpc>
              <a:buFont typeface="Wingdings" pitchFamily="2" charset="2"/>
              <a:buChar char="Ø"/>
            </a:pPr>
            <a:r>
              <a:rPr lang="el-GR" dirty="0" smtClean="0"/>
              <a:t>Λόξωση της εκλειπτικής</a:t>
            </a:r>
          </a:p>
          <a:p>
            <a:pPr>
              <a:lnSpc>
                <a:spcPct val="150000"/>
              </a:lnSpc>
              <a:buFont typeface="Wingdings" pitchFamily="2" charset="2"/>
              <a:buChar char="Ø"/>
            </a:pPr>
            <a:r>
              <a:rPr lang="el-GR" dirty="0" smtClean="0"/>
              <a:t>Μετάπτωση των ισημεριών</a:t>
            </a:r>
            <a:endParaRPr lang="el-GR" dirty="0" smtClean="0">
              <a:solidFill>
                <a:srgbClr val="B56B9C"/>
              </a:solidFill>
            </a:endParaRPr>
          </a:p>
        </p:txBody>
      </p:sp>
    </p:spTree>
  </p:cSld>
  <p:clrMapOvr>
    <a:masterClrMapping/>
  </p:clrMapOvr>
  <p:timing>
    <p:tnLst>
      <p:par>
        <p:cTn xmlns:p14="http://schemas.microsoft.com/office/powerpoint/2010/mai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normAutofit/>
          </a:bodyPr>
          <a:lstStyle/>
          <a:p>
            <a:pPr lvl="0"/>
            <a:r>
              <a:rPr lang="el-GR" sz="4000" dirty="0" smtClean="0">
                <a:ln w="18415" cmpd="sng">
                  <a:solidFill>
                    <a:srgbClr val="27EC18"/>
                  </a:solidFill>
                  <a:prstDash val="solid"/>
                </a:ln>
                <a:solidFill>
                  <a:srgbClr val="27EC18"/>
                </a:solidFill>
                <a:effectLst>
                  <a:outerShdw blurRad="63500" dir="3600000" algn="tl" rotWithShape="0">
                    <a:srgbClr val="000000">
                      <a:alpha val="70000"/>
                    </a:srgbClr>
                  </a:outerShdw>
                  <a:reflection blurRad="6350" stA="55000" endA="300" endPos="45500" dir="5400000" sy="-100000" algn="bl" rotWithShape="0"/>
                </a:effectLst>
                <a:latin typeface="Franklin Gothic Heavy" pitchFamily="34" charset="0"/>
              </a:rPr>
              <a:t>Συμβατικά –Εναλλακτικά καύσιμα</a:t>
            </a:r>
            <a:endParaRPr lang="el-GR" sz="4000" dirty="0">
              <a:effectLst>
                <a:outerShdw blurRad="63500" dir="3600000" algn="tl" rotWithShape="0">
                  <a:srgbClr val="000000">
                    <a:alpha val="70000"/>
                  </a:srgbClr>
                </a:outerShdw>
                <a:reflection blurRad="6350" stA="55000" endA="300" endPos="45500" dir="5400000" sy="-100000" algn="bl" rotWithShape="0"/>
              </a:effectLst>
              <a:latin typeface="Franklin Gothic Heavy" pitchFamily="34" charset="0"/>
            </a:endParaRPr>
          </a:p>
        </p:txBody>
      </p:sp>
      <p:graphicFrame>
        <p:nvGraphicFramePr>
          <p:cNvPr id="4" name="3 - Διάγραμμα"/>
          <p:cNvGraphicFramePr/>
          <p:nvPr/>
        </p:nvGraphicFramePr>
        <p:xfrm>
          <a:off x="1142976" y="2252272"/>
          <a:ext cx="3060000" cy="4320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6" name="5 - Διάγραμμα"/>
          <p:cNvGraphicFramePr/>
          <p:nvPr/>
        </p:nvGraphicFramePr>
        <p:xfrm>
          <a:off x="4857752" y="2252272"/>
          <a:ext cx="3060000" cy="4320000"/>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7" name="6 - TextBox"/>
          <p:cNvSpPr txBox="1"/>
          <p:nvPr/>
        </p:nvSpPr>
        <p:spPr>
          <a:xfrm>
            <a:off x="1071538" y="1714488"/>
            <a:ext cx="3143272" cy="369332"/>
          </a:xfrm>
          <a:prstGeom prst="rect">
            <a:avLst/>
          </a:prstGeom>
          <a:noFill/>
        </p:spPr>
        <p:txBody>
          <a:bodyPr wrap="square" rtlCol="0">
            <a:spAutoFit/>
          </a:bodyPr>
          <a:lstStyle/>
          <a:p>
            <a:r>
              <a:rPr lang="el-GR" b="1" dirty="0" smtClean="0">
                <a:solidFill>
                  <a:srgbClr val="27EC18"/>
                </a:solidFill>
              </a:rPr>
              <a:t>                 </a:t>
            </a:r>
            <a:r>
              <a:rPr lang="el-GR" b="1" dirty="0" smtClean="0">
                <a:solidFill>
                  <a:schemeClr val="bg1"/>
                </a:solidFill>
              </a:rPr>
              <a:t>Ορυκτά</a:t>
            </a:r>
            <a:endParaRPr lang="el-GR" b="1" dirty="0">
              <a:solidFill>
                <a:schemeClr val="bg1"/>
              </a:solidFill>
            </a:endParaRPr>
          </a:p>
        </p:txBody>
      </p:sp>
      <p:sp>
        <p:nvSpPr>
          <p:cNvPr id="9" name="8 - TextBox"/>
          <p:cNvSpPr txBox="1"/>
          <p:nvPr/>
        </p:nvSpPr>
        <p:spPr>
          <a:xfrm>
            <a:off x="4786314" y="1714488"/>
            <a:ext cx="3000396" cy="369332"/>
          </a:xfrm>
          <a:prstGeom prst="rect">
            <a:avLst/>
          </a:prstGeom>
          <a:noFill/>
        </p:spPr>
        <p:txBody>
          <a:bodyPr wrap="square" rtlCol="0">
            <a:spAutoFit/>
          </a:bodyPr>
          <a:lstStyle/>
          <a:p>
            <a:r>
              <a:rPr lang="el-GR" dirty="0" smtClean="0"/>
              <a:t>           </a:t>
            </a:r>
            <a:r>
              <a:rPr lang="el-GR" b="1" dirty="0" smtClean="0">
                <a:solidFill>
                  <a:schemeClr val="bg1"/>
                </a:solidFill>
              </a:rPr>
              <a:t>Εναλλακτικά</a:t>
            </a:r>
            <a:endParaRPr lang="el-GR" b="1" dirty="0">
              <a:solidFill>
                <a:schemeClr val="bg1"/>
              </a:solidFill>
            </a:endParaRP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17 - Τίτλος"/>
          <p:cNvSpPr>
            <a:spLocks noGrp="1"/>
          </p:cNvSpPr>
          <p:nvPr>
            <p:ph type="title"/>
          </p:nvPr>
        </p:nvSpPr>
        <p:spPr>
          <a:xfrm>
            <a:off x="357158" y="214290"/>
            <a:ext cx="8229600" cy="847708"/>
          </a:xfrm>
        </p:spPr>
        <p:txBody>
          <a:bodyPr>
            <a:normAutofit/>
          </a:bodyPr>
          <a:lstStyle/>
          <a:p>
            <a:pPr algn="ctr"/>
            <a:r>
              <a:rPr lang="el-GR" sz="4000" dirty="0" smtClean="0">
                <a:ln w="18415" cmpd="sng">
                  <a:solidFill>
                    <a:srgbClr val="27EC18"/>
                  </a:solidFill>
                  <a:prstDash val="solid"/>
                </a:ln>
                <a:solidFill>
                  <a:srgbClr val="27EC18"/>
                </a:solidFill>
                <a:effectLst>
                  <a:outerShdw blurRad="63500" dir="3600000" algn="tl" rotWithShape="0">
                    <a:srgbClr val="000000">
                      <a:alpha val="70000"/>
                    </a:srgbClr>
                  </a:outerShdw>
                  <a:reflection blurRad="6350" stA="55000" endA="300" endPos="45500" dir="5400000" sy="-100000" algn="bl" rotWithShape="0"/>
                </a:effectLst>
                <a:latin typeface="Franklin Gothic Heavy" pitchFamily="34" charset="0"/>
              </a:rPr>
              <a:t>Τα βιοκαύσιμα</a:t>
            </a:r>
            <a:endParaRPr lang="el-GR" sz="4000" dirty="0">
              <a:latin typeface="Franklin Gothic Heavy" pitchFamily="34" charset="0"/>
            </a:endParaRPr>
          </a:p>
        </p:txBody>
      </p:sp>
      <p:sp>
        <p:nvSpPr>
          <p:cNvPr id="29" name="28 - TextBox"/>
          <p:cNvSpPr txBox="1"/>
          <p:nvPr/>
        </p:nvSpPr>
        <p:spPr>
          <a:xfrm>
            <a:off x="612000" y="1142985"/>
            <a:ext cx="8103404" cy="5355312"/>
          </a:xfrm>
          <a:prstGeom prst="rect">
            <a:avLst/>
          </a:prstGeom>
          <a:noFill/>
        </p:spPr>
        <p:txBody>
          <a:bodyPr wrap="square" rtlCol="0">
            <a:spAutoFit/>
          </a:bodyPr>
          <a:lstStyle/>
          <a:p>
            <a:pPr lvl="0" algn="just">
              <a:lnSpc>
                <a:spcPct val="150000"/>
              </a:lnSpc>
              <a:buFont typeface="Wingdings" pitchFamily="2" charset="2"/>
              <a:buChar char="Ø"/>
            </a:pPr>
            <a:r>
              <a:rPr lang="el-GR" dirty="0" smtClean="0">
                <a:solidFill>
                  <a:srgbClr val="B56B9C"/>
                </a:solidFill>
              </a:rPr>
              <a:t>Η </a:t>
            </a:r>
            <a:r>
              <a:rPr lang="el-GR" dirty="0" err="1" smtClean="0">
                <a:solidFill>
                  <a:srgbClr val="B56B9C"/>
                </a:solidFill>
              </a:rPr>
              <a:t>βιοαιθανόλη</a:t>
            </a:r>
            <a:r>
              <a:rPr lang="el-GR" dirty="0" smtClean="0">
                <a:solidFill>
                  <a:srgbClr val="B56B9C"/>
                </a:solidFill>
              </a:rPr>
              <a:t> </a:t>
            </a:r>
            <a:r>
              <a:rPr lang="el-GR" dirty="0" smtClean="0"/>
              <a:t>(αλκοόλη από βιομάζα).</a:t>
            </a:r>
          </a:p>
          <a:p>
            <a:pPr lvl="0" algn="just">
              <a:lnSpc>
                <a:spcPct val="150000"/>
              </a:lnSpc>
              <a:buFont typeface="Wingdings" pitchFamily="2" charset="2"/>
              <a:buChar char="Ø"/>
            </a:pPr>
            <a:r>
              <a:rPr lang="el-GR" dirty="0" smtClean="0">
                <a:solidFill>
                  <a:srgbClr val="B56B9C"/>
                </a:solidFill>
              </a:rPr>
              <a:t> Το </a:t>
            </a:r>
            <a:r>
              <a:rPr lang="el-GR" dirty="0" err="1" smtClean="0">
                <a:solidFill>
                  <a:srgbClr val="B56B9C"/>
                </a:solidFill>
              </a:rPr>
              <a:t>βιοντίζελ</a:t>
            </a:r>
            <a:r>
              <a:rPr lang="el-GR" dirty="0" smtClean="0">
                <a:solidFill>
                  <a:srgbClr val="B56B9C"/>
                </a:solidFill>
              </a:rPr>
              <a:t> </a:t>
            </a:r>
            <a:r>
              <a:rPr lang="el-GR" dirty="0" smtClean="0"/>
              <a:t>(</a:t>
            </a:r>
            <a:r>
              <a:rPr lang="el-GR" dirty="0" err="1" smtClean="0"/>
              <a:t>μεθυλεστέρας</a:t>
            </a:r>
            <a:r>
              <a:rPr lang="el-GR" dirty="0" smtClean="0"/>
              <a:t> λιπαρών οξέων που παράγεται από βιομάζα).</a:t>
            </a:r>
          </a:p>
          <a:p>
            <a:pPr lvl="0" algn="just">
              <a:lnSpc>
                <a:spcPct val="150000"/>
              </a:lnSpc>
              <a:buFont typeface="Wingdings" pitchFamily="2" charset="2"/>
              <a:buChar char="Ø"/>
            </a:pPr>
            <a:r>
              <a:rPr lang="el-GR" dirty="0" smtClean="0">
                <a:solidFill>
                  <a:srgbClr val="B56B9C"/>
                </a:solidFill>
              </a:rPr>
              <a:t>  Το βιοαέριο </a:t>
            </a:r>
            <a:r>
              <a:rPr lang="el-GR" dirty="0" smtClean="0"/>
              <a:t>(αέριο που παράγεται από βιομάζα και περιέχει αέριους υδρογονάνθρακες με κύριο συστατικό το μεθάνιο).</a:t>
            </a:r>
          </a:p>
          <a:p>
            <a:pPr lvl="0" algn="just">
              <a:lnSpc>
                <a:spcPct val="150000"/>
              </a:lnSpc>
              <a:buFont typeface="Wingdings" pitchFamily="2" charset="2"/>
              <a:buChar char="Ø"/>
            </a:pPr>
            <a:r>
              <a:rPr lang="el-GR" dirty="0" smtClean="0">
                <a:solidFill>
                  <a:srgbClr val="B56B9C"/>
                </a:solidFill>
              </a:rPr>
              <a:t>  Η </a:t>
            </a:r>
            <a:r>
              <a:rPr lang="el-GR" dirty="0" err="1" smtClean="0">
                <a:solidFill>
                  <a:srgbClr val="B56B9C"/>
                </a:solidFill>
              </a:rPr>
              <a:t>βιομεθανόλη</a:t>
            </a:r>
            <a:r>
              <a:rPr lang="el-GR" dirty="0" smtClean="0">
                <a:solidFill>
                  <a:schemeClr val="accent2">
                    <a:lumMod val="50000"/>
                  </a:schemeClr>
                </a:solidFill>
              </a:rPr>
              <a:t> </a:t>
            </a:r>
            <a:r>
              <a:rPr lang="el-GR" dirty="0" smtClean="0"/>
              <a:t>(</a:t>
            </a:r>
            <a:r>
              <a:rPr lang="el-GR" dirty="0" err="1" smtClean="0"/>
              <a:t>μεθανόλη</a:t>
            </a:r>
            <a:r>
              <a:rPr lang="el-GR" dirty="0" smtClean="0"/>
              <a:t> που παράγεται από βιομάζα).</a:t>
            </a:r>
          </a:p>
          <a:p>
            <a:pPr lvl="0" algn="just">
              <a:lnSpc>
                <a:spcPct val="150000"/>
              </a:lnSpc>
              <a:buFont typeface="Wingdings" pitchFamily="2" charset="2"/>
              <a:buChar char="Ø"/>
            </a:pPr>
            <a:r>
              <a:rPr lang="el-GR" dirty="0" smtClean="0">
                <a:solidFill>
                  <a:srgbClr val="B56B9C"/>
                </a:solidFill>
              </a:rPr>
              <a:t>  Ο </a:t>
            </a:r>
            <a:r>
              <a:rPr lang="el-GR" dirty="0" err="1" smtClean="0">
                <a:solidFill>
                  <a:srgbClr val="B56B9C"/>
                </a:solidFill>
              </a:rPr>
              <a:t>βιοδιμεθυλαιθέρας</a:t>
            </a:r>
            <a:r>
              <a:rPr lang="el-GR" dirty="0" smtClean="0">
                <a:solidFill>
                  <a:srgbClr val="B56B9C"/>
                </a:solidFill>
              </a:rPr>
              <a:t> </a:t>
            </a:r>
            <a:r>
              <a:rPr lang="el-GR" dirty="0" smtClean="0"/>
              <a:t>(</a:t>
            </a:r>
            <a:r>
              <a:rPr lang="el-GR" dirty="0" err="1" smtClean="0"/>
              <a:t>διμέθυλοαιθέρας</a:t>
            </a:r>
            <a:r>
              <a:rPr lang="el-GR" dirty="0" smtClean="0"/>
              <a:t> που παράγεται από βιομάζα).</a:t>
            </a:r>
          </a:p>
          <a:p>
            <a:pPr lvl="0" algn="just">
              <a:lnSpc>
                <a:spcPct val="150000"/>
              </a:lnSpc>
              <a:buFont typeface="Wingdings" pitchFamily="2" charset="2"/>
              <a:buChar char="Ø"/>
            </a:pPr>
            <a:r>
              <a:rPr lang="el-GR" dirty="0" smtClean="0">
                <a:solidFill>
                  <a:srgbClr val="B56B9C"/>
                </a:solidFill>
              </a:rPr>
              <a:t>  Ο </a:t>
            </a:r>
            <a:r>
              <a:rPr lang="el-GR" dirty="0" err="1" smtClean="0">
                <a:solidFill>
                  <a:srgbClr val="B56B9C"/>
                </a:solidFill>
              </a:rPr>
              <a:t>βιο</a:t>
            </a:r>
            <a:r>
              <a:rPr lang="el-GR" dirty="0" smtClean="0">
                <a:solidFill>
                  <a:srgbClr val="B56B9C"/>
                </a:solidFill>
              </a:rPr>
              <a:t>-ΕΤΒΕ </a:t>
            </a:r>
            <a:r>
              <a:rPr lang="el-GR" dirty="0" smtClean="0"/>
              <a:t>(</a:t>
            </a:r>
            <a:r>
              <a:rPr lang="el-GR" dirty="0" err="1" smtClean="0"/>
              <a:t>αιθυλοτριτοβουτυλαιθέρας</a:t>
            </a:r>
            <a:r>
              <a:rPr lang="el-GR" dirty="0" smtClean="0"/>
              <a:t> που παράγεται από βιομάζα).</a:t>
            </a:r>
          </a:p>
          <a:p>
            <a:pPr lvl="0" algn="just">
              <a:lnSpc>
                <a:spcPct val="150000"/>
              </a:lnSpc>
              <a:buFont typeface="Wingdings" pitchFamily="2" charset="2"/>
              <a:buChar char="Ø"/>
            </a:pPr>
            <a:r>
              <a:rPr lang="el-GR" dirty="0" smtClean="0">
                <a:solidFill>
                  <a:srgbClr val="B56B9C"/>
                </a:solidFill>
              </a:rPr>
              <a:t>  Ο </a:t>
            </a:r>
            <a:r>
              <a:rPr lang="el-GR" dirty="0" err="1" smtClean="0">
                <a:solidFill>
                  <a:srgbClr val="B56B9C"/>
                </a:solidFill>
              </a:rPr>
              <a:t>βιο</a:t>
            </a:r>
            <a:r>
              <a:rPr lang="el-GR" dirty="0" smtClean="0">
                <a:solidFill>
                  <a:srgbClr val="B56B9C"/>
                </a:solidFill>
              </a:rPr>
              <a:t>-ΜΤΒΕ </a:t>
            </a:r>
            <a:r>
              <a:rPr lang="el-GR" dirty="0" smtClean="0"/>
              <a:t>(</a:t>
            </a:r>
            <a:r>
              <a:rPr lang="el-GR" dirty="0" err="1" smtClean="0"/>
              <a:t>μεθυλοτριτοβουτυλαιθέρας</a:t>
            </a:r>
            <a:r>
              <a:rPr lang="el-GR" dirty="0" smtClean="0"/>
              <a:t> που παράγεται από βιομάζα).</a:t>
            </a:r>
          </a:p>
          <a:p>
            <a:pPr lvl="0" algn="just">
              <a:lnSpc>
                <a:spcPct val="150000"/>
              </a:lnSpc>
              <a:buFont typeface="Wingdings" pitchFamily="2" charset="2"/>
              <a:buChar char="Ø"/>
            </a:pPr>
            <a:r>
              <a:rPr lang="el-GR" dirty="0" smtClean="0">
                <a:solidFill>
                  <a:srgbClr val="B56B9C"/>
                </a:solidFill>
              </a:rPr>
              <a:t>  Τα συνθετικά βιοκαύσιμα </a:t>
            </a:r>
            <a:r>
              <a:rPr lang="el-GR" dirty="0" smtClean="0"/>
              <a:t>(συνθετικοί υδρογονάνθρακες ή μίγματα συνθετικών υδρογονανθράκων που παράγονται από βιομάζα).</a:t>
            </a:r>
          </a:p>
          <a:p>
            <a:pPr lvl="0" algn="just">
              <a:lnSpc>
                <a:spcPct val="150000"/>
              </a:lnSpc>
              <a:buFont typeface="Wingdings" pitchFamily="2" charset="2"/>
              <a:buChar char="Ø"/>
            </a:pPr>
            <a:r>
              <a:rPr lang="el-GR" dirty="0" smtClean="0">
                <a:solidFill>
                  <a:srgbClr val="B56B9C"/>
                </a:solidFill>
              </a:rPr>
              <a:t>  Το </a:t>
            </a:r>
            <a:r>
              <a:rPr lang="el-GR" dirty="0" err="1" smtClean="0">
                <a:solidFill>
                  <a:srgbClr val="B56B9C"/>
                </a:solidFill>
              </a:rPr>
              <a:t>βιοϋρογόνο</a:t>
            </a:r>
            <a:r>
              <a:rPr lang="el-GR" dirty="0" smtClean="0">
                <a:solidFill>
                  <a:srgbClr val="B56B9C"/>
                </a:solidFill>
              </a:rPr>
              <a:t> </a:t>
            </a:r>
            <a:r>
              <a:rPr lang="el-GR" dirty="0" smtClean="0"/>
              <a:t>(υδρογόνο που παράγεται από βιομάζα).</a:t>
            </a:r>
          </a:p>
          <a:p>
            <a:pPr lvl="0" algn="just">
              <a:lnSpc>
                <a:spcPct val="150000"/>
              </a:lnSpc>
              <a:buFont typeface="Wingdings" pitchFamily="2" charset="2"/>
              <a:buChar char="Ø"/>
            </a:pPr>
            <a:r>
              <a:rPr lang="el-GR" dirty="0" smtClean="0">
                <a:solidFill>
                  <a:srgbClr val="B56B9C"/>
                </a:solidFill>
              </a:rPr>
              <a:t>  Τα καθαρά φυτικά έλαια.</a:t>
            </a:r>
          </a:p>
          <a:p>
            <a:endParaRPr lang="el-GR" dirty="0"/>
          </a:p>
        </p:txBody>
      </p:sp>
      <p:pic>
        <p:nvPicPr>
          <p:cNvPr id="6" name="Picture 10" descr="E:\071223backup_joahna02\My Documents\diplomatiki_DIXHNET\eikonew\biodiesel_tankstelle3.bmp"/>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7286644" y="214290"/>
            <a:ext cx="1643074" cy="1346847"/>
          </a:xfrm>
          <a:prstGeom prst="rect">
            <a:avLst/>
          </a:prstGeom>
          <a:noFill/>
          <a:ln w="28575">
            <a:solidFill>
              <a:schemeClr val="tx1"/>
            </a:solidFill>
            <a:miter lim="800000"/>
            <a:headEnd/>
            <a:tailEnd/>
          </a:ln>
        </p:spPr>
      </p:pic>
      <p:pic>
        <p:nvPicPr>
          <p:cNvPr id="8" name="Picture 9" descr="E:\071223backup_joahna02\My Documents\diplomatiki_DIXHNET\eikonew\biodiesel_tankstelle4.bmp"/>
          <p:cNvPicPr>
            <a:picLocks noChangeAspect="1" noChangeArrowheads="1"/>
          </p:cNvPicPr>
          <p:nvPr/>
        </p:nvPicPr>
        <p:blipFill>
          <a:blip r:embed="rId4" cstate="print"/>
          <a:srcRect/>
          <a:stretch>
            <a:fillRect/>
          </a:stretch>
        </p:blipFill>
        <p:spPr bwMode="auto">
          <a:xfrm>
            <a:off x="7072330" y="4929198"/>
            <a:ext cx="1714512" cy="1643074"/>
          </a:xfrm>
          <a:prstGeom prst="rect">
            <a:avLst/>
          </a:prstGeom>
          <a:noFill/>
          <a:ln w="28575">
            <a:solidFill>
              <a:schemeClr val="tx1"/>
            </a:solidFill>
            <a:miter lim="800000"/>
            <a:headEnd/>
            <a:tailEnd/>
          </a:ln>
        </p:spPr>
      </p:pic>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 Τίτλος"/>
          <p:cNvSpPr>
            <a:spLocks noGrp="1"/>
          </p:cNvSpPr>
          <p:nvPr>
            <p:ph type="title"/>
          </p:nvPr>
        </p:nvSpPr>
        <p:spPr>
          <a:xfrm>
            <a:off x="457200" y="152400"/>
            <a:ext cx="8229600" cy="1276336"/>
          </a:xfrm>
        </p:spPr>
        <p:txBody>
          <a:bodyPr>
            <a:noAutofit/>
          </a:bodyPr>
          <a:lstStyle/>
          <a:p>
            <a:pPr algn="ctr"/>
            <a:r>
              <a:rPr lang="el-GR" sz="2800" dirty="0" smtClean="0">
                <a:solidFill>
                  <a:srgbClr val="3CE44C"/>
                </a:solidFill>
                <a:latin typeface="Franklin Gothic Heavy" pitchFamily="34" charset="0"/>
              </a:rPr>
              <a:t>Προτάσεις για τον περιορισμό των επιπτώσεων των κλιματικών μεταβολών</a:t>
            </a:r>
            <a:endParaRPr lang="el-GR" sz="2800" dirty="0">
              <a:solidFill>
                <a:srgbClr val="3CE44C"/>
              </a:solidFill>
              <a:latin typeface="Franklin Gothic Heavy" pitchFamily="34" charset="0"/>
            </a:endParaRPr>
          </a:p>
        </p:txBody>
      </p:sp>
      <p:sp>
        <p:nvSpPr>
          <p:cNvPr id="6" name="5 - Θέση περιεχομένου"/>
          <p:cNvSpPr>
            <a:spLocks noGrp="1"/>
          </p:cNvSpPr>
          <p:nvPr>
            <p:ph idx="1"/>
          </p:nvPr>
        </p:nvSpPr>
        <p:spPr>
          <a:xfrm>
            <a:off x="357158" y="1571612"/>
            <a:ext cx="8229600" cy="5643602"/>
          </a:xfrm>
        </p:spPr>
        <p:txBody>
          <a:bodyPr>
            <a:normAutofit/>
          </a:bodyPr>
          <a:lstStyle/>
          <a:p>
            <a:pPr algn="ctr">
              <a:buNone/>
            </a:pPr>
            <a:r>
              <a:rPr lang="el-GR" sz="2800" b="1" dirty="0" smtClean="0">
                <a:solidFill>
                  <a:srgbClr val="B56B9C"/>
                </a:solidFill>
              </a:rPr>
              <a:t>Ανακύκλωση –Επανίδρυση</a:t>
            </a:r>
          </a:p>
          <a:p>
            <a:pPr algn="just">
              <a:buFont typeface="Wingdings" pitchFamily="2" charset="2"/>
              <a:buChar char="Ø"/>
            </a:pPr>
            <a:r>
              <a:rPr lang="el-GR" sz="2400" dirty="0" smtClean="0"/>
              <a:t>Διαθέστε τα χρησιμοποιημένα γυάλινα σκεύη σας στους ειδικούς κάδους συλλογής γυαλιού και ξεχωρίζετε τα χαρτιά, τα πλαστικά και τα τενεκεδένια κουτιά από τα υπόλοιπα απορρίμματά σας.</a:t>
            </a:r>
          </a:p>
          <a:p>
            <a:pPr>
              <a:buFont typeface="Wingdings" pitchFamily="2" charset="2"/>
              <a:buChar char="Ø"/>
            </a:pPr>
            <a:r>
              <a:rPr lang="el-GR" sz="2400" dirty="0" smtClean="0"/>
              <a:t>Μειώστε τα απορρίμματά σας.</a:t>
            </a:r>
          </a:p>
          <a:p>
            <a:pPr>
              <a:buFont typeface="Wingdings" pitchFamily="2" charset="2"/>
              <a:buChar char="Ø"/>
            </a:pPr>
            <a:r>
              <a:rPr lang="el-GR" sz="2400" dirty="0" smtClean="0"/>
              <a:t>Χρησιμοποιείστε σακούλες πολλαπλών χρήσεων για τα ψώνια σας.</a:t>
            </a:r>
            <a:r>
              <a:rPr lang="el-GR" sz="2400" b="1" dirty="0" smtClean="0"/>
              <a:t> </a:t>
            </a:r>
          </a:p>
          <a:p>
            <a:pPr>
              <a:buFont typeface="Wingdings" pitchFamily="2" charset="2"/>
              <a:buChar char="Ø"/>
            </a:pPr>
            <a:r>
              <a:rPr lang="el-GR" sz="2400" dirty="0" smtClean="0"/>
              <a:t>Αποφύγετε να χρησιμοποιείτε πανάκια καθαρισμού μιας χρήσης και χαρτοπετσέτες</a:t>
            </a:r>
          </a:p>
          <a:p>
            <a:pPr>
              <a:buFont typeface="Wingdings" pitchFamily="2" charset="2"/>
              <a:buChar char="Ø"/>
            </a:pPr>
            <a:r>
              <a:rPr lang="el-GR" sz="2400" dirty="0" smtClean="0"/>
              <a:t>Κάνετε έξυπνες αγορές</a:t>
            </a:r>
          </a:p>
          <a:p>
            <a:pPr>
              <a:buFont typeface="Wingdings" pitchFamily="2" charset="2"/>
              <a:buChar char="Ø"/>
            </a:pPr>
            <a:r>
              <a:rPr lang="el-GR" sz="2400" dirty="0" smtClean="0"/>
              <a:t>Ανακυκλώνετε τα οργανικά σας απόβλητα</a:t>
            </a:r>
          </a:p>
          <a:p>
            <a:pPr>
              <a:buFont typeface="Wingdings" pitchFamily="2" charset="2"/>
              <a:buChar char="v"/>
            </a:pPr>
            <a:endParaRPr lang="el-GR" sz="2000" dirty="0" smtClean="0">
              <a:solidFill>
                <a:schemeClr val="tx2"/>
              </a:solidFill>
            </a:endParaRPr>
          </a:p>
          <a:p>
            <a:pPr>
              <a:buNone/>
            </a:pPr>
            <a:endParaRPr lang="el-GR" sz="1800" dirty="0">
              <a:solidFill>
                <a:schemeClr val="tx2"/>
              </a:solidFill>
            </a:endParaRP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Ορθογώνιο"/>
          <p:cNvSpPr/>
          <p:nvPr/>
        </p:nvSpPr>
        <p:spPr>
          <a:xfrm>
            <a:off x="428596" y="0"/>
            <a:ext cx="8358246" cy="6001643"/>
          </a:xfrm>
          <a:prstGeom prst="rect">
            <a:avLst/>
          </a:prstGeom>
        </p:spPr>
        <p:txBody>
          <a:bodyPr wrap="square">
            <a:spAutoFit/>
          </a:bodyPr>
          <a:lstStyle/>
          <a:p>
            <a:pPr>
              <a:buFont typeface="Wingdings" pitchFamily="2" charset="2"/>
              <a:buChar char="Ø"/>
            </a:pPr>
            <a:endParaRPr lang="el-GR" sz="2400" dirty="0" smtClean="0"/>
          </a:p>
          <a:p>
            <a:pPr algn="ctr"/>
            <a:r>
              <a:rPr lang="el-GR" sz="2400" dirty="0" smtClean="0">
                <a:solidFill>
                  <a:srgbClr val="3CE44C"/>
                </a:solidFill>
                <a:latin typeface="Franklin Gothic Heavy" pitchFamily="34" charset="0"/>
              </a:rPr>
              <a:t>Προτάσεις για τον περιορισμό των επιπτώσεων των κλιματικών μεταβολών</a:t>
            </a:r>
            <a:endParaRPr lang="el-GR" sz="2400" dirty="0" smtClean="0"/>
          </a:p>
          <a:p>
            <a:pPr>
              <a:buFont typeface="Wingdings" pitchFamily="2" charset="2"/>
              <a:buChar char="Ø"/>
            </a:pPr>
            <a:r>
              <a:rPr lang="el-GR" sz="2400" dirty="0" smtClean="0"/>
              <a:t>Αγοράστε ένα "ανακυκλώσιμο" χριστουγεννιάτικο δέντρο!</a:t>
            </a:r>
            <a:r>
              <a:rPr lang="el-GR" sz="2400" b="1" dirty="0" smtClean="0"/>
              <a:t> </a:t>
            </a:r>
          </a:p>
          <a:p>
            <a:pPr>
              <a:buFont typeface="Wingdings" pitchFamily="2" charset="2"/>
              <a:buChar char="Ø"/>
            </a:pPr>
            <a:r>
              <a:rPr lang="el-GR" sz="2400" dirty="0" smtClean="0"/>
              <a:t>Πείτε όχι στο χαρτί κουζίνας! </a:t>
            </a:r>
          </a:p>
          <a:p>
            <a:pPr>
              <a:buFont typeface="Wingdings" pitchFamily="2" charset="2"/>
              <a:buChar char="Ø"/>
            </a:pPr>
            <a:r>
              <a:rPr lang="el-GR" sz="2400" dirty="0" smtClean="0"/>
              <a:t>Πείτε όχι στις πλαστικές ή χάρτινες σακούλες! </a:t>
            </a:r>
          </a:p>
          <a:p>
            <a:pPr>
              <a:buFont typeface="Wingdings" pitchFamily="2" charset="2"/>
              <a:buChar char="Ø"/>
            </a:pPr>
            <a:r>
              <a:rPr lang="el-GR" sz="2400" dirty="0" smtClean="0"/>
              <a:t>Μην σκορπίζετε σκουπίδια! </a:t>
            </a:r>
          </a:p>
          <a:p>
            <a:pPr>
              <a:buFont typeface="Wingdings" pitchFamily="2" charset="2"/>
              <a:buChar char="Ø"/>
            </a:pPr>
            <a:r>
              <a:rPr lang="el-GR" sz="2400" dirty="0" smtClean="0"/>
              <a:t>Όταν έρθει η ώρα να αλλάξετε τη μπαταρία του αυτοκινήτου σας, ανακυκλώστε την παλιά.</a:t>
            </a:r>
          </a:p>
          <a:p>
            <a:pPr>
              <a:buFont typeface="Wingdings" pitchFamily="2" charset="2"/>
              <a:buChar char="Ø"/>
            </a:pPr>
            <a:r>
              <a:rPr lang="el-GR" sz="2400" dirty="0" smtClean="0"/>
              <a:t> Δώστε τα παλιά σας ρούχα σε φιλανθρωπικά ιδρύματα ή προγράμματα συλλογής. </a:t>
            </a:r>
          </a:p>
          <a:p>
            <a:pPr>
              <a:buFont typeface="Wingdings" pitchFamily="2" charset="2"/>
              <a:buChar char="Ø"/>
            </a:pPr>
            <a:r>
              <a:rPr lang="el-GR" sz="2400" dirty="0" smtClean="0"/>
              <a:t>Εκτυπώνετε λιγότερο!</a:t>
            </a:r>
            <a:r>
              <a:rPr lang="el-GR" sz="2400" b="1" dirty="0" smtClean="0"/>
              <a:t> </a:t>
            </a:r>
            <a:r>
              <a:rPr lang="el-GR" sz="2400" dirty="0" smtClean="0"/>
              <a:t>Ξαναχρησιμοποιήστε το χαρτί!</a:t>
            </a:r>
            <a:r>
              <a:rPr lang="el-GR" sz="2400" b="1" dirty="0" smtClean="0"/>
              <a:t> </a:t>
            </a:r>
          </a:p>
          <a:p>
            <a:pPr>
              <a:buFont typeface="Wingdings" pitchFamily="2" charset="2"/>
              <a:buChar char="Ø"/>
            </a:pPr>
            <a:r>
              <a:rPr lang="el-GR" sz="2400" dirty="0" smtClean="0"/>
              <a:t>Αγοράστε μια κούπα! </a:t>
            </a:r>
          </a:p>
          <a:p>
            <a:pPr>
              <a:buFont typeface="Wingdings" pitchFamily="2" charset="2"/>
              <a:buChar char="v"/>
            </a:pPr>
            <a:r>
              <a:rPr lang="el-GR" sz="2400" dirty="0" smtClean="0">
                <a:solidFill>
                  <a:srgbClr val="B56B9C"/>
                </a:solidFill>
              </a:rPr>
              <a:t>Περιβαλλοντικά φιλικότερα αυτοκίνητα</a:t>
            </a:r>
          </a:p>
          <a:p>
            <a:pPr>
              <a:buFont typeface="Wingdings" pitchFamily="2" charset="2"/>
              <a:buChar char="v"/>
            </a:pPr>
            <a:r>
              <a:rPr lang="el-GR" sz="2400" dirty="0" smtClean="0">
                <a:solidFill>
                  <a:srgbClr val="B56B9C"/>
                </a:solidFill>
              </a:rPr>
              <a:t>Χρήση των μαζικών μέσων μεταφοράς</a:t>
            </a:r>
          </a:p>
          <a:p>
            <a:pPr>
              <a:buFont typeface="Wingdings" pitchFamily="2" charset="2"/>
              <a:buChar char="v"/>
            </a:pPr>
            <a:r>
              <a:rPr lang="el-GR" sz="2400" dirty="0" smtClean="0">
                <a:solidFill>
                  <a:srgbClr val="B56B9C"/>
                </a:solidFill>
              </a:rPr>
              <a:t>Περπάτημα</a:t>
            </a:r>
            <a:endParaRPr lang="el-GR" sz="2400" dirty="0">
              <a:solidFill>
                <a:srgbClr val="B56B9C"/>
              </a:solidFill>
            </a:endParaRPr>
          </a:p>
        </p:txBody>
      </p:sp>
      <p:pic>
        <p:nvPicPr>
          <p:cNvPr id="103426" name="Picture 2" descr="C:\Documents and Settings\User\Επιφάνεια εργασίας\ΙΩΑΝΝΑ ΔιΧηΝΕΤ\eu-president-sweden-demands-drastic-solutions[1].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7215174" y="4429132"/>
            <a:ext cx="1928826" cy="1432145"/>
          </a:xfrm>
          <a:prstGeom prst="rect">
            <a:avLst/>
          </a:prstGeom>
          <a:noFill/>
        </p:spPr>
      </p:pic>
      <p:pic>
        <p:nvPicPr>
          <p:cNvPr id="103427" name="Picture 3" descr="C:\Documents and Settings\User\Επιφάνεια εργασίας\ΙΩΑΝΝΑ ΔιΧηΝΕΤ\εικονες ιωαννα\conferece-art-environment-300x220[1].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6072198" y="5548303"/>
            <a:ext cx="1785950" cy="1309697"/>
          </a:xfrm>
          <a:prstGeom prst="rect">
            <a:avLst/>
          </a:prstGeom>
          <a:noFill/>
        </p:spPr>
      </p:pic>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 Τίτλος"/>
          <p:cNvSpPr>
            <a:spLocks noGrp="1"/>
          </p:cNvSpPr>
          <p:nvPr>
            <p:ph type="title"/>
          </p:nvPr>
        </p:nvSpPr>
        <p:spPr>
          <a:xfrm>
            <a:off x="457200" y="152400"/>
            <a:ext cx="8229600" cy="1276336"/>
          </a:xfrm>
        </p:spPr>
        <p:txBody>
          <a:bodyPr>
            <a:noAutofit/>
          </a:bodyPr>
          <a:lstStyle/>
          <a:p>
            <a:pPr algn="ctr"/>
            <a:r>
              <a:rPr lang="el-GR" sz="2800" dirty="0" smtClean="0">
                <a:solidFill>
                  <a:srgbClr val="3CE44C"/>
                </a:solidFill>
                <a:latin typeface="Franklin Gothic Heavy" pitchFamily="34" charset="0"/>
              </a:rPr>
              <a:t>Προτάσεις για τον περιορισμό των επιπτώσεων των κλιματικών μεταβολών</a:t>
            </a:r>
            <a:endParaRPr lang="el-GR" sz="2800" dirty="0">
              <a:solidFill>
                <a:srgbClr val="3CE44C"/>
              </a:solidFill>
              <a:latin typeface="Franklin Gothic Heavy" pitchFamily="34" charset="0"/>
            </a:endParaRPr>
          </a:p>
        </p:txBody>
      </p:sp>
      <p:sp>
        <p:nvSpPr>
          <p:cNvPr id="6" name="5 - Θέση περιεχομένου"/>
          <p:cNvSpPr>
            <a:spLocks noGrp="1"/>
          </p:cNvSpPr>
          <p:nvPr>
            <p:ph idx="1"/>
          </p:nvPr>
        </p:nvSpPr>
        <p:spPr>
          <a:xfrm>
            <a:off x="357158" y="1571612"/>
            <a:ext cx="8229600" cy="5643602"/>
          </a:xfrm>
        </p:spPr>
        <p:txBody>
          <a:bodyPr>
            <a:normAutofit/>
          </a:bodyPr>
          <a:lstStyle/>
          <a:p>
            <a:pPr algn="ctr">
              <a:buNone/>
            </a:pPr>
            <a:r>
              <a:rPr lang="el-GR" sz="2800" b="1" dirty="0" smtClean="0">
                <a:solidFill>
                  <a:srgbClr val="B56B9C"/>
                </a:solidFill>
              </a:rPr>
              <a:t>Ανακύκλωση –Επανίδρυση</a:t>
            </a:r>
          </a:p>
          <a:p>
            <a:pPr algn="just">
              <a:buFont typeface="Wingdings" pitchFamily="2" charset="2"/>
              <a:buChar char="Ø"/>
            </a:pPr>
            <a:r>
              <a:rPr lang="el-GR" sz="2400" dirty="0" smtClean="0"/>
              <a:t>Διαθέστε τα χρησιμοποιημένα γυάλινα σκεύη σας στους ειδικούς κάδους συλλογής γυαλιού και ξεχωρίζετε τα χαρτιά, τα πλαστικά και τα τενεκεδένια κουτιά από τα υπόλοιπα απορρίμματά σας.</a:t>
            </a:r>
          </a:p>
          <a:p>
            <a:pPr>
              <a:buFont typeface="Wingdings" pitchFamily="2" charset="2"/>
              <a:buChar char="Ø"/>
            </a:pPr>
            <a:r>
              <a:rPr lang="el-GR" sz="2400" dirty="0" smtClean="0"/>
              <a:t>Μειώστε τα απορρίμματά σας.</a:t>
            </a:r>
          </a:p>
          <a:p>
            <a:pPr>
              <a:buFont typeface="Wingdings" pitchFamily="2" charset="2"/>
              <a:buChar char="Ø"/>
            </a:pPr>
            <a:r>
              <a:rPr lang="el-GR" sz="2400" dirty="0" smtClean="0"/>
              <a:t>Χρησιμοποιείστε σακούλες πολλαπλών χρήσεων για τα ψώνια σας.</a:t>
            </a:r>
            <a:r>
              <a:rPr lang="el-GR" sz="2400" b="1" dirty="0" smtClean="0"/>
              <a:t> </a:t>
            </a:r>
          </a:p>
          <a:p>
            <a:pPr>
              <a:buFont typeface="Wingdings" pitchFamily="2" charset="2"/>
              <a:buChar char="Ø"/>
            </a:pPr>
            <a:r>
              <a:rPr lang="el-GR" sz="2400" dirty="0" smtClean="0"/>
              <a:t>Αποφύγετε να χρησιμοποιείτε πανάκια καθαρισμού μιας χρήσης και χαρτοπετσέτες</a:t>
            </a:r>
          </a:p>
          <a:p>
            <a:pPr>
              <a:buFont typeface="Wingdings" pitchFamily="2" charset="2"/>
              <a:buChar char="Ø"/>
            </a:pPr>
            <a:r>
              <a:rPr lang="el-GR" sz="2400" dirty="0" smtClean="0"/>
              <a:t>Κάνετε έξυπνες αγορές</a:t>
            </a:r>
          </a:p>
          <a:p>
            <a:pPr>
              <a:buFont typeface="Wingdings" pitchFamily="2" charset="2"/>
              <a:buChar char="Ø"/>
            </a:pPr>
            <a:r>
              <a:rPr lang="el-GR" sz="2400" dirty="0" smtClean="0"/>
              <a:t>Ανακυκλώνετε τα οργανικά σας απόβλητα</a:t>
            </a:r>
          </a:p>
          <a:p>
            <a:pPr>
              <a:buFont typeface="Wingdings" pitchFamily="2" charset="2"/>
              <a:buChar char="v"/>
            </a:pPr>
            <a:endParaRPr lang="el-GR" sz="2000" dirty="0" smtClean="0">
              <a:solidFill>
                <a:schemeClr val="tx2"/>
              </a:solidFill>
            </a:endParaRPr>
          </a:p>
          <a:p>
            <a:pPr>
              <a:buNone/>
            </a:pPr>
            <a:endParaRPr lang="el-GR" sz="1800" dirty="0">
              <a:solidFill>
                <a:schemeClr val="tx2"/>
              </a:solidFill>
            </a:endParaRP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a:xfrm flipV="1">
            <a:off x="457200" y="-357214"/>
            <a:ext cx="8229600" cy="509614"/>
          </a:xfrm>
        </p:spPr>
        <p:txBody>
          <a:bodyPr>
            <a:normAutofit fontScale="90000"/>
          </a:bodyPr>
          <a:lstStyle/>
          <a:p>
            <a:endParaRPr lang="el-GR" dirty="0"/>
          </a:p>
        </p:txBody>
      </p:sp>
      <p:sp>
        <p:nvSpPr>
          <p:cNvPr id="3" name="2 - TextBox"/>
          <p:cNvSpPr txBox="1"/>
          <p:nvPr/>
        </p:nvSpPr>
        <p:spPr>
          <a:xfrm>
            <a:off x="428596" y="571480"/>
            <a:ext cx="7920000" cy="4893647"/>
          </a:xfrm>
          <a:prstGeom prst="rect">
            <a:avLst/>
          </a:prstGeom>
          <a:noFill/>
        </p:spPr>
        <p:txBody>
          <a:bodyPr wrap="square" rtlCol="0">
            <a:spAutoFit/>
          </a:bodyPr>
          <a:lstStyle/>
          <a:p>
            <a:pPr algn="just">
              <a:lnSpc>
                <a:spcPct val="150000"/>
              </a:lnSpc>
            </a:pPr>
            <a:r>
              <a:rPr lang="el-GR" sz="2000" dirty="0" smtClean="0">
                <a:solidFill>
                  <a:srgbClr val="B56B9C"/>
                </a:solidFill>
              </a:rPr>
              <a:t>«Δεν υπάρχει ενιαία συνταγή για την επίλυση του ενεργειακού προβλήματος. Μόνο η εξοικονόμηση ενέργειας δεν είναι αρκετή. </a:t>
            </a:r>
          </a:p>
          <a:p>
            <a:pPr algn="just">
              <a:lnSpc>
                <a:spcPct val="150000"/>
              </a:lnSpc>
            </a:pPr>
            <a:r>
              <a:rPr lang="el-GR" sz="2000" dirty="0" smtClean="0">
                <a:solidFill>
                  <a:srgbClr val="B56B9C"/>
                </a:solidFill>
              </a:rPr>
              <a:t>Το πετρέλαιο δεν είναι αρκετό. </a:t>
            </a:r>
          </a:p>
          <a:p>
            <a:pPr algn="just">
              <a:lnSpc>
                <a:spcPct val="150000"/>
              </a:lnSpc>
            </a:pPr>
            <a:r>
              <a:rPr lang="el-GR" sz="2000" dirty="0" smtClean="0">
                <a:solidFill>
                  <a:srgbClr val="B56B9C"/>
                </a:solidFill>
              </a:rPr>
              <a:t>Ο άνθρακας δεν είναι αρκετός. </a:t>
            </a:r>
          </a:p>
          <a:p>
            <a:pPr algn="just">
              <a:lnSpc>
                <a:spcPct val="150000"/>
              </a:lnSpc>
            </a:pPr>
            <a:r>
              <a:rPr lang="el-GR" sz="2000" dirty="0" smtClean="0">
                <a:solidFill>
                  <a:srgbClr val="B56B9C"/>
                </a:solidFill>
              </a:rPr>
              <a:t>Η πυρηνική ενέργεια δεν είναι αρκετή. </a:t>
            </a:r>
          </a:p>
          <a:p>
            <a:pPr algn="just">
              <a:lnSpc>
                <a:spcPct val="150000"/>
              </a:lnSpc>
            </a:pPr>
            <a:r>
              <a:rPr lang="el-GR" sz="2000" dirty="0" smtClean="0">
                <a:solidFill>
                  <a:srgbClr val="B56B9C"/>
                </a:solidFill>
              </a:rPr>
              <a:t>Η Ηλιακή ενέργεια και η ενέργεια από τη γεωθερμία δεν είναι αρκετές. </a:t>
            </a:r>
          </a:p>
          <a:p>
            <a:pPr algn="just">
              <a:lnSpc>
                <a:spcPct val="150000"/>
              </a:lnSpc>
            </a:pPr>
            <a:r>
              <a:rPr lang="el-GR" sz="2000" dirty="0" smtClean="0">
                <a:solidFill>
                  <a:srgbClr val="B56B9C"/>
                </a:solidFill>
              </a:rPr>
              <a:t>Νέες ιδέες και εξελίξεις δεν θα είναι αρκετές από μόνες τους. </a:t>
            </a:r>
          </a:p>
          <a:p>
            <a:pPr algn="just">
              <a:lnSpc>
                <a:spcPct val="150000"/>
              </a:lnSpc>
            </a:pPr>
            <a:r>
              <a:rPr lang="el-GR" sz="2000" b="1" dirty="0" smtClean="0">
                <a:solidFill>
                  <a:srgbClr val="B56B9C"/>
                </a:solidFill>
              </a:rPr>
              <a:t>Μόνο ο κατάλληλος συνδυασμός όλων αυτών θα είναι αρκετός». </a:t>
            </a:r>
          </a:p>
          <a:p>
            <a:pPr algn="just">
              <a:lnSpc>
                <a:spcPct val="150000"/>
              </a:lnSpc>
            </a:pPr>
            <a:endParaRPr lang="el-GR" b="1" dirty="0" smtClean="0">
              <a:solidFill>
                <a:srgbClr val="B56B9C"/>
              </a:solidFill>
            </a:endParaRPr>
          </a:p>
          <a:p>
            <a:pPr algn="just">
              <a:lnSpc>
                <a:spcPct val="150000"/>
              </a:lnSpc>
            </a:pPr>
            <a:r>
              <a:rPr lang="el-GR" b="1" dirty="0" smtClean="0">
                <a:solidFill>
                  <a:srgbClr val="B56B9C"/>
                </a:solidFill>
              </a:rPr>
              <a:t>                                                                                                                </a:t>
            </a:r>
            <a:r>
              <a:rPr lang="en-US" b="1" dirty="0" smtClean="0">
                <a:solidFill>
                  <a:srgbClr val="B56B9C"/>
                </a:solidFill>
              </a:rPr>
              <a:t>Edward Teller</a:t>
            </a:r>
            <a:endParaRPr lang="el-GR" dirty="0" smtClean="0">
              <a:solidFill>
                <a:srgbClr val="B56B9C"/>
              </a:solidFill>
            </a:endParaRPr>
          </a:p>
          <a:p>
            <a:endParaRPr lang="el-GR" dirty="0">
              <a:solidFill>
                <a:srgbClr val="B56B9C"/>
              </a:solidFill>
            </a:endParaRPr>
          </a:p>
        </p:txBody>
      </p:sp>
      <p:pic>
        <p:nvPicPr>
          <p:cNvPr id="58369" name="Picture 1" descr="C:\Documents and Settings\User\Επιφάνεια εργασίας\ΙΩΑΝΝΑ ΔιΧηΝΕΤ\climate-protection-costs-more[1].jpg"/>
          <p:cNvPicPr>
            <a:picLocks noChangeAspect="1" noChangeArrowheads="1"/>
          </p:cNvPicPr>
          <p:nvPr/>
        </p:nvPicPr>
        <p:blipFill>
          <a:blip r:embed="rId3" cstate="print"/>
          <a:srcRect/>
          <a:stretch>
            <a:fillRect/>
          </a:stretch>
        </p:blipFill>
        <p:spPr bwMode="auto">
          <a:xfrm>
            <a:off x="285720" y="4286256"/>
            <a:ext cx="2857500" cy="1905000"/>
          </a:xfrm>
          <a:prstGeom prst="rect">
            <a:avLst/>
          </a:prstGeom>
          <a:noFill/>
        </p:spPr>
      </p:pic>
      <p:pic>
        <p:nvPicPr>
          <p:cNvPr id="58371" name="Picture 3" descr="C:\Documents and Settings\User\Επιφάνεια εργασίας\ΙΩΑΝΝΑ ΔιΧηΝΕΤ\propositions-greenpeace-wwf-copenhagen[1].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2928926" y="4786322"/>
            <a:ext cx="2786082" cy="1864532"/>
          </a:xfrm>
          <a:prstGeom prst="rect">
            <a:avLst/>
          </a:prstGeom>
          <a:noFill/>
        </p:spPr>
      </p:pic>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0"/>
          <p:cNvPicPr/>
          <p:nvPr/>
        </p:nvPicPr>
        <p:blipFill>
          <a:blip r:embed="rId2" cstate="print"/>
          <a:srcRect/>
          <a:stretch>
            <a:fillRect/>
          </a:stretch>
        </p:blipFill>
        <p:spPr bwMode="auto">
          <a:xfrm>
            <a:off x="2071670" y="785794"/>
            <a:ext cx="5286412" cy="4214842"/>
          </a:xfrm>
          <a:prstGeom prst="rect">
            <a:avLst/>
          </a:prstGeom>
          <a:noFill/>
          <a:ln w="9525">
            <a:noFill/>
            <a:miter lim="800000"/>
            <a:headEnd/>
            <a:tailEnd/>
          </a:ln>
        </p:spPr>
      </p:pic>
      <p:sp>
        <p:nvSpPr>
          <p:cNvPr id="101377" name="Rectangle 1"/>
          <p:cNvSpPr>
            <a:spLocks noChangeArrowheads="1"/>
          </p:cNvSpPr>
          <p:nvPr/>
        </p:nvSpPr>
        <p:spPr bwMode="auto">
          <a:xfrm>
            <a:off x="0" y="4939081"/>
            <a:ext cx="9144000" cy="132343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l-GR" sz="4000" b="1" i="1" u="none" strike="noStrike" cap="none" normalizeH="0" baseline="0" dirty="0" smtClean="0">
                <a:ln>
                  <a:noFill/>
                </a:ln>
                <a:solidFill>
                  <a:srgbClr val="B56B9C"/>
                </a:solidFill>
                <a:effectLst/>
                <a:latin typeface="Times New Roman" pitchFamily="18" charset="0"/>
                <a:ea typeface="Calibri" pitchFamily="34" charset="0"/>
                <a:cs typeface="Times New Roman" pitchFamily="18" charset="0"/>
              </a:rPr>
              <a:t>Σώστε</a:t>
            </a:r>
            <a:r>
              <a:rPr kumimoji="0" lang="el-GR" sz="4000" b="1" i="1" u="none" strike="noStrike" cap="none" normalizeH="0" baseline="0" dirty="0" smtClean="0">
                <a:ln>
                  <a:noFill/>
                </a:ln>
                <a:solidFill>
                  <a:srgbClr val="B56B9C"/>
                </a:solidFill>
                <a:effectLst/>
                <a:latin typeface="Baskerville Old Face" pitchFamily="18" charset="0"/>
                <a:ea typeface="Calibri" pitchFamily="34" charset="0"/>
                <a:cs typeface="Times New Roman" pitchFamily="18" charset="0"/>
              </a:rPr>
              <a:t> </a:t>
            </a:r>
            <a:r>
              <a:rPr kumimoji="0" lang="el-GR" sz="4000" b="1" i="1" u="none" strike="noStrike" cap="none" normalizeH="0" baseline="0" dirty="0" smtClean="0">
                <a:ln>
                  <a:noFill/>
                </a:ln>
                <a:solidFill>
                  <a:srgbClr val="B56B9C"/>
                </a:solidFill>
                <a:effectLst/>
                <a:latin typeface="Times New Roman" pitchFamily="18" charset="0"/>
                <a:ea typeface="Calibri" pitchFamily="34" charset="0"/>
                <a:cs typeface="Times New Roman" pitchFamily="18" charset="0"/>
              </a:rPr>
              <a:t>το</a:t>
            </a:r>
            <a:r>
              <a:rPr kumimoji="0" lang="el-GR" sz="4000" b="1" i="1" u="none" strike="noStrike" cap="none" normalizeH="0" baseline="0" dirty="0" smtClean="0">
                <a:ln>
                  <a:noFill/>
                </a:ln>
                <a:solidFill>
                  <a:srgbClr val="B56B9C"/>
                </a:solidFill>
                <a:effectLst/>
                <a:latin typeface="Baskerville Old Face" pitchFamily="18" charset="0"/>
                <a:ea typeface="Calibri" pitchFamily="34" charset="0"/>
                <a:cs typeface="Times New Roman" pitchFamily="18" charset="0"/>
              </a:rPr>
              <a:t> π</a:t>
            </a:r>
            <a:r>
              <a:rPr kumimoji="0" lang="el-GR" sz="4000" b="1" i="1" u="none" strike="noStrike" cap="none" normalizeH="0" baseline="0" dirty="0" smtClean="0">
                <a:ln>
                  <a:noFill/>
                </a:ln>
                <a:solidFill>
                  <a:srgbClr val="B56B9C"/>
                </a:solidFill>
                <a:effectLst/>
                <a:latin typeface="Times New Roman" pitchFamily="18" charset="0"/>
                <a:ea typeface="Calibri" pitchFamily="34" charset="0"/>
                <a:cs typeface="Times New Roman" pitchFamily="18" charset="0"/>
              </a:rPr>
              <a:t>εριβάλλον</a:t>
            </a:r>
            <a:r>
              <a:rPr kumimoji="0" lang="el-GR" sz="4000" b="1" i="1" u="none" strike="noStrike" cap="none" normalizeH="0" baseline="0" dirty="0" smtClean="0">
                <a:ln>
                  <a:noFill/>
                </a:ln>
                <a:solidFill>
                  <a:srgbClr val="B56B9C"/>
                </a:solidFill>
                <a:effectLst/>
                <a:latin typeface="Baskerville Old Face" pitchFamily="18" charset="0"/>
                <a:ea typeface="Calibri" pitchFamily="34" charset="0"/>
                <a:cs typeface="Times New Roman" pitchFamily="18" charset="0"/>
              </a:rPr>
              <a:t> </a:t>
            </a:r>
            <a:r>
              <a:rPr kumimoji="0" lang="el-GR" sz="4000" b="1" i="1" u="none" strike="noStrike" cap="none" normalizeH="0" baseline="0" dirty="0" smtClean="0">
                <a:ln>
                  <a:noFill/>
                </a:ln>
                <a:solidFill>
                  <a:srgbClr val="B56B9C"/>
                </a:solidFill>
                <a:effectLst/>
                <a:latin typeface="Times New Roman" pitchFamily="18" charset="0"/>
                <a:ea typeface="Calibri" pitchFamily="34" charset="0"/>
                <a:cs typeface="Times New Roman" pitchFamily="18" charset="0"/>
              </a:rPr>
              <a:t>είναι</a:t>
            </a:r>
            <a:r>
              <a:rPr kumimoji="0" lang="el-GR" sz="4000" b="1" i="1" u="none" strike="noStrike" cap="none" normalizeH="0" baseline="0" dirty="0" smtClean="0">
                <a:ln>
                  <a:noFill/>
                </a:ln>
                <a:solidFill>
                  <a:srgbClr val="B56B9C"/>
                </a:solidFill>
                <a:effectLst/>
                <a:latin typeface="Baskerville Old Face" pitchFamily="18" charset="0"/>
                <a:ea typeface="Calibri" pitchFamily="34" charset="0"/>
                <a:cs typeface="Times New Roman" pitchFamily="18" charset="0"/>
              </a:rPr>
              <a:t> </a:t>
            </a:r>
            <a:r>
              <a:rPr kumimoji="0" lang="el-GR" sz="4000" b="1" i="1" u="none" strike="noStrike" cap="none" normalizeH="0" baseline="0" dirty="0" smtClean="0">
                <a:ln>
                  <a:noFill/>
                </a:ln>
                <a:solidFill>
                  <a:srgbClr val="B56B9C"/>
                </a:solidFill>
                <a:effectLst/>
                <a:latin typeface="Times New Roman" pitchFamily="18" charset="0"/>
                <a:ea typeface="Calibri" pitchFamily="34" charset="0"/>
                <a:cs typeface="Times New Roman" pitchFamily="18" charset="0"/>
              </a:rPr>
              <a:t>καθήκον</a:t>
            </a:r>
            <a:r>
              <a:rPr kumimoji="0" lang="el-GR" sz="4000" b="1" i="1" u="none" strike="noStrike" cap="none" normalizeH="0" baseline="0" dirty="0" smtClean="0">
                <a:ln>
                  <a:noFill/>
                </a:ln>
                <a:solidFill>
                  <a:srgbClr val="B56B9C"/>
                </a:solidFill>
                <a:effectLst/>
                <a:latin typeface="Baskerville Old Face" pitchFamily="18" charset="0"/>
                <a:ea typeface="Calibri" pitchFamily="34" charset="0"/>
                <a:cs typeface="Times New Roman" pitchFamily="18" charset="0"/>
              </a:rPr>
              <a:t> </a:t>
            </a:r>
            <a:r>
              <a:rPr kumimoji="0" lang="el-GR" sz="4000" b="1" i="1" u="none" strike="noStrike" cap="none" normalizeH="0" baseline="0" dirty="0" smtClean="0">
                <a:ln>
                  <a:noFill/>
                </a:ln>
                <a:solidFill>
                  <a:srgbClr val="B56B9C"/>
                </a:solidFill>
                <a:effectLst/>
                <a:latin typeface="Times New Roman" pitchFamily="18" charset="0"/>
                <a:ea typeface="Calibri" pitchFamily="34" charset="0"/>
                <a:cs typeface="Times New Roman" pitchFamily="18" charset="0"/>
              </a:rPr>
              <a:t>μας</a:t>
            </a:r>
          </a:p>
          <a:p>
            <a:pPr marL="0" marR="0" lvl="0" indent="0" algn="ctr" defTabSz="914400" rtl="0" eaLnBrk="1" fontAlgn="base" latinLnBrk="0" hangingPunct="1">
              <a:lnSpc>
                <a:spcPct val="100000"/>
              </a:lnSpc>
              <a:spcBef>
                <a:spcPct val="0"/>
              </a:spcBef>
              <a:spcAft>
                <a:spcPct val="0"/>
              </a:spcAft>
              <a:buClrTx/>
              <a:buSzTx/>
              <a:buFontTx/>
              <a:buNone/>
              <a:tabLst/>
            </a:pPr>
            <a:r>
              <a:rPr lang="el-GR" sz="4000" b="1" i="1" dirty="0" smtClean="0">
                <a:solidFill>
                  <a:srgbClr val="B56B9C"/>
                </a:solidFill>
                <a:latin typeface="Times New Roman" pitchFamily="18" charset="0"/>
                <a:cs typeface="Times New Roman" pitchFamily="18" charset="0"/>
              </a:rPr>
              <a:t>Ευχαριστούμε</a:t>
            </a:r>
            <a:endParaRPr kumimoji="0" lang="el-GR" sz="4000" b="0" i="0" u="none" strike="noStrike" cap="none" normalizeH="0" baseline="0" dirty="0" smtClean="0">
              <a:ln>
                <a:noFill/>
              </a:ln>
              <a:solidFill>
                <a:srgbClr val="B56B9C"/>
              </a:solidFill>
              <a:effectLst/>
              <a:latin typeface="Arial" pitchFamily="34" charset="0"/>
            </a:endParaRP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357158" y="642918"/>
            <a:ext cx="8229600" cy="1219200"/>
          </a:xfrm>
        </p:spPr>
        <p:txBody>
          <a:bodyPr>
            <a:normAutofit fontScale="90000"/>
          </a:bodyPr>
          <a:lstStyle/>
          <a:p>
            <a:pPr algn="ctr"/>
            <a:r>
              <a:rPr lang="el-GR" b="1" dirty="0" smtClean="0">
                <a:solidFill>
                  <a:srgbClr val="3CE44C"/>
                </a:solidFill>
                <a:latin typeface="Franklin Gothic Heavy" pitchFamily="34" charset="0"/>
              </a:rPr>
              <a:t/>
            </a:r>
            <a:br>
              <a:rPr lang="el-GR" b="1" dirty="0" smtClean="0">
                <a:solidFill>
                  <a:srgbClr val="3CE44C"/>
                </a:solidFill>
                <a:latin typeface="Franklin Gothic Heavy" pitchFamily="34" charset="0"/>
              </a:rPr>
            </a:br>
            <a:r>
              <a:rPr lang="el-GR" b="1" dirty="0" smtClean="0">
                <a:solidFill>
                  <a:srgbClr val="3CE44C"/>
                </a:solidFill>
                <a:latin typeface="Franklin Gothic Heavy" pitchFamily="34" charset="0"/>
              </a:rPr>
              <a:t/>
            </a:r>
            <a:br>
              <a:rPr lang="el-GR" b="1" dirty="0" smtClean="0">
                <a:solidFill>
                  <a:srgbClr val="3CE44C"/>
                </a:solidFill>
                <a:latin typeface="Franklin Gothic Heavy" pitchFamily="34" charset="0"/>
              </a:rPr>
            </a:br>
            <a:r>
              <a:rPr lang="el-GR" b="1" dirty="0" smtClean="0">
                <a:solidFill>
                  <a:srgbClr val="3CE44C"/>
                </a:solidFill>
                <a:latin typeface="Franklin Gothic Heavy" pitchFamily="34" charset="0"/>
              </a:rPr>
              <a:t/>
            </a:r>
            <a:br>
              <a:rPr lang="el-GR" b="1" dirty="0" smtClean="0">
                <a:solidFill>
                  <a:srgbClr val="3CE44C"/>
                </a:solidFill>
                <a:latin typeface="Franklin Gothic Heavy" pitchFamily="34" charset="0"/>
              </a:rPr>
            </a:br>
            <a:r>
              <a:rPr lang="el-GR" sz="4400" b="1" dirty="0" smtClean="0">
                <a:solidFill>
                  <a:srgbClr val="3CE44C"/>
                </a:solidFill>
                <a:latin typeface="Franklin Gothic Heavy" pitchFamily="34" charset="0"/>
              </a:rPr>
              <a:t>1.Μεταβολή στην εκκεντρότητα </a:t>
            </a:r>
            <a:br>
              <a:rPr lang="el-GR" sz="4400" b="1" dirty="0" smtClean="0">
                <a:solidFill>
                  <a:srgbClr val="3CE44C"/>
                </a:solidFill>
                <a:latin typeface="Franklin Gothic Heavy" pitchFamily="34" charset="0"/>
              </a:rPr>
            </a:br>
            <a:r>
              <a:rPr lang="el-GR" sz="4400" b="1" dirty="0" smtClean="0">
                <a:solidFill>
                  <a:srgbClr val="3CE44C"/>
                </a:solidFill>
                <a:latin typeface="Franklin Gothic Heavy" pitchFamily="34" charset="0"/>
              </a:rPr>
              <a:t>της Γης</a:t>
            </a:r>
            <a:endParaRPr lang="el-GR" sz="4400" b="1" dirty="0">
              <a:solidFill>
                <a:srgbClr val="3CE44C"/>
              </a:solidFill>
              <a:latin typeface="Franklin Gothic Heavy" pitchFamily="34" charset="0"/>
            </a:endParaRPr>
          </a:p>
        </p:txBody>
      </p:sp>
      <p:pic>
        <p:nvPicPr>
          <p:cNvPr id="6" name="Content Placeholder 5" descr="εκκεντρότητα.jpg"/>
          <p:cNvPicPr>
            <a:picLocks noGrp="1"/>
          </p:cNvPicPr>
          <p:nvPr>
            <p:ph idx="1"/>
          </p:nvPr>
        </p:nvPicPr>
        <p:blipFill>
          <a:blip r:embed="rId3" cstate="print"/>
          <a:stretch>
            <a:fillRect/>
          </a:stretch>
        </p:blipFill>
        <p:spPr>
          <a:xfrm>
            <a:off x="857224" y="2071678"/>
            <a:ext cx="5500726" cy="3571900"/>
          </a:xfrm>
          <a:prstGeom prst="rect">
            <a:avLst/>
          </a:prstGeom>
        </p:spPr>
      </p:pic>
      <p:pic>
        <p:nvPicPr>
          <p:cNvPr id="36865" name="Picture 1" descr="G:\milancovitch\Precessing_Kepler_orbit_280frames_e0.6_smaller.gif"/>
          <p:cNvPicPr>
            <a:picLocks noChangeAspect="1" noChangeArrowheads="1" noCrop="1"/>
          </p:cNvPicPr>
          <p:nvPr/>
        </p:nvPicPr>
        <p:blipFill>
          <a:blip r:embed="rId4" cstate="email">
            <a:extLst>
              <a:ext uri="{28A0092B-C50C-407E-A947-70E740481C1C}">
                <a14:useLocalDpi xmlns:a14="http://schemas.microsoft.com/office/drawing/2010/main"/>
              </a:ext>
            </a:extLst>
          </a:blip>
          <a:srcRect/>
          <a:stretch>
            <a:fillRect/>
          </a:stretch>
        </p:blipFill>
        <p:spPr bwMode="auto">
          <a:xfrm>
            <a:off x="5715008" y="4000504"/>
            <a:ext cx="2711049" cy="2357434"/>
          </a:xfrm>
          <a:prstGeom prst="rect">
            <a:avLst/>
          </a:prstGeom>
          <a:noFill/>
        </p:spPr>
      </p:pic>
    </p:spTree>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571472" y="642918"/>
            <a:ext cx="8229600" cy="1143000"/>
          </a:xfrm>
        </p:spPr>
        <p:txBody>
          <a:bodyPr/>
          <a:lstStyle/>
          <a:p>
            <a:pPr algn="ctr"/>
            <a:r>
              <a:rPr lang="el-GR" dirty="0" smtClean="0">
                <a:solidFill>
                  <a:srgbClr val="3CE44C"/>
                </a:solidFill>
                <a:latin typeface="Franklin Gothic Heavy" pitchFamily="34" charset="0"/>
              </a:rPr>
              <a:t>2. Λόξωση της εκλειπτικής</a:t>
            </a:r>
            <a:endParaRPr lang="el-GR" dirty="0">
              <a:solidFill>
                <a:srgbClr val="3CE44C"/>
              </a:solidFill>
              <a:latin typeface="Franklin Gothic Heavy" pitchFamily="34" charset="0"/>
            </a:endParaRPr>
          </a:p>
        </p:txBody>
      </p:sp>
      <p:pic>
        <p:nvPicPr>
          <p:cNvPr id="9" name="Content Placeholder 8" descr="κλίση άξονα.jpg"/>
          <p:cNvPicPr>
            <a:picLocks noGrp="1"/>
          </p:cNvPicPr>
          <p:nvPr>
            <p:ph idx="1"/>
          </p:nvPr>
        </p:nvPicPr>
        <p:blipFill>
          <a:blip r:embed="rId3" cstate="print"/>
          <a:stretch>
            <a:fillRect/>
          </a:stretch>
        </p:blipFill>
        <p:spPr>
          <a:xfrm>
            <a:off x="714348" y="2357430"/>
            <a:ext cx="4929222" cy="3143272"/>
          </a:xfrm>
          <a:prstGeom prst="rect">
            <a:avLst/>
          </a:prstGeom>
        </p:spPr>
      </p:pic>
      <p:pic>
        <p:nvPicPr>
          <p:cNvPr id="34817" name="Picture 1" descr="G:\milancovitch\545px-Earth_obliquity_range.svg.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5500694" y="3143248"/>
            <a:ext cx="2943300" cy="2824488"/>
          </a:xfrm>
          <a:prstGeom prst="rect">
            <a:avLst/>
          </a:prstGeom>
          <a:noFill/>
        </p:spPr>
      </p:pic>
    </p:spTree>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28596" y="500042"/>
            <a:ext cx="8229600" cy="1143000"/>
          </a:xfrm>
        </p:spPr>
        <p:txBody>
          <a:bodyPr>
            <a:normAutofit fontScale="90000"/>
          </a:bodyPr>
          <a:lstStyle/>
          <a:p>
            <a:pPr algn="ctr"/>
            <a:r>
              <a:rPr lang="el-GR" b="1" dirty="0" smtClean="0">
                <a:solidFill>
                  <a:srgbClr val="3CE44C"/>
                </a:solidFill>
                <a:latin typeface="Franklin Gothic Heavy" pitchFamily="34" charset="0"/>
              </a:rPr>
              <a:t>3. Μετάπτωση των ισημεριών</a:t>
            </a:r>
            <a:endParaRPr lang="el-GR" b="1" dirty="0">
              <a:solidFill>
                <a:srgbClr val="3CE44C"/>
              </a:solidFill>
              <a:latin typeface="Franklin Gothic Heavy" pitchFamily="34" charset="0"/>
            </a:endParaRPr>
          </a:p>
        </p:txBody>
      </p:sp>
      <p:pic>
        <p:nvPicPr>
          <p:cNvPr id="6" name="Content Placeholder 5" descr="Μετάπτωση ισημεριών.jpg"/>
          <p:cNvPicPr>
            <a:picLocks noGrp="1"/>
          </p:cNvPicPr>
          <p:nvPr>
            <p:ph idx="1"/>
          </p:nvPr>
        </p:nvPicPr>
        <p:blipFill>
          <a:blip r:embed="rId3" cstate="print"/>
          <a:stretch>
            <a:fillRect/>
          </a:stretch>
        </p:blipFill>
        <p:spPr>
          <a:xfrm>
            <a:off x="785786" y="2071678"/>
            <a:ext cx="5753100" cy="3819525"/>
          </a:xfrm>
          <a:prstGeom prst="rect">
            <a:avLst/>
          </a:prstGeom>
        </p:spPr>
      </p:pic>
      <p:pic>
        <p:nvPicPr>
          <p:cNvPr id="32769" name="Picture 1" descr="G:\milancovitch\220px-Earth_precession.svg.png"/>
          <p:cNvPicPr preferRelativeResize="0">
            <a:picLocks noChangeAspect="1" noChangeArrowheads="1"/>
          </p:cNvPicPr>
          <p:nvPr/>
        </p:nvPicPr>
        <p:blipFill>
          <a:blip r:embed="rId4" cstate="print"/>
          <a:srcRect/>
          <a:stretch>
            <a:fillRect/>
          </a:stretch>
        </p:blipFill>
        <p:spPr bwMode="auto">
          <a:xfrm>
            <a:off x="6429388" y="3286124"/>
            <a:ext cx="2095500" cy="2390775"/>
          </a:xfrm>
          <a:prstGeom prst="rect">
            <a:avLst/>
          </a:prstGeom>
          <a:noFill/>
        </p:spPr>
      </p:pic>
    </p:spTree>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4 - Θέση κειμένου"/>
          <p:cNvSpPr txBox="1">
            <a:spLocks/>
          </p:cNvSpPr>
          <p:nvPr/>
        </p:nvSpPr>
        <p:spPr>
          <a:xfrm>
            <a:off x="500034" y="1214422"/>
            <a:ext cx="4040188" cy="762000"/>
          </a:xfrm>
          <a:prstGeom prst="rect">
            <a:avLst/>
          </a:prstGeom>
        </p:spPr>
        <p:txBody>
          <a:bodyPr/>
          <a:lstStyle/>
          <a:p>
            <a:pPr marL="274320" marR="0" lvl="0" indent="-274320" algn="ctr" defTabSz="914400" rtl="0" eaLnBrk="1" fontAlgn="auto" latinLnBrk="0" hangingPunct="1">
              <a:lnSpc>
                <a:spcPct val="100000"/>
              </a:lnSpc>
              <a:spcBef>
                <a:spcPts val="600"/>
              </a:spcBef>
              <a:spcAft>
                <a:spcPts val="0"/>
              </a:spcAft>
              <a:buClr>
                <a:schemeClr val="accent2"/>
              </a:buClr>
              <a:buSzPct val="85000"/>
              <a:tabLst/>
              <a:defRPr/>
            </a:pPr>
            <a:r>
              <a:rPr kumimoji="0" lang="el-GR" sz="3200" b="0" i="0" u="none" strike="noStrike" kern="1200" cap="none" spc="0" normalizeH="0" baseline="0" noProof="0" dirty="0" smtClean="0">
                <a:ln>
                  <a:noFill/>
                </a:ln>
                <a:solidFill>
                  <a:srgbClr val="B56B9C"/>
                </a:solidFill>
                <a:effectLst/>
                <a:uLnTx/>
                <a:uFillTx/>
                <a:latin typeface="+mn-lt"/>
                <a:ea typeface="+mn-ea"/>
                <a:cs typeface="+mn-cs"/>
              </a:rPr>
              <a:t>υδρόσφαιρα</a:t>
            </a:r>
            <a:endParaRPr kumimoji="0" lang="el-GR" sz="3200" b="0" i="0" u="none" strike="noStrike" kern="1200" cap="none" spc="0" normalizeH="0" baseline="0" noProof="0" dirty="0">
              <a:ln>
                <a:noFill/>
              </a:ln>
              <a:solidFill>
                <a:srgbClr val="B56B9C"/>
              </a:solidFill>
              <a:effectLst/>
              <a:uLnTx/>
              <a:uFillTx/>
              <a:latin typeface="+mn-lt"/>
              <a:ea typeface="+mn-ea"/>
              <a:cs typeface="+mn-cs"/>
            </a:endParaRPr>
          </a:p>
        </p:txBody>
      </p:sp>
      <p:sp>
        <p:nvSpPr>
          <p:cNvPr id="8" name="3 - Τίτλος"/>
          <p:cNvSpPr txBox="1">
            <a:spLocks/>
          </p:cNvSpPr>
          <p:nvPr/>
        </p:nvSpPr>
        <p:spPr>
          <a:xfrm>
            <a:off x="457200" y="155448"/>
            <a:ext cx="8229600" cy="1143000"/>
          </a:xfrm>
          <a:prstGeom prst="rect">
            <a:avLst/>
          </a:prstGeom>
        </p:spPr>
        <p:txBody>
          <a:bodyPr>
            <a:normAutofit fontScale="975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l-GR" sz="4000" b="0" i="0" u="none" strike="noStrike" kern="1200" cap="none" spc="-100" normalizeH="0" baseline="0" noProof="0" dirty="0" smtClean="0">
                <a:ln w="3200">
                  <a:solidFill>
                    <a:schemeClr val="bg2">
                      <a:shade val="75000"/>
                      <a:alpha val="25000"/>
                    </a:schemeClr>
                  </a:solidFill>
                  <a:prstDash val="solid"/>
                  <a:round/>
                </a:ln>
                <a:solidFill>
                  <a:srgbClr val="3CE44C"/>
                </a:solidFill>
                <a:effectLst>
                  <a:innerShdw blurRad="50800" dist="25400" dir="13500000">
                    <a:prstClr val="black">
                      <a:alpha val="70000"/>
                    </a:prstClr>
                  </a:innerShdw>
                </a:effectLst>
                <a:uLnTx/>
                <a:uFillTx/>
                <a:latin typeface="Franklin Gothic Heavy" pitchFamily="34" charset="0"/>
                <a:ea typeface="+mj-ea"/>
                <a:cs typeface="+mj-cs"/>
              </a:rPr>
              <a:t>Αλλαγές στο σύστημα</a:t>
            </a:r>
            <a:br>
              <a:rPr kumimoji="0" lang="el-GR" sz="4000" b="0" i="0" u="none" strike="noStrike" kern="1200" cap="none" spc="-100" normalizeH="0" baseline="0" noProof="0" dirty="0" smtClean="0">
                <a:ln w="3200">
                  <a:solidFill>
                    <a:schemeClr val="bg2">
                      <a:shade val="75000"/>
                      <a:alpha val="25000"/>
                    </a:schemeClr>
                  </a:solidFill>
                  <a:prstDash val="solid"/>
                  <a:round/>
                </a:ln>
                <a:solidFill>
                  <a:srgbClr val="3CE44C"/>
                </a:solidFill>
                <a:effectLst>
                  <a:innerShdw blurRad="50800" dist="25400" dir="13500000">
                    <a:prstClr val="black">
                      <a:alpha val="70000"/>
                    </a:prstClr>
                  </a:innerShdw>
                </a:effectLst>
                <a:uLnTx/>
                <a:uFillTx/>
                <a:latin typeface="Franklin Gothic Heavy" pitchFamily="34" charset="0"/>
                <a:ea typeface="+mj-ea"/>
                <a:cs typeface="+mj-cs"/>
              </a:rPr>
            </a:br>
            <a:r>
              <a:rPr kumimoji="0" lang="el-GR" sz="2400" b="0" i="0" u="none" strike="noStrike" kern="1200" cap="none" spc="-100" normalizeH="0" baseline="0" noProof="0" dirty="0" smtClean="0">
                <a:ln w="3200">
                  <a:solidFill>
                    <a:schemeClr val="bg2">
                      <a:shade val="75000"/>
                      <a:alpha val="25000"/>
                    </a:schemeClr>
                  </a:solidFill>
                  <a:prstDash val="solid"/>
                  <a:round/>
                </a:ln>
                <a:solidFill>
                  <a:srgbClr val="3CE44C"/>
                </a:solidFill>
                <a:effectLst>
                  <a:innerShdw blurRad="50800" dist="25400" dir="13500000">
                    <a:prstClr val="black">
                      <a:alpha val="70000"/>
                    </a:prstClr>
                  </a:innerShdw>
                </a:effectLst>
                <a:uLnTx/>
                <a:uFillTx/>
                <a:latin typeface="Franklin Gothic Heavy" pitchFamily="34" charset="0"/>
                <a:ea typeface="+mj-ea"/>
                <a:cs typeface="+mj-cs"/>
              </a:rPr>
              <a:t>υδρόσφαιρα-γεώσφαιρα-βιόσφαιρα -ατμόσφαιρα -κρυόσφαιρα</a:t>
            </a:r>
            <a:endParaRPr kumimoji="0" lang="el-GR" sz="4000" b="0" i="0" u="none" strike="noStrike" kern="1200" cap="none" spc="-100" normalizeH="0" baseline="0" noProof="0" dirty="0">
              <a:ln w="3200">
                <a:solidFill>
                  <a:schemeClr val="bg2">
                    <a:shade val="75000"/>
                    <a:alpha val="25000"/>
                  </a:schemeClr>
                </a:solidFill>
                <a:prstDash val="solid"/>
                <a:round/>
              </a:ln>
              <a:solidFill>
                <a:srgbClr val="3CE44C"/>
              </a:solidFill>
              <a:effectLst>
                <a:innerShdw blurRad="50800" dist="25400" dir="13500000">
                  <a:prstClr val="black">
                    <a:alpha val="70000"/>
                  </a:prstClr>
                </a:innerShdw>
              </a:effectLst>
              <a:uLnTx/>
              <a:uFillTx/>
              <a:latin typeface="Franklin Gothic Heavy" pitchFamily="34" charset="0"/>
              <a:ea typeface="+mj-ea"/>
              <a:cs typeface="+mj-cs"/>
            </a:endParaRPr>
          </a:p>
        </p:txBody>
      </p:sp>
      <p:sp>
        <p:nvSpPr>
          <p:cNvPr id="9" name="6 - Θέση κειμένου"/>
          <p:cNvSpPr txBox="1">
            <a:spLocks/>
          </p:cNvSpPr>
          <p:nvPr/>
        </p:nvSpPr>
        <p:spPr>
          <a:xfrm>
            <a:off x="4643438" y="1214422"/>
            <a:ext cx="4040188" cy="762000"/>
          </a:xfrm>
          <a:prstGeom prst="rect">
            <a:avLst/>
          </a:prstGeom>
        </p:spPr>
        <p:txBody>
          <a:bodyPr/>
          <a:lstStyle/>
          <a:p>
            <a:pPr marL="274320" marR="0" lvl="0" indent="-274320" algn="ctr" defTabSz="914400" rtl="0" eaLnBrk="1" fontAlgn="auto" latinLnBrk="0" hangingPunct="1">
              <a:lnSpc>
                <a:spcPct val="100000"/>
              </a:lnSpc>
              <a:spcBef>
                <a:spcPts val="600"/>
              </a:spcBef>
              <a:spcAft>
                <a:spcPts val="0"/>
              </a:spcAft>
              <a:buClr>
                <a:schemeClr val="accent2"/>
              </a:buClr>
              <a:buSzPct val="85000"/>
              <a:tabLst/>
              <a:defRPr/>
            </a:pPr>
            <a:r>
              <a:rPr kumimoji="0" lang="el-GR" sz="3200" b="0" i="0" u="none" strike="noStrike" kern="1200" cap="none" spc="0" normalizeH="0" baseline="0" noProof="0" dirty="0" smtClean="0">
                <a:ln>
                  <a:noFill/>
                </a:ln>
                <a:solidFill>
                  <a:srgbClr val="B56B9C"/>
                </a:solidFill>
                <a:effectLst/>
                <a:uLnTx/>
                <a:uFillTx/>
                <a:latin typeface="+mn-lt"/>
                <a:ea typeface="+mn-ea"/>
                <a:cs typeface="+mn-cs"/>
              </a:rPr>
              <a:t>γεώσφαιρα</a:t>
            </a:r>
            <a:endParaRPr kumimoji="0" lang="el-GR" sz="3200" b="0" i="0" u="none" strike="noStrike" kern="1200" cap="none" spc="0" normalizeH="0" baseline="0" noProof="0" dirty="0">
              <a:ln>
                <a:noFill/>
              </a:ln>
              <a:solidFill>
                <a:srgbClr val="B56B9C"/>
              </a:solidFill>
              <a:effectLst/>
              <a:uLnTx/>
              <a:uFillTx/>
              <a:latin typeface="+mn-lt"/>
              <a:ea typeface="+mn-ea"/>
              <a:cs typeface="+mn-cs"/>
            </a:endParaRPr>
          </a:p>
        </p:txBody>
      </p:sp>
      <p:pic>
        <p:nvPicPr>
          <p:cNvPr id="10" name="Picture 1" descr="D:\DIXHNET\Χ-ΑΝΤΩΝΙΟΥ\Κλιματική αλλαγή και Πράσινη Χημεία\βιβλιογραφία για κλιματική αλλαγή\φωτογραφίες\currents.jpg"/>
          <p:cNvPicPr preferRelativeResize="0">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357158" y="3857845"/>
            <a:ext cx="4038600" cy="2571551"/>
          </a:xfrm>
          <a:prstGeom prst="rect">
            <a:avLst/>
          </a:prstGeom>
          <a:noFill/>
        </p:spPr>
      </p:pic>
      <p:sp>
        <p:nvSpPr>
          <p:cNvPr id="11" name="TextBox 10"/>
          <p:cNvSpPr txBox="1"/>
          <p:nvPr/>
        </p:nvSpPr>
        <p:spPr>
          <a:xfrm>
            <a:off x="357158" y="1857364"/>
            <a:ext cx="4071966" cy="1631216"/>
          </a:xfrm>
          <a:prstGeom prst="rect">
            <a:avLst/>
          </a:prstGeom>
          <a:noFill/>
        </p:spPr>
        <p:txBody>
          <a:bodyPr wrap="square" rtlCol="0">
            <a:spAutoFit/>
          </a:bodyPr>
          <a:lstStyle/>
          <a:p>
            <a:pPr>
              <a:buFont typeface="Wingdings" pitchFamily="2" charset="2"/>
              <a:buChar char="Ø"/>
            </a:pPr>
            <a:r>
              <a:rPr lang="el-GR" sz="2000" dirty="0" smtClean="0"/>
              <a:t>Απορροφά ηλιακή ενέργεια</a:t>
            </a:r>
          </a:p>
          <a:p>
            <a:pPr>
              <a:buFont typeface="Wingdings" pitchFamily="2" charset="2"/>
              <a:buChar char="Ø"/>
            </a:pPr>
            <a:r>
              <a:rPr lang="el-GR" sz="2000" dirty="0" smtClean="0"/>
              <a:t>Μεταφέρει θερμότητα</a:t>
            </a:r>
          </a:p>
          <a:p>
            <a:pPr>
              <a:buFont typeface="Wingdings" pitchFamily="2" charset="2"/>
              <a:buChar char="Ø"/>
            </a:pPr>
            <a:r>
              <a:rPr lang="el-GR" sz="2000" dirty="0" smtClean="0"/>
              <a:t>Ρυθμίζει  την  παγκόσμια κυκλο-</a:t>
            </a:r>
          </a:p>
          <a:p>
            <a:r>
              <a:rPr lang="el-GR" sz="2000" dirty="0" smtClean="0"/>
              <a:t>    φορία νερού με την εξάτμιση και</a:t>
            </a:r>
          </a:p>
          <a:p>
            <a:r>
              <a:rPr lang="el-GR" sz="2000" dirty="0" smtClean="0"/>
              <a:t>    τα  κατακρημνίσματα </a:t>
            </a:r>
          </a:p>
        </p:txBody>
      </p:sp>
      <p:pic>
        <p:nvPicPr>
          <p:cNvPr id="12" name="Εικόνα 18" descr="http://letters2mindanao.files.wordpress.com/2009/03/pinatubo3.jpg"/>
          <p:cNvPicPr preferRelativeResize="0">
            <a:picLocks/>
          </p:cNvPicPr>
          <p:nvPr/>
        </p:nvPicPr>
        <p:blipFill>
          <a:blip r:embed="rId4" cstate="email">
            <a:extLst>
              <a:ext uri="{28A0092B-C50C-407E-A947-70E740481C1C}">
                <a14:useLocalDpi xmlns:a14="http://schemas.microsoft.com/office/drawing/2010/main"/>
              </a:ext>
            </a:extLst>
          </a:blip>
          <a:srcRect/>
          <a:stretch>
            <a:fillRect/>
          </a:stretch>
        </p:blipFill>
        <p:spPr bwMode="auto">
          <a:xfrm>
            <a:off x="4643438" y="3857628"/>
            <a:ext cx="4000528" cy="2571768"/>
          </a:xfrm>
          <a:prstGeom prst="rect">
            <a:avLst/>
          </a:prstGeom>
          <a:noFill/>
          <a:ln w="9525">
            <a:noFill/>
            <a:miter lim="800000"/>
            <a:headEnd/>
            <a:tailEnd/>
          </a:ln>
        </p:spPr>
      </p:pic>
      <p:sp>
        <p:nvSpPr>
          <p:cNvPr id="13" name="TextBox 12"/>
          <p:cNvSpPr txBox="1"/>
          <p:nvPr/>
        </p:nvSpPr>
        <p:spPr>
          <a:xfrm>
            <a:off x="4714876" y="1785926"/>
            <a:ext cx="4152483" cy="1938992"/>
          </a:xfrm>
          <a:prstGeom prst="rect">
            <a:avLst/>
          </a:prstGeom>
          <a:noFill/>
        </p:spPr>
        <p:txBody>
          <a:bodyPr wrap="none" rtlCol="0">
            <a:spAutoFit/>
          </a:bodyPr>
          <a:lstStyle/>
          <a:p>
            <a:r>
              <a:rPr lang="el-GR" sz="2000" dirty="0" smtClean="0"/>
              <a:t>Οι μεγάλες εκρήξεις των ηφαιστείων</a:t>
            </a:r>
          </a:p>
          <a:p>
            <a:r>
              <a:rPr lang="el-GR" sz="2000" dirty="0" smtClean="0"/>
              <a:t>μειώνουν την θερμοκρασία της γης</a:t>
            </a:r>
          </a:p>
          <a:p>
            <a:r>
              <a:rPr lang="el-GR" sz="2000" dirty="0" smtClean="0"/>
              <a:t>λόγω του </a:t>
            </a:r>
            <a:r>
              <a:rPr lang="en-US" sz="2000" dirty="0" smtClean="0"/>
              <a:t>SO2 </a:t>
            </a:r>
            <a:r>
              <a:rPr lang="el-GR" sz="2000" dirty="0" smtClean="0"/>
              <a:t> που εκλύεται</a:t>
            </a:r>
          </a:p>
          <a:p>
            <a:endParaRPr lang="el-GR" sz="2000" dirty="0" smtClean="0"/>
          </a:p>
          <a:p>
            <a:r>
              <a:rPr lang="en-US" sz="2000" dirty="0" smtClean="0"/>
              <a:t>Pinatubo,1991, </a:t>
            </a:r>
            <a:r>
              <a:rPr lang="el-GR" sz="2000" dirty="0" smtClean="0"/>
              <a:t>μείωση κατά 0,5</a:t>
            </a:r>
            <a:r>
              <a:rPr lang="el-GR" sz="2000" baseline="30000" dirty="0" smtClean="0"/>
              <a:t>ο</a:t>
            </a:r>
            <a:r>
              <a:rPr lang="el-GR" sz="2000" dirty="0" smtClean="0"/>
              <a:t> </a:t>
            </a:r>
            <a:r>
              <a:rPr lang="en-US" sz="2000" dirty="0" smtClean="0"/>
              <a:t>C</a:t>
            </a:r>
            <a:r>
              <a:rPr lang="el-GR" sz="2000" dirty="0" smtClean="0"/>
              <a:t> </a:t>
            </a:r>
          </a:p>
          <a:p>
            <a:r>
              <a:rPr lang="el-GR" sz="2000" dirty="0" smtClean="0"/>
              <a:t>για ένα χρόνο</a:t>
            </a:r>
            <a:endParaRPr lang="el-GR" sz="2000" dirty="0"/>
          </a:p>
        </p:txBody>
      </p:sp>
    </p:spTree>
  </p:cSld>
  <p:clrMapOvr>
    <a:masterClrMapping/>
  </p:clrMapOvr>
  <p:timing>
    <p:tnLst>
      <p:par>
        <p:cTn xmlns:p14="http://schemas.microsoft.com/office/powerpoint/2010/mai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Ροή">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Ροή">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Ροή">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Θέμα του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1559</TotalTime>
  <Words>3904</Words>
  <Application>Microsoft Macintosh PowerPoint</Application>
  <PresentationFormat>On-screen Show (4:3)</PresentationFormat>
  <Paragraphs>485</Paragraphs>
  <Slides>56</Slides>
  <Notes>35</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56</vt:i4>
      </vt:variant>
    </vt:vector>
  </HeadingPairs>
  <TitlesOfParts>
    <vt:vector size="58" baseType="lpstr">
      <vt:lpstr>Ροή</vt:lpstr>
      <vt:lpstr>Εικόνα</vt:lpstr>
      <vt:lpstr>PowerPoint Presentation</vt:lpstr>
      <vt:lpstr>PowerPoint Presentation</vt:lpstr>
      <vt:lpstr>PowerPoint Presentation</vt:lpstr>
      <vt:lpstr>     Παράγοντες που διαμορφώνουν  το κλίμα της γης</vt:lpstr>
      <vt:lpstr>Πλανητικοί Παράγοντες</vt:lpstr>
      <vt:lpstr>   1.Μεταβολή στην εκκεντρότητα  της Γης</vt:lpstr>
      <vt:lpstr>2. Λόξωση της εκλειπτικής</vt:lpstr>
      <vt:lpstr>3. Μετάπτωση των ισημεριών</vt:lpstr>
      <vt:lpstr>PowerPoint Presentation</vt:lpstr>
      <vt:lpstr>PowerPoint Presentation</vt:lpstr>
      <vt:lpstr>Αλλαγές στο σύστημα υδρόσφαιρα-γεώσφαιρα-βιόσφαιρα ατμόσφαιρα -κρυόσφαιρα</vt:lpstr>
      <vt:lpstr>Όζον</vt:lpstr>
      <vt:lpstr> Φαινόμενο του θερμοκηπίου Στην πραγματικότητα φυσικό και χρήσιμο φαινόμενο: </vt:lpstr>
      <vt:lpstr>   Φαινόμενο του θερμοκηπίου</vt:lpstr>
      <vt:lpstr>  Φαινόμενο του θερμοκηπίου</vt:lpstr>
      <vt:lpstr>PowerPoint Presentation</vt:lpstr>
      <vt:lpstr> Ανθρωπογενείς εκπομπές αερίων θερμοκηπίου των ΗΠΑ κατά το έτος 2000</vt:lpstr>
      <vt:lpstr>Θερμοκηπιακά αέρια</vt:lpstr>
      <vt:lpstr>Μεθάνιο</vt:lpstr>
      <vt:lpstr>PowerPoint Presentation</vt:lpstr>
      <vt:lpstr>Εργοστάσια παραγωγής ηλεκτρικής ενέργειας με χρήση ορυκτών καυσίμων</vt:lpstr>
      <vt:lpstr>Τα ορυκτά καύσιμα</vt:lpstr>
      <vt:lpstr>Τα ορυκτά καύσιμα</vt:lpstr>
      <vt:lpstr>Οχήματα- υπερπληθυσμός</vt:lpstr>
      <vt:lpstr>Πετροχημική βιομηχανία</vt:lpstr>
      <vt:lpstr>Παραγωγή μεθανίου από την κτηνοτροφία</vt:lpstr>
      <vt:lpstr>PowerPoint Presentation</vt:lpstr>
      <vt:lpstr>    Πυρκαγιές και αποψίλωση των δασών Η καταστροφή των δασών προέκυψε για τους παρακάτω λόγους: Μετατροπή της γης κυρίως σε βοσκοτόπια για την παραγωγή κρέατος  Παραγωγή δασικής ξυλείας. Επέκταση της γεωργικής γης.  Δημιουργία βιομηχανικών ζωνών.  Καύσιμος ύλη. Δασικές Βιομηχανίες</vt:lpstr>
      <vt:lpstr>Ακραία καιρικά φαινόμενα</vt:lpstr>
      <vt:lpstr>Ακραία  καιρικά φαινόμενα</vt:lpstr>
      <vt:lpstr>PowerPoint Presentation</vt:lpstr>
      <vt:lpstr>PowerPoint Presentation</vt:lpstr>
      <vt:lpstr>Λιωσιμο των παγων</vt:lpstr>
      <vt:lpstr>Λιώσιμο των πάγων</vt:lpstr>
      <vt:lpstr>PowerPoint Presentation</vt:lpstr>
      <vt:lpstr>Ερημοποίηση</vt:lpstr>
      <vt:lpstr>Βιοποικιλότητα  και οικοσυστήματα</vt:lpstr>
      <vt:lpstr>Γεωργία-τρόφιμα-βιομηχανία –ανθρώπινες κατασκευές</vt:lpstr>
      <vt:lpstr>Λοιμώδη νοσήματα-Μετανάστευση</vt:lpstr>
      <vt:lpstr>Το πρωτόκολλο του Κιότο</vt:lpstr>
      <vt:lpstr>Το πρωτόκολλο του Κιότο</vt:lpstr>
      <vt:lpstr>Το πρωτόκολλο του Κιότο</vt:lpstr>
      <vt:lpstr> Η Συμφωνία της Κοπεγχάγης</vt:lpstr>
      <vt:lpstr>Οι προτάσεις της πράσινης Χημείας για τις κλιματικές αλλαγές.</vt:lpstr>
      <vt:lpstr>Ανανεώσιμες Πηγές Ενέργειας</vt:lpstr>
      <vt:lpstr>Ανανεώσιμες Πηγές Ενέργειας</vt:lpstr>
      <vt:lpstr>Εγκαταστάσεις  που  λειτουργούν  με  εναλλακτικές  μορφές  ενέργειας </vt:lpstr>
      <vt:lpstr>Εναλλακτικά καύσιμα</vt:lpstr>
      <vt:lpstr>PowerPoint Presentation</vt:lpstr>
      <vt:lpstr>Συμβατικά –Εναλλακτικά καύσιμα</vt:lpstr>
      <vt:lpstr>Τα βιοκαύσιμα</vt:lpstr>
      <vt:lpstr>Προτάσεις για τον περιορισμό των επιπτώσεων των κλιματικών μεταβολών</vt:lpstr>
      <vt:lpstr>PowerPoint Presentation</vt:lpstr>
      <vt:lpstr>Προτάσεις για τον περιορισμό των επιπτώσεων των κλιματικών μεταβολών</vt:lpstr>
      <vt:lpstr>PowerPoint Presentation</vt:lpstr>
      <vt:lpstr>PowerPoint Presentation</vt:lpstr>
    </vt:vector>
  </TitlesOfParts>
  <Company>--------------------</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Η Ιαπωνία σχεδιάζει να στείλει ένα δορυφόρο εξοπλισμένο με ηλιακά πάνελ στο διάστημα που θα μπορεί ασύρματα να εκπέμπει ενεργειακή ακτίνα ισχύος 1 gigawatt στη Γη για την ηλεκτροδότηση 300,000 νοικοκυριών</dc:title>
  <dc:creator>--------------------</dc:creator>
  <cp:lastModifiedBy>Dimitris Giannakoudakis</cp:lastModifiedBy>
  <cp:revision>324</cp:revision>
  <dcterms:created xsi:type="dcterms:W3CDTF">2010-03-12T10:42:11Z</dcterms:created>
  <dcterms:modified xsi:type="dcterms:W3CDTF">2012-01-29T18:52:02Z</dcterms:modified>
</cp:coreProperties>
</file>